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65" r:id="rId2"/>
    <p:sldId id="305" r:id="rId3"/>
    <p:sldId id="327" r:id="rId4"/>
    <p:sldId id="331" r:id="rId5"/>
    <p:sldId id="306" r:id="rId6"/>
    <p:sldId id="329" r:id="rId7"/>
    <p:sldId id="330" r:id="rId8"/>
    <p:sldId id="332" r:id="rId9"/>
    <p:sldId id="333" r:id="rId10"/>
    <p:sldId id="334" r:id="rId11"/>
    <p:sldId id="335" r:id="rId12"/>
    <p:sldId id="336" r:id="rId13"/>
    <p:sldId id="337"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417" r:id="rId33"/>
    <p:sldId id="358" r:id="rId34"/>
    <p:sldId id="418" r:id="rId35"/>
    <p:sldId id="361" r:id="rId36"/>
    <p:sldId id="362" r:id="rId37"/>
    <p:sldId id="363" r:id="rId38"/>
    <p:sldId id="364"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419" r:id="rId62"/>
    <p:sldId id="420" r:id="rId63"/>
    <p:sldId id="393" r:id="rId64"/>
    <p:sldId id="394" r:id="rId65"/>
    <p:sldId id="396" r:id="rId66"/>
    <p:sldId id="397" r:id="rId67"/>
    <p:sldId id="398" r:id="rId68"/>
    <p:sldId id="39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413" r:id="rId83"/>
    <p:sldId id="414" r:id="rId84"/>
    <p:sldId id="415" r:id="rId85"/>
    <p:sldId id="416"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99"/>
    <a:srgbClr val="008000"/>
    <a:srgbClr val="33CCFF"/>
    <a:srgbClr val="808080"/>
    <a:srgbClr val="FFFFFF"/>
    <a:srgbClr val="D60093"/>
    <a:srgbClr val="FF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11" autoAdjust="0"/>
  </p:normalViewPr>
  <p:slideViewPr>
    <p:cSldViewPr snapToGrid="0">
      <p:cViewPr varScale="1">
        <p:scale>
          <a:sx n="111" d="100"/>
          <a:sy n="111" d="100"/>
        </p:scale>
        <p:origin x="-13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AA47FF1-9612-4D68-AC44-76ECD73477C6}" type="slidenum">
              <a:rPr lang="en-US" altLang="en-US"/>
              <a:pPr>
                <a:defRPr/>
              </a:pPr>
              <a:t>‹#›</a:t>
            </a:fld>
            <a:endParaRPr lang="en-US" altLang="en-US"/>
          </a:p>
        </p:txBody>
      </p:sp>
    </p:spTree>
    <p:extLst>
      <p:ext uri="{BB962C8B-B14F-4D97-AF65-F5344CB8AC3E}">
        <p14:creationId xmlns:p14="http://schemas.microsoft.com/office/powerpoint/2010/main" val="4240947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2E74E342-55D0-40EF-A660-EFA5B8191FE1}" type="slidenum">
              <a:rPr lang="en-US" altLang="en-US" smtClean="0"/>
              <a:pPr/>
              <a:t>1</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73132B-8CBA-455C-A892-5757F42C8464}" type="slidenum">
              <a:rPr lang="en-US" altLang="en-US" sz="1200"/>
              <a:pPr algn="r"/>
              <a:t>2</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2FADE1-605E-4185-BDEC-31C656C8A001}" type="slidenum">
              <a:rPr lang="en-US" altLang="en-US" sz="1200"/>
              <a:pPr algn="r"/>
              <a:t>3</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3440E4-D0BD-4042-AC6D-8B3AD0807BB9}" type="slidenum">
              <a:rPr lang="en-US" altLang="en-US" sz="1200"/>
              <a:pPr algn="r"/>
              <a:t>4</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0660D6-68DD-4A09-B5B3-38A6736B3845}" type="slidenum">
              <a:rPr lang="en-US" altLang="en-US" sz="1200"/>
              <a:pPr algn="r"/>
              <a:t>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E51D19-626D-4408-8632-230A1A1A6003}" type="slidenum">
              <a:rPr lang="en-US" altLang="en-US" sz="1200"/>
              <a:pPr algn="r"/>
              <a:t>6</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C4F089-7AB9-4F2E-8D6C-9E30227F3D26}" type="slidenum">
              <a:rPr lang="en-US" altLang="en-US" sz="1200"/>
              <a:pPr algn="r"/>
              <a:t>7</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78E64B-7453-4377-AEA0-43AECDE939E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69AF3B-ADA9-4956-B3BA-B8FFE377A69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EE9C24-4988-4E5E-9AEC-F0F149F100E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0B6189-D428-4DD5-AAE0-10FB39571C2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8C0C5A-568B-44F2-B3E5-3FC9B4F2719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5D8C3C1-CFC6-4FDB-9673-981B616FB6B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ED4C056-ACC7-4FAE-82B1-D35CEAD2C14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4FD66A3-0230-4D67-AD82-43FA6E1C372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2932135-E6B8-4D20-BAAF-D304DDD62C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7FDF09-7D0B-4959-86D2-6B4E12647E3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3EB5B0-B6F3-4EFD-8AB6-DEDE3F14B8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B5B9991-B10A-4CD8-836A-F219B4AC1C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4.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www.learnerstv.com/animation/animation.php?ani=121&amp;cat=chemistry"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audio" Target="../media/audio7.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9.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9.wav"/><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7.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9.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9.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7.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7.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5.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7.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3.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5.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audio" Target="../media/audio7.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5.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audio" Target="../media/audio1.wav"/><Relationship Id="rId7" Type="http://schemas.openxmlformats.org/officeDocument/2006/relationships/image" Target="../media/image26.wmf"/><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2.wav"/><Relationship Id="rId4" Type="http://schemas.openxmlformats.org/officeDocument/2006/relationships/audio" Target="../media/audio8.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audio" Target="../media/audio12.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audio" Target="../media/audio9.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5.png"/></Relationships>
</file>

<file path=ppt/slides/_rels/slide5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9.wav"/><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audio" Target="../media/audio9.wav"/><Relationship Id="rId12"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44.png"/><Relationship Id="rId5" Type="http://schemas.openxmlformats.org/officeDocument/2006/relationships/audio" Target="../media/audio6.wav"/><Relationship Id="rId10" Type="http://schemas.openxmlformats.org/officeDocument/2006/relationships/image" Target="../media/image47.jpeg"/><Relationship Id="rId4" Type="http://schemas.openxmlformats.org/officeDocument/2006/relationships/audio" Target="../media/audio2.wav"/><Relationship Id="rId9" Type="http://schemas.openxmlformats.org/officeDocument/2006/relationships/image" Target="../media/image46.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2.wav"/><Relationship Id="rId4" Type="http://schemas.openxmlformats.org/officeDocument/2006/relationships/audio" Target="../media/audio4.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65.xml"/><Relationship Id="rId16"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audio" Target="../media/audio10.wav"/><Relationship Id="rId11" Type="http://schemas.openxmlformats.org/officeDocument/2006/relationships/image" Target="../media/image55.png"/><Relationship Id="rId5" Type="http://schemas.openxmlformats.org/officeDocument/2006/relationships/audio" Target="../media/audio9.wav"/><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audio" Target="../media/audio2.wav"/><Relationship Id="rId9" Type="http://schemas.openxmlformats.org/officeDocument/2006/relationships/image" Target="../media/image53.png"/><Relationship Id="rId1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5.wav"/><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audio" Target="../media/audio14.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audio" Target="../media/audio4.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audio" Target="../media/audio10.wav"/><Relationship Id="rId4" Type="http://schemas.openxmlformats.org/officeDocument/2006/relationships/audio" Target="../media/audio2.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5.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jpeg"/><Relationship Id="rId4" Type="http://schemas.openxmlformats.org/officeDocument/2006/relationships/audio" Target="../media/audio2.wav"/><Relationship Id="rId9" Type="http://schemas.openxmlformats.org/officeDocument/2006/relationships/image" Target="../media/image1.png"/></Relationships>
</file>

<file path=ppt/slides/_rels/slide8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audio" Target="../media/audio1.wav"/><Relationship Id="rId7" Type="http://schemas.openxmlformats.org/officeDocument/2006/relationships/image" Target="../media/image72.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audio" Target="../media/audio3.wav"/><Relationship Id="rId4" Type="http://schemas.openxmlformats.org/officeDocument/2006/relationships/audio" Target="../media/audio2.wav"/></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audio" Target="../media/audio10.wav"/><Relationship Id="rId4" Type="http://schemas.openxmlformats.org/officeDocument/2006/relationships/audio" Target="../media/audio2.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audio" Target="../media/audio10.wav"/><Relationship Id="rId4" Type="http://schemas.openxmlformats.org/officeDocument/2006/relationships/audio" Target="../media/audio2.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7.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0.wav"/><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audio" Target="../media/audio5.wav"/><Relationship Id="rId4" Type="http://schemas.openxmlformats.org/officeDocument/2006/relationships/audio" Target="../media/audio2.wav"/></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audio" Target="../media/audio5.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624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cs typeface="Arial" charset="0"/>
              </a:rPr>
              <a:t>Essential idea:</a:t>
            </a:r>
            <a:r>
              <a:rPr lang="en-US" altLang="en-US">
                <a:solidFill>
                  <a:srgbClr val="000000"/>
                </a:solidFill>
                <a:ea typeface="Segoe UI" pitchFamily="34" charset="0"/>
                <a:cs typeface="Arial" charset="0"/>
              </a:rPr>
              <a:t> In the microscopic world energy is discrete.</a:t>
            </a:r>
          </a:p>
          <a:p>
            <a:pPr marL="625475" indent="-625475" eaLnBrk="0" hangingPunct="0">
              <a:spcBef>
                <a:spcPct val="20000"/>
              </a:spcBef>
            </a:pPr>
            <a:r>
              <a:rPr lang="en-US" altLang="en-US" b="1">
                <a:solidFill>
                  <a:srgbClr val="000000"/>
                </a:solidFill>
                <a:ea typeface="Segoe UI" pitchFamily="34" charset="0"/>
                <a:cs typeface="Arial" charset="0"/>
              </a:rPr>
              <a:t>Nature of science:</a:t>
            </a:r>
            <a:r>
              <a:rPr lang="en-US" altLang="en-US">
                <a:solidFill>
                  <a:srgbClr val="000000"/>
                </a:solidFill>
                <a:ea typeface="Segoe UI" pitchFamily="34" charset="0"/>
                <a:cs typeface="Arial" charset="0"/>
              </a:rPr>
              <a:t>  Accidental discovery: Radioactivity was discovered by accident when Becquerel developed photographic film that had accidentally been exposed to radiation from radioactive rocks. The marks on the photographic film seen by Becquerel probably would not lead to anything further for most people. What Becquerel did was to correlate the presence of the marks with the presence of the radioactive rocks and investigate the situation further.</a:t>
            </a:r>
            <a:r>
              <a:rPr lang="en-US" altLang="en-US">
                <a:ea typeface="Segoe UI" pitchFamily="34" charset="0"/>
                <a:cs typeface="Arial" charset="0"/>
              </a:rPr>
              <a:t> </a:t>
            </a:r>
          </a:p>
        </p:txBody>
      </p:sp>
      <p:sp>
        <p:nvSpPr>
          <p:cNvPr id="2051" name="Rectangle 118"/>
          <p:cNvSpPr>
            <a:spLocks noGrp="1" noChangeArrowheads="1"/>
          </p:cNvSpPr>
          <p:nvPr>
            <p:ph type="ctrTitle"/>
          </p:nvPr>
        </p:nvSpPr>
        <p:spPr>
          <a:xfrm>
            <a:off x="685800" y="533400"/>
            <a:ext cx="7985125"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r>
              <a:rPr lang="en-US" altLang="en-US" dirty="0"/>
              <a:t> </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Rutherford proposed that alpha particles would travel more or less straight through the atom without deflection if Thomson’s “Plum pudding” model was correct:</a:t>
            </a:r>
          </a:p>
        </p:txBody>
      </p:sp>
      <p:sp>
        <p:nvSpPr>
          <p:cNvPr id="112643" name="Rectangle 3"/>
          <p:cNvSpPr>
            <a:spLocks noChangeArrowheads="1"/>
          </p:cNvSpPr>
          <p:nvPr/>
        </p:nvSpPr>
        <p:spPr bwMode="auto">
          <a:xfrm>
            <a:off x="682625" y="5338763"/>
            <a:ext cx="7764463" cy="1519237"/>
          </a:xfrm>
          <a:prstGeom prst="rect">
            <a:avLst/>
          </a:prstGeom>
          <a:solidFill>
            <a:srgbClr val="FFCCCC"/>
          </a:solidFill>
          <a:ln w="9525">
            <a:noFill/>
            <a:miter lim="800000"/>
            <a:headEnd/>
            <a:tailEnd/>
          </a:ln>
        </p:spPr>
        <p:txBody>
          <a:bodyPr/>
          <a:lstStyle/>
          <a:p>
            <a:pPr eaLnBrk="0" hangingPunct="0">
              <a:spcBef>
                <a:spcPct val="10000"/>
              </a:spcBef>
            </a:pPr>
            <a:r>
              <a:rPr lang="en-US" b="1" i="1" dirty="0"/>
              <a:t>FYI</a:t>
            </a:r>
          </a:p>
          <a:p>
            <a:pPr eaLnBrk="0" hangingPunct="0">
              <a:spcBef>
                <a:spcPct val="10000"/>
              </a:spcBef>
            </a:pPr>
            <a:r>
              <a:rPr lang="en-US" b="1" dirty="0">
                <a:sym typeface="Symbol" pitchFamily="18" charset="2"/>
              </a:rPr>
              <a:t></a:t>
            </a:r>
            <a:r>
              <a:rPr lang="en-US" dirty="0">
                <a:sym typeface="Symbol" pitchFamily="18" charset="2"/>
              </a:rPr>
              <a:t>Instead of observing minimal scattering as in the </a:t>
            </a:r>
            <a:r>
              <a:rPr lang="en-US" dirty="0" smtClean="0">
                <a:sym typeface="Symbol" pitchFamily="18" charset="2"/>
              </a:rPr>
              <a:t>Plum Pudding model, </a:t>
            </a:r>
            <a:r>
              <a:rPr lang="en-US" dirty="0">
                <a:sym typeface="Symbol" pitchFamily="18" charset="2"/>
              </a:rPr>
              <a:t>Rutherford observed the scattering as shown on the next slide:</a:t>
            </a:r>
          </a:p>
        </p:txBody>
      </p:sp>
      <p:pic>
        <p:nvPicPr>
          <p:cNvPr id="11264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05538" y="3575050"/>
            <a:ext cx="2097087" cy="2066925"/>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388938" y="4344988"/>
            <a:ext cx="328612" cy="366712"/>
            <a:chOff x="3448" y="3440"/>
            <a:chExt cx="207" cy="231"/>
          </a:xfrm>
        </p:grpSpPr>
        <p:sp>
          <p:nvSpPr>
            <p:cNvPr id="11282" name="Oval 7"/>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83" name="Text Box 8"/>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sz="1800">
                  <a:sym typeface="Symbol" pitchFamily="18" charset="2"/>
                </a:rPr>
                <a:t></a:t>
              </a:r>
            </a:p>
          </p:txBody>
        </p:sp>
      </p:grpSp>
      <p:grpSp>
        <p:nvGrpSpPr>
          <p:cNvPr id="3" name="Group 9"/>
          <p:cNvGrpSpPr>
            <a:grpSpLocks/>
          </p:cNvGrpSpPr>
          <p:nvPr/>
        </p:nvGrpSpPr>
        <p:grpSpPr bwMode="auto">
          <a:xfrm>
            <a:off x="396875" y="3940175"/>
            <a:ext cx="328613" cy="366713"/>
            <a:chOff x="3448" y="3440"/>
            <a:chExt cx="207" cy="231"/>
          </a:xfrm>
        </p:grpSpPr>
        <p:sp>
          <p:nvSpPr>
            <p:cNvPr id="11280" name="Oval 10"/>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81" name="Text Box 11"/>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sz="1800">
                  <a:sym typeface="Symbol" pitchFamily="18" charset="2"/>
                </a:rPr>
                <a:t></a:t>
              </a:r>
            </a:p>
          </p:txBody>
        </p:sp>
      </p:grpSp>
      <p:grpSp>
        <p:nvGrpSpPr>
          <p:cNvPr id="4" name="Group 12"/>
          <p:cNvGrpSpPr>
            <a:grpSpLocks/>
          </p:cNvGrpSpPr>
          <p:nvPr/>
        </p:nvGrpSpPr>
        <p:grpSpPr bwMode="auto">
          <a:xfrm>
            <a:off x="392113" y="4749800"/>
            <a:ext cx="328612" cy="366713"/>
            <a:chOff x="3448" y="3440"/>
            <a:chExt cx="207" cy="231"/>
          </a:xfrm>
        </p:grpSpPr>
        <p:sp>
          <p:nvSpPr>
            <p:cNvPr id="11278" name="Oval 13"/>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79" name="Text Box 14"/>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sz="1800">
                  <a:sym typeface="Symbol" pitchFamily="18" charset="2"/>
                </a:rPr>
                <a:t></a:t>
              </a:r>
            </a:p>
          </p:txBody>
        </p:sp>
      </p:grpSp>
      <p:sp>
        <p:nvSpPr>
          <p:cNvPr id="112655" name="Rectangle 15"/>
          <p:cNvSpPr>
            <a:spLocks noChangeArrowheads="1"/>
          </p:cNvSpPr>
          <p:nvPr/>
        </p:nvSpPr>
        <p:spPr bwMode="auto">
          <a:xfrm>
            <a:off x="8682038" y="347663"/>
            <a:ext cx="317500" cy="598328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656" name="AutoShape 16"/>
          <p:cNvSpPr>
            <a:spLocks noChangeArrowheads="1"/>
          </p:cNvSpPr>
          <p:nvPr/>
        </p:nvSpPr>
        <p:spPr bwMode="auto">
          <a:xfrm>
            <a:off x="8697913" y="3908425"/>
            <a:ext cx="301625" cy="315913"/>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12657" name="AutoShape 17"/>
          <p:cNvSpPr>
            <a:spLocks noChangeArrowheads="1"/>
          </p:cNvSpPr>
          <p:nvPr/>
        </p:nvSpPr>
        <p:spPr bwMode="auto">
          <a:xfrm>
            <a:off x="8705850" y="4373563"/>
            <a:ext cx="288925" cy="312737"/>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12658" name="AutoShape 18"/>
          <p:cNvSpPr>
            <a:spLocks noChangeArrowheads="1"/>
          </p:cNvSpPr>
          <p:nvPr/>
        </p:nvSpPr>
        <p:spPr bwMode="auto">
          <a:xfrm>
            <a:off x="8699500" y="4775200"/>
            <a:ext cx="307975" cy="336550"/>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12659" name="Text Box 19"/>
          <p:cNvSpPr txBox="1">
            <a:spLocks noChangeArrowheads="1"/>
          </p:cNvSpPr>
          <p:nvPr/>
        </p:nvSpPr>
        <p:spPr bwMode="auto">
          <a:xfrm rot="-5400000">
            <a:off x="7496175" y="1906588"/>
            <a:ext cx="2657475" cy="457200"/>
          </a:xfrm>
          <a:prstGeom prst="rect">
            <a:avLst/>
          </a:prstGeom>
          <a:noFill/>
          <a:ln w="9525">
            <a:noFill/>
            <a:miter lim="800000"/>
            <a:headEnd/>
            <a:tailEnd/>
          </a:ln>
        </p:spPr>
        <p:txBody>
          <a:bodyPr wrap="none">
            <a:spAutoFit/>
          </a:bodyPr>
          <a:lstStyle/>
          <a:p>
            <a:r>
              <a:rPr lang="en-US" dirty="0">
                <a:solidFill>
                  <a:schemeClr val="bg1"/>
                </a:solidFill>
              </a:rPr>
              <a:t>scintillation</a:t>
            </a:r>
            <a:r>
              <a:rPr lang="en-US" sz="1800" dirty="0">
                <a:solidFill>
                  <a:schemeClr val="bg1"/>
                </a:solidFill>
              </a:rPr>
              <a:t> </a:t>
            </a:r>
            <a:r>
              <a:rPr lang="en-US" dirty="0">
                <a:solidFill>
                  <a:schemeClr val="bg1"/>
                </a:solidFill>
              </a:rPr>
              <a:t>screen</a:t>
            </a:r>
          </a:p>
        </p:txBody>
      </p:sp>
      <p:sp>
        <p:nvSpPr>
          <p:cNvPr id="1127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anim calcmode="lin" valueType="num">
                                      <p:cBhvr additive="base">
                                        <p:cTn id="7"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2644"/>
                                        </p:tgtEl>
                                        <p:attrNameLst>
                                          <p:attrName>style.visibility</p:attrName>
                                        </p:attrNameLst>
                                      </p:cBhvr>
                                      <p:to>
                                        <p:strVal val="visible"/>
                                      </p:to>
                                    </p:set>
                                    <p:animEffect transition="in" filter="fade">
                                      <p:cBhvr>
                                        <p:cTn id="11" dur="500"/>
                                        <p:tgtEl>
                                          <p:spTgt spid="1126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112655"/>
                                        </p:tgtEl>
                                        <p:attrNameLst>
                                          <p:attrName>style.visibility</p:attrName>
                                        </p:attrNameLst>
                                      </p:cBhvr>
                                      <p:to>
                                        <p:strVal val="visible"/>
                                      </p:to>
                                    </p:set>
                                    <p:animEffect transition="in" filter="wipe(down)">
                                      <p:cBhvr>
                                        <p:cTn id="30" dur="500"/>
                                        <p:tgtEl>
                                          <p:spTgt spid="11265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112659"/>
                                        </p:tgtEl>
                                        <p:attrNameLst>
                                          <p:attrName>style.visibility</p:attrName>
                                        </p:attrNameLst>
                                      </p:cBhvr>
                                      <p:to>
                                        <p:strVal val="visible"/>
                                      </p:to>
                                    </p:set>
                                    <p:anim calcmode="lin" valueType="num">
                                      <p:cBhvr additive="base">
                                        <p:cTn id="35" dur="500" fill="hold"/>
                                        <p:tgtEl>
                                          <p:spTgt spid="112659"/>
                                        </p:tgtEl>
                                        <p:attrNameLst>
                                          <p:attrName>ppt_x</p:attrName>
                                        </p:attrNameLst>
                                      </p:cBhvr>
                                      <p:tavLst>
                                        <p:tav tm="0">
                                          <p:val>
                                            <p:strVal val="#ppt_x"/>
                                          </p:val>
                                        </p:tav>
                                        <p:tav tm="100000">
                                          <p:val>
                                            <p:strVal val="#ppt_x"/>
                                          </p:val>
                                        </p:tav>
                                      </p:tavLst>
                                    </p:anim>
                                    <p:anim calcmode="lin" valueType="num">
                                      <p:cBhvr additive="base">
                                        <p:cTn id="36" dur="500" fill="hold"/>
                                        <p:tgtEl>
                                          <p:spTgt spid="1126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0" presetClass="path" presetSubtype="0" accel="50000" fill="hold" nodeType="clickEffect">
                                  <p:stCondLst>
                                    <p:cond delay="0"/>
                                  </p:stCondLst>
                                  <p:childTnLst>
                                    <p:animMotion origin="layout" path="M -4.72222E-6 2.59259E-6 L 0.81771 2.59259E-6 L 0.95921 -0.01574 " pathEditMode="relative" rAng="0" ptsTypes="AAA">
                                      <p:cBhvr>
                                        <p:cTn id="40" dur="1000" fill="hold"/>
                                        <p:tgtEl>
                                          <p:spTgt spid="3"/>
                                        </p:tgtEl>
                                        <p:attrNameLst>
                                          <p:attrName>ppt_x</p:attrName>
                                          <p:attrName>ppt_y</p:attrName>
                                        </p:attrNameLst>
                                      </p:cBhvr>
                                      <p:rCtr x="480" y="-8"/>
                                    </p:animMotion>
                                  </p:childTnLst>
                                  <p:subTnLst>
                                    <p:audio>
                                      <p:cMediaNode>
                                        <p:cTn display="0" masterRel="sameClick">
                                          <p:stCondLst>
                                            <p:cond evt="begin" delay="0">
                                              <p:tn val="39"/>
                                            </p:cond>
                                          </p:stCondLst>
                                          <p:endCondLst>
                                            <p:cond evt="onStopAudio" delay="0">
                                              <p:tgtEl>
                                                <p:sldTgt/>
                                              </p:tgtEl>
                                            </p:cond>
                                          </p:endCondLst>
                                        </p:cTn>
                                        <p:tgtEl>
                                          <p:sndTgt r:embed="rId5" name="suction.wav"/>
                                        </p:tgtEl>
                                      </p:cMediaNode>
                                    </p:audio>
                                  </p:sub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12656"/>
                                        </p:tgtEl>
                                        <p:attrNameLst>
                                          <p:attrName>style.visibility</p:attrName>
                                        </p:attrNameLst>
                                      </p:cBhvr>
                                      <p:to>
                                        <p:strVal val="visible"/>
                                      </p:to>
                                    </p:set>
                                    <p:animEffect transition="in" filter="fade">
                                      <p:cBhvr>
                                        <p:cTn id="44" dur="500"/>
                                        <p:tgtEl>
                                          <p:spTgt spid="112656"/>
                                        </p:tgtEl>
                                      </p:cBhvr>
                                    </p:animEffect>
                                  </p:childTnLst>
                                  <p:subTnLst>
                                    <p:audio>
                                      <p:cMediaNode>
                                        <p:cTn display="0" masterRel="sameClick">
                                          <p:stCondLst>
                                            <p:cond evt="begin" delay="0">
                                              <p:tn val="42"/>
                                            </p:cond>
                                          </p:stCondLst>
                                          <p:endCondLst>
                                            <p:cond evt="onStopAudio" delay="0">
                                              <p:tgtEl>
                                                <p:sldTgt/>
                                              </p:tgtEl>
                                            </p:cond>
                                          </p:endCondLst>
                                        </p:cTn>
                                        <p:tgtEl>
                                          <p:sndTgt r:embed="rId6"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0" presetClass="path" presetSubtype="0" accel="50000" fill="hold" nodeType="clickEffect">
                                  <p:stCondLst>
                                    <p:cond delay="0"/>
                                  </p:stCondLst>
                                  <p:childTnLst>
                                    <p:animMotion origin="layout" path="M 3.33333E-6 4.81481E-6 L 0.96302 0.00023 " pathEditMode="relative" rAng="0" ptsTypes="AA">
                                      <p:cBhvr>
                                        <p:cTn id="48" dur="1000" fill="hold"/>
                                        <p:tgtEl>
                                          <p:spTgt spid="2"/>
                                        </p:tgtEl>
                                        <p:attrNameLst>
                                          <p:attrName>ppt_x</p:attrName>
                                          <p:attrName>ppt_y</p:attrName>
                                        </p:attrNameLst>
                                      </p:cBhvr>
                                      <p:rCtr x="481" y="0"/>
                                    </p:animMotion>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2657"/>
                                        </p:tgtEl>
                                        <p:attrNameLst>
                                          <p:attrName>style.visibility</p:attrName>
                                        </p:attrNameLst>
                                      </p:cBhvr>
                                      <p:to>
                                        <p:strVal val="visible"/>
                                      </p:to>
                                    </p:set>
                                    <p:animEffect transition="in" filter="fade">
                                      <p:cBhvr>
                                        <p:cTn id="52" dur="500"/>
                                        <p:tgtEl>
                                          <p:spTgt spid="112657"/>
                                        </p:tgtEl>
                                      </p:cBhvr>
                                    </p:animEffect>
                                  </p:childTnLst>
                                  <p:subTnLst>
                                    <p:audio>
                                      <p:cMediaNode>
                                        <p:cTn display="0" masterRel="sameClick">
                                          <p:stCondLst>
                                            <p:cond evt="begin" delay="0">
                                              <p:tn val="50"/>
                                            </p:cond>
                                          </p:stCondLst>
                                          <p:endCondLst>
                                            <p:cond evt="onStopAudio" delay="0">
                                              <p:tgtEl>
                                                <p:sldTgt/>
                                              </p:tgtEl>
                                            </p:cond>
                                          </p:endCondLst>
                                        </p:cTn>
                                        <p:tgtEl>
                                          <p:sndTgt r:embed="rId6"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accel="50000" fill="hold" nodeType="clickEffect">
                                  <p:stCondLst>
                                    <p:cond delay="0"/>
                                  </p:stCondLst>
                                  <p:childTnLst>
                                    <p:animMotion origin="layout" path="M -3.88889E-6 -2.96296E-6 L 0.96389 0.00023 " pathEditMode="relative" rAng="0" ptsTypes="AA">
                                      <p:cBhvr>
                                        <p:cTn id="56" dur="1000" fill="hold"/>
                                        <p:tgtEl>
                                          <p:spTgt spid="4"/>
                                        </p:tgtEl>
                                        <p:attrNameLst>
                                          <p:attrName>ppt_x</p:attrName>
                                          <p:attrName>ppt_y</p:attrName>
                                        </p:attrNameLst>
                                      </p:cBhvr>
                                      <p:rCtr x="482" y="0"/>
                                    </p:animMotion>
                                  </p:childTnLst>
                                  <p:subTnLst>
                                    <p:audio>
                                      <p:cMediaNode>
                                        <p:cTn display="0" masterRel="sameClick">
                                          <p:stCondLst>
                                            <p:cond evt="begin" delay="0">
                                              <p:tn val="55"/>
                                            </p:cond>
                                          </p:stCondLst>
                                          <p:endCondLst>
                                            <p:cond evt="onStopAudio" delay="0">
                                              <p:tgtEl>
                                                <p:sldTgt/>
                                              </p:tgtEl>
                                            </p:cond>
                                          </p:endCondLst>
                                        </p:cTn>
                                        <p:tgtEl>
                                          <p:sndTgt r:embed="rId5" name="suction.wav"/>
                                        </p:tgtEl>
                                      </p:cMediaNode>
                                    </p:audio>
                                  </p:sub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12658"/>
                                        </p:tgtEl>
                                        <p:attrNameLst>
                                          <p:attrName>style.visibility</p:attrName>
                                        </p:attrNameLst>
                                      </p:cBhvr>
                                      <p:to>
                                        <p:strVal val="visible"/>
                                      </p:to>
                                    </p:set>
                                    <p:animEffect transition="in" filter="fade">
                                      <p:cBhvr>
                                        <p:cTn id="60" dur="500"/>
                                        <p:tgtEl>
                                          <p:spTgt spid="112658"/>
                                        </p:tgtEl>
                                      </p:cBhvr>
                                    </p:animEffect>
                                  </p:childTnLst>
                                  <p:subTnLst>
                                    <p:audio>
                                      <p:cMediaNode>
                                        <p:cTn display="0" masterRel="sameClick">
                                          <p:stCondLst>
                                            <p:cond evt="begin" delay="0">
                                              <p:tn val="58"/>
                                            </p:cond>
                                          </p:stCondLst>
                                          <p:endCondLst>
                                            <p:cond evt="onStopAudio" delay="0">
                                              <p:tgtEl>
                                                <p:sldTgt/>
                                              </p:tgtEl>
                                            </p:cond>
                                          </p:endCondLst>
                                        </p:cTn>
                                        <p:tgtEl>
                                          <p:sndTgt r:embed="rId6" name="voltage.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2643">
                                            <p:txEl>
                                              <p:pRg st="1" end="1"/>
                                            </p:txEl>
                                          </p:spTgt>
                                        </p:tgtEl>
                                        <p:attrNameLst>
                                          <p:attrName>style.visibility</p:attrName>
                                        </p:attrNameLst>
                                      </p:cBhvr>
                                      <p:to>
                                        <p:strVal val="visible"/>
                                      </p:to>
                                    </p:set>
                                    <p:anim calcmode="lin" valueType="num">
                                      <p:cBhvr additive="base">
                                        <p:cTn id="65"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26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5" grpId="0" animBg="1"/>
      <p:bldP spid="112656" grpId="0" animBg="1"/>
      <p:bldP spid="112657" grpId="0" animBg="1"/>
      <p:bldP spid="112658" grpId="0" animBg="1"/>
      <p:bldP spid="1126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r>
              <a:rPr lang="en-US" altLang="en-US" dirty="0"/>
              <a:t> </a:t>
            </a:r>
          </a:p>
          <a:p>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Here we see that the deflections are much more scattered...</a:t>
            </a: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Rutherford proposed that the positive charge of the atom was located in the center, and he coined the term </a:t>
            </a:r>
            <a:r>
              <a:rPr lang="en-US" b="1" dirty="0">
                <a:solidFill>
                  <a:srgbClr val="000000"/>
                </a:solidFill>
                <a:cs typeface="Times New Roman" pitchFamily="18" charset="0"/>
              </a:rPr>
              <a:t>nucleus</a:t>
            </a:r>
            <a:r>
              <a:rPr lang="en-US" dirty="0">
                <a:solidFill>
                  <a:srgbClr val="000000"/>
                </a:solidFill>
                <a:cs typeface="Times New Roman" pitchFamily="18" charset="0"/>
              </a:rPr>
              <a:t>.</a:t>
            </a:r>
          </a:p>
        </p:txBody>
      </p:sp>
      <p:sp>
        <p:nvSpPr>
          <p:cNvPr id="114692" name="Oval 4"/>
          <p:cNvSpPr>
            <a:spLocks noChangeArrowheads="1"/>
          </p:cNvSpPr>
          <p:nvPr/>
        </p:nvSpPr>
        <p:spPr bwMode="auto">
          <a:xfrm>
            <a:off x="5092700" y="4317847"/>
            <a:ext cx="234950" cy="23495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14693" name="Freeform 5"/>
          <p:cNvSpPr>
            <a:spLocks/>
          </p:cNvSpPr>
          <p:nvPr/>
        </p:nvSpPr>
        <p:spPr bwMode="auto">
          <a:xfrm>
            <a:off x="1414463" y="3836835"/>
            <a:ext cx="7348537" cy="122237"/>
          </a:xfrm>
          <a:custGeom>
            <a:avLst/>
            <a:gdLst>
              <a:gd name="T0" fmla="*/ 0 w 4629"/>
              <a:gd name="T1" fmla="*/ 122237 h 77"/>
              <a:gd name="T2" fmla="*/ 3735387 w 4629"/>
              <a:gd name="T3" fmla="*/ 122237 h 77"/>
              <a:gd name="T4" fmla="*/ 734853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4" name="Freeform 6"/>
          <p:cNvSpPr>
            <a:spLocks/>
          </p:cNvSpPr>
          <p:nvPr/>
        </p:nvSpPr>
        <p:spPr bwMode="auto">
          <a:xfrm>
            <a:off x="1411288" y="3789210"/>
            <a:ext cx="7337425" cy="233362"/>
          </a:xfrm>
          <a:custGeom>
            <a:avLst/>
            <a:gdLst>
              <a:gd name="T0" fmla="*/ 0 w 4629"/>
              <a:gd name="T1" fmla="*/ 233362 h 77"/>
              <a:gd name="T2" fmla="*/ 3729739 w 4629"/>
              <a:gd name="T3" fmla="*/ 233362 h 77"/>
              <a:gd name="T4" fmla="*/ 7337425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5" name="Freeform 7"/>
          <p:cNvSpPr>
            <a:spLocks/>
          </p:cNvSpPr>
          <p:nvPr/>
        </p:nvSpPr>
        <p:spPr bwMode="auto">
          <a:xfrm>
            <a:off x="1419225" y="3328835"/>
            <a:ext cx="7315200" cy="757237"/>
          </a:xfrm>
          <a:custGeom>
            <a:avLst/>
            <a:gdLst>
              <a:gd name="T0" fmla="*/ 0 w 4629"/>
              <a:gd name="T1" fmla="*/ 757237 h 77"/>
              <a:gd name="T2" fmla="*/ 3718441 w 4629"/>
              <a:gd name="T3" fmla="*/ 757237 h 77"/>
              <a:gd name="T4" fmla="*/ 7315200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6" name="Freeform 8"/>
          <p:cNvSpPr>
            <a:spLocks/>
          </p:cNvSpPr>
          <p:nvPr/>
        </p:nvSpPr>
        <p:spPr bwMode="auto">
          <a:xfrm>
            <a:off x="1404938" y="1842935"/>
            <a:ext cx="7226300" cy="2306637"/>
          </a:xfrm>
          <a:custGeom>
            <a:avLst/>
            <a:gdLst>
              <a:gd name="T0" fmla="*/ 0 w 4629"/>
              <a:gd name="T1" fmla="*/ 2306637 h 77"/>
              <a:gd name="T2" fmla="*/ 3673252 w 4629"/>
              <a:gd name="T3" fmla="*/ 2306637 h 77"/>
              <a:gd name="T4" fmla="*/ 7226300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7" name="Freeform 9"/>
          <p:cNvSpPr>
            <a:spLocks/>
          </p:cNvSpPr>
          <p:nvPr/>
        </p:nvSpPr>
        <p:spPr bwMode="auto">
          <a:xfrm>
            <a:off x="1390650" y="44297"/>
            <a:ext cx="7204075" cy="4179888"/>
          </a:xfrm>
          <a:custGeom>
            <a:avLst/>
            <a:gdLst>
              <a:gd name="T0" fmla="*/ 0 w 4629"/>
              <a:gd name="T1" fmla="*/ 4179888 h 77"/>
              <a:gd name="T2" fmla="*/ 3661955 w 4629"/>
              <a:gd name="T3" fmla="*/ 4179888 h 77"/>
              <a:gd name="T4" fmla="*/ 7204075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114698" name="Line 10"/>
          <p:cNvSpPr>
            <a:spLocks noChangeShapeType="1"/>
          </p:cNvSpPr>
          <p:nvPr/>
        </p:nvSpPr>
        <p:spPr bwMode="auto">
          <a:xfrm>
            <a:off x="1392238" y="4294035"/>
            <a:ext cx="3679825" cy="0"/>
          </a:xfrm>
          <a:prstGeom prst="line">
            <a:avLst/>
          </a:prstGeom>
          <a:noFill/>
          <a:ln w="9525">
            <a:solidFill>
              <a:schemeClr val="tx1"/>
            </a:solidFill>
            <a:round/>
            <a:headEnd/>
            <a:tailEnd/>
          </a:ln>
        </p:spPr>
        <p:txBody>
          <a:bodyPr/>
          <a:lstStyle/>
          <a:p>
            <a:endParaRPr lang="en-US"/>
          </a:p>
        </p:txBody>
      </p:sp>
      <p:sp>
        <p:nvSpPr>
          <p:cNvPr id="114699" name="Line 11"/>
          <p:cNvSpPr>
            <a:spLocks noChangeShapeType="1"/>
          </p:cNvSpPr>
          <p:nvPr/>
        </p:nvSpPr>
        <p:spPr bwMode="auto">
          <a:xfrm flipV="1">
            <a:off x="5072063" y="960285"/>
            <a:ext cx="0" cy="3333750"/>
          </a:xfrm>
          <a:prstGeom prst="line">
            <a:avLst/>
          </a:prstGeom>
          <a:noFill/>
          <a:ln w="9525">
            <a:solidFill>
              <a:schemeClr val="tx1"/>
            </a:solidFill>
            <a:round/>
            <a:headEnd/>
            <a:tailEnd type="triangle" w="med" len="med"/>
          </a:ln>
        </p:spPr>
        <p:txBody>
          <a:bodyPr/>
          <a:lstStyle/>
          <a:p>
            <a:endParaRPr lang="en-US"/>
          </a:p>
        </p:txBody>
      </p:sp>
      <p:sp>
        <p:nvSpPr>
          <p:cNvPr id="114700" name="Line 12"/>
          <p:cNvSpPr>
            <a:spLocks noChangeShapeType="1"/>
          </p:cNvSpPr>
          <p:nvPr/>
        </p:nvSpPr>
        <p:spPr bwMode="auto">
          <a:xfrm>
            <a:off x="1411288" y="4357535"/>
            <a:ext cx="3679825" cy="0"/>
          </a:xfrm>
          <a:prstGeom prst="line">
            <a:avLst/>
          </a:prstGeom>
          <a:noFill/>
          <a:ln w="9525">
            <a:solidFill>
              <a:schemeClr val="tx1"/>
            </a:solidFill>
            <a:round/>
            <a:headEnd/>
            <a:tailEnd/>
          </a:ln>
        </p:spPr>
        <p:txBody>
          <a:bodyPr/>
          <a:lstStyle/>
          <a:p>
            <a:endParaRPr lang="en-US"/>
          </a:p>
        </p:txBody>
      </p:sp>
      <p:sp>
        <p:nvSpPr>
          <p:cNvPr id="114701" name="Line 13"/>
          <p:cNvSpPr>
            <a:spLocks noChangeShapeType="1"/>
          </p:cNvSpPr>
          <p:nvPr/>
        </p:nvSpPr>
        <p:spPr bwMode="auto">
          <a:xfrm flipH="1" flipV="1">
            <a:off x="2627313" y="960285"/>
            <a:ext cx="2463800" cy="3397250"/>
          </a:xfrm>
          <a:prstGeom prst="line">
            <a:avLst/>
          </a:prstGeom>
          <a:noFill/>
          <a:ln w="9525">
            <a:solidFill>
              <a:schemeClr val="tx1"/>
            </a:solidFill>
            <a:round/>
            <a:headEnd/>
            <a:tailEnd type="triangle" w="med" len="med"/>
          </a:ln>
        </p:spPr>
        <p:txBody>
          <a:bodyPr/>
          <a:lstStyle/>
          <a:p>
            <a:endParaRPr lang="en-US"/>
          </a:p>
        </p:txBody>
      </p:sp>
      <p:sp>
        <p:nvSpPr>
          <p:cNvPr id="114702" name="Line 14"/>
          <p:cNvSpPr>
            <a:spLocks noChangeShapeType="1"/>
          </p:cNvSpPr>
          <p:nvPr/>
        </p:nvSpPr>
        <p:spPr bwMode="auto">
          <a:xfrm>
            <a:off x="1417638" y="4421035"/>
            <a:ext cx="3679825" cy="0"/>
          </a:xfrm>
          <a:prstGeom prst="line">
            <a:avLst/>
          </a:prstGeom>
          <a:noFill/>
          <a:ln w="9525">
            <a:solidFill>
              <a:schemeClr val="tx1"/>
            </a:solidFill>
            <a:round/>
            <a:headEnd/>
            <a:tailEnd/>
          </a:ln>
        </p:spPr>
        <p:txBody>
          <a:bodyPr/>
          <a:lstStyle/>
          <a:p>
            <a:endParaRPr lang="en-US"/>
          </a:p>
        </p:txBody>
      </p:sp>
      <p:sp>
        <p:nvSpPr>
          <p:cNvPr id="114703" name="Line 15"/>
          <p:cNvSpPr>
            <a:spLocks noChangeShapeType="1"/>
          </p:cNvSpPr>
          <p:nvPr/>
        </p:nvSpPr>
        <p:spPr bwMode="auto">
          <a:xfrm flipH="1" flipV="1">
            <a:off x="627063" y="3955897"/>
            <a:ext cx="4471987" cy="465138"/>
          </a:xfrm>
          <a:prstGeom prst="line">
            <a:avLst/>
          </a:prstGeom>
          <a:noFill/>
          <a:ln w="9525">
            <a:solidFill>
              <a:schemeClr val="tx1"/>
            </a:solidFill>
            <a:round/>
            <a:headEnd/>
            <a:tailEnd type="triangle" w="med" len="med"/>
          </a:ln>
        </p:spPr>
        <p:txBody>
          <a:bodyPr/>
          <a:lstStyle/>
          <a:p>
            <a:endParaRPr lang="en-US"/>
          </a:p>
        </p:txBody>
      </p:sp>
      <p:sp>
        <p:nvSpPr>
          <p:cNvPr id="114704" name="Text Box 16"/>
          <p:cNvSpPr txBox="1">
            <a:spLocks noChangeArrowheads="1"/>
          </p:cNvSpPr>
          <p:nvPr/>
        </p:nvSpPr>
        <p:spPr bwMode="auto">
          <a:xfrm>
            <a:off x="4441825" y="5207215"/>
            <a:ext cx="1584325" cy="457200"/>
          </a:xfrm>
          <a:prstGeom prst="rect">
            <a:avLst/>
          </a:prstGeom>
          <a:noFill/>
          <a:ln w="9525">
            <a:noFill/>
            <a:miter lim="800000"/>
            <a:headEnd/>
            <a:tailEnd/>
          </a:ln>
        </p:spPr>
        <p:txBody>
          <a:bodyPr>
            <a:spAutoFit/>
          </a:bodyPr>
          <a:lstStyle/>
          <a:p>
            <a:pPr algn="ctr"/>
            <a:r>
              <a:rPr lang="en-US" i="1" dirty="0">
                <a:solidFill>
                  <a:schemeClr val="accent6"/>
                </a:solidFill>
              </a:rPr>
              <a:t>The atom</a:t>
            </a:r>
          </a:p>
        </p:txBody>
      </p:sp>
      <p:sp>
        <p:nvSpPr>
          <p:cNvPr id="114705" name="Oval 17"/>
          <p:cNvSpPr>
            <a:spLocks noChangeArrowheads="1"/>
          </p:cNvSpPr>
          <p:nvPr/>
        </p:nvSpPr>
        <p:spPr bwMode="auto">
          <a:xfrm>
            <a:off x="4414838" y="3612997"/>
            <a:ext cx="1617662" cy="1617663"/>
          </a:xfrm>
          <a:prstGeom prst="ellipse">
            <a:avLst/>
          </a:prstGeom>
          <a:solidFill>
            <a:schemeClr val="accent1">
              <a:alpha val="54901"/>
            </a:schemeClr>
          </a:solidFill>
          <a:ln w="9525">
            <a:solidFill>
              <a:schemeClr val="tx1"/>
            </a:solidFill>
            <a:round/>
            <a:headEnd/>
            <a:tailEnd/>
          </a:ln>
        </p:spPr>
        <p:txBody>
          <a:bodyPr wrap="none" anchor="ctr"/>
          <a:lstStyle/>
          <a:p>
            <a:endParaRPr lang="en-US"/>
          </a:p>
        </p:txBody>
      </p:sp>
      <p:sp>
        <p:nvSpPr>
          <p:cNvPr id="114706" name="Text Box 18"/>
          <p:cNvSpPr txBox="1">
            <a:spLocks noChangeArrowheads="1"/>
          </p:cNvSpPr>
          <p:nvPr/>
        </p:nvSpPr>
        <p:spPr bwMode="auto">
          <a:xfrm>
            <a:off x="6523038" y="4071785"/>
            <a:ext cx="1773237" cy="1187450"/>
          </a:xfrm>
          <a:prstGeom prst="rect">
            <a:avLst/>
          </a:prstGeom>
          <a:noFill/>
          <a:ln w="9525">
            <a:noFill/>
            <a:miter lim="800000"/>
            <a:headEnd/>
            <a:tailEnd/>
          </a:ln>
        </p:spPr>
        <p:txBody>
          <a:bodyPr>
            <a:spAutoFit/>
          </a:bodyPr>
          <a:lstStyle/>
          <a:p>
            <a:pPr>
              <a:spcBef>
                <a:spcPct val="50000"/>
              </a:spcBef>
            </a:pPr>
            <a:r>
              <a:rPr lang="en-US">
                <a:solidFill>
                  <a:schemeClr val="hlink"/>
                </a:solidFill>
                <a:hlinkClick r:id="rId7"/>
              </a:rPr>
              <a:t>The Rutherford Model</a:t>
            </a:r>
            <a:endParaRPr lang="en-US">
              <a:solidFill>
                <a:schemeClr val="hlink"/>
              </a:solidFill>
            </a:endParaRPr>
          </a:p>
        </p:txBody>
      </p:sp>
      <p:sp>
        <p:nvSpPr>
          <p:cNvPr id="114707" name="Text Box 19"/>
          <p:cNvSpPr txBox="1">
            <a:spLocks noChangeArrowheads="1"/>
          </p:cNvSpPr>
          <p:nvPr/>
        </p:nvSpPr>
        <p:spPr bwMode="auto">
          <a:xfrm>
            <a:off x="5214938" y="4428972"/>
            <a:ext cx="1236662" cy="457200"/>
          </a:xfrm>
          <a:prstGeom prst="rect">
            <a:avLst/>
          </a:prstGeom>
          <a:noFill/>
          <a:ln w="9525">
            <a:noFill/>
            <a:miter lim="800000"/>
            <a:headEnd/>
            <a:tailEnd/>
          </a:ln>
        </p:spPr>
        <p:txBody>
          <a:bodyPr wrap="none">
            <a:spAutoFit/>
          </a:bodyPr>
          <a:lstStyle/>
          <a:p>
            <a:r>
              <a:rPr lang="en-US">
                <a:solidFill>
                  <a:srgbClr val="FF0000"/>
                </a:solidFill>
              </a:rPr>
              <a:t>nucleus</a:t>
            </a:r>
          </a:p>
        </p:txBody>
      </p:sp>
      <p:sp>
        <p:nvSpPr>
          <p:cNvPr id="1230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4705"/>
                                        </p:tgtEl>
                                        <p:attrNameLst>
                                          <p:attrName>style.visibility</p:attrName>
                                        </p:attrNameLst>
                                      </p:cBhvr>
                                      <p:to>
                                        <p:strVal val="visible"/>
                                      </p:to>
                                    </p:set>
                                    <p:animEffect transition="in" filter="fade">
                                      <p:cBhvr>
                                        <p:cTn id="13" dur="2000"/>
                                        <p:tgtEl>
                                          <p:spTgt spid="11470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4704"/>
                                        </p:tgtEl>
                                        <p:attrNameLst>
                                          <p:attrName>style.visibility</p:attrName>
                                        </p:attrNameLst>
                                      </p:cBhvr>
                                      <p:to>
                                        <p:strVal val="visible"/>
                                      </p:to>
                                    </p:set>
                                    <p:animEffect transition="in" filter="wipe(left)">
                                      <p:cBhvr>
                                        <p:cTn id="18" dur="500"/>
                                        <p:tgtEl>
                                          <p:spTgt spid="114704"/>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4693"/>
                                        </p:tgtEl>
                                        <p:attrNameLst>
                                          <p:attrName>style.visibility</p:attrName>
                                        </p:attrNameLst>
                                      </p:cBhvr>
                                      <p:to>
                                        <p:strVal val="visible"/>
                                      </p:to>
                                    </p:set>
                                    <p:animEffect transition="in" filter="wipe(left)">
                                      <p:cBhvr>
                                        <p:cTn id="23" dur="2000"/>
                                        <p:tgtEl>
                                          <p:spTgt spid="1146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4694"/>
                                        </p:tgtEl>
                                        <p:attrNameLst>
                                          <p:attrName>style.visibility</p:attrName>
                                        </p:attrNameLst>
                                      </p:cBhvr>
                                      <p:to>
                                        <p:strVal val="visible"/>
                                      </p:to>
                                    </p:set>
                                    <p:animEffect transition="in" filter="wipe(left)">
                                      <p:cBhvr>
                                        <p:cTn id="28" dur="2000"/>
                                        <p:tgtEl>
                                          <p:spTgt spid="1146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4695"/>
                                        </p:tgtEl>
                                        <p:attrNameLst>
                                          <p:attrName>style.visibility</p:attrName>
                                        </p:attrNameLst>
                                      </p:cBhvr>
                                      <p:to>
                                        <p:strVal val="visible"/>
                                      </p:to>
                                    </p:set>
                                    <p:animEffect transition="in" filter="wipe(left)">
                                      <p:cBhvr>
                                        <p:cTn id="33" dur="2000"/>
                                        <p:tgtEl>
                                          <p:spTgt spid="11469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4696"/>
                                        </p:tgtEl>
                                        <p:attrNameLst>
                                          <p:attrName>style.visibility</p:attrName>
                                        </p:attrNameLst>
                                      </p:cBhvr>
                                      <p:to>
                                        <p:strVal val="visible"/>
                                      </p:to>
                                    </p:set>
                                    <p:animEffect transition="in" filter="wipe(left)">
                                      <p:cBhvr>
                                        <p:cTn id="38" dur="2000"/>
                                        <p:tgtEl>
                                          <p:spTgt spid="11469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4697"/>
                                        </p:tgtEl>
                                        <p:attrNameLst>
                                          <p:attrName>style.visibility</p:attrName>
                                        </p:attrNameLst>
                                      </p:cBhvr>
                                      <p:to>
                                        <p:strVal val="visible"/>
                                      </p:to>
                                    </p:set>
                                    <p:animEffect transition="in" filter="wipe(left)">
                                      <p:cBhvr>
                                        <p:cTn id="43" dur="2000"/>
                                        <p:tgtEl>
                                          <p:spTgt spid="11469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4698"/>
                                        </p:tgtEl>
                                        <p:attrNameLst>
                                          <p:attrName>style.visibility</p:attrName>
                                        </p:attrNameLst>
                                      </p:cBhvr>
                                      <p:to>
                                        <p:strVal val="visible"/>
                                      </p:to>
                                    </p:set>
                                    <p:animEffect transition="in" filter="wipe(left)">
                                      <p:cBhvr>
                                        <p:cTn id="48" dur="2000"/>
                                        <p:tgtEl>
                                          <p:spTgt spid="114698"/>
                                        </p:tgtEl>
                                      </p:cBhvr>
                                    </p:animEffect>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114699"/>
                                        </p:tgtEl>
                                        <p:attrNameLst>
                                          <p:attrName>style.visibility</p:attrName>
                                        </p:attrNameLst>
                                      </p:cBhvr>
                                      <p:to>
                                        <p:strVal val="visible"/>
                                      </p:to>
                                    </p:set>
                                    <p:animEffect transition="in" filter="wipe(down)">
                                      <p:cBhvr>
                                        <p:cTn id="52" dur="2000"/>
                                        <p:tgtEl>
                                          <p:spTgt spid="11469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4700"/>
                                        </p:tgtEl>
                                        <p:attrNameLst>
                                          <p:attrName>style.visibility</p:attrName>
                                        </p:attrNameLst>
                                      </p:cBhvr>
                                      <p:to>
                                        <p:strVal val="visible"/>
                                      </p:to>
                                    </p:set>
                                    <p:animEffect transition="in" filter="wipe(left)">
                                      <p:cBhvr>
                                        <p:cTn id="57" dur="2000"/>
                                        <p:tgtEl>
                                          <p:spTgt spid="114700"/>
                                        </p:tgtEl>
                                      </p:cBhvr>
                                    </p:animEffect>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114701"/>
                                        </p:tgtEl>
                                        <p:attrNameLst>
                                          <p:attrName>style.visibility</p:attrName>
                                        </p:attrNameLst>
                                      </p:cBhvr>
                                      <p:to>
                                        <p:strVal val="visible"/>
                                      </p:to>
                                    </p:set>
                                    <p:animEffect transition="in" filter="wipe(down)">
                                      <p:cBhvr>
                                        <p:cTn id="61" dur="2000"/>
                                        <p:tgtEl>
                                          <p:spTgt spid="11470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4702"/>
                                        </p:tgtEl>
                                        <p:attrNameLst>
                                          <p:attrName>style.visibility</p:attrName>
                                        </p:attrNameLst>
                                      </p:cBhvr>
                                      <p:to>
                                        <p:strVal val="visible"/>
                                      </p:to>
                                    </p:set>
                                    <p:animEffect transition="in" filter="wipe(left)">
                                      <p:cBhvr>
                                        <p:cTn id="66" dur="2000"/>
                                        <p:tgtEl>
                                          <p:spTgt spid="114702"/>
                                        </p:tgtEl>
                                      </p:cBhvr>
                                    </p:animEffect>
                                  </p:childTnLst>
                                </p:cTn>
                              </p:par>
                            </p:childTnLst>
                          </p:cTn>
                        </p:par>
                        <p:par>
                          <p:cTn id="67" fill="hold">
                            <p:stCondLst>
                              <p:cond delay="2000"/>
                            </p:stCondLst>
                            <p:childTnLst>
                              <p:par>
                                <p:cTn id="68" presetID="22" presetClass="entr" presetSubtype="4" fill="hold" grpId="0" nodeType="afterEffect">
                                  <p:stCondLst>
                                    <p:cond delay="0"/>
                                  </p:stCondLst>
                                  <p:childTnLst>
                                    <p:set>
                                      <p:cBhvr>
                                        <p:cTn id="69" dur="1" fill="hold">
                                          <p:stCondLst>
                                            <p:cond delay="0"/>
                                          </p:stCondLst>
                                        </p:cTn>
                                        <p:tgtEl>
                                          <p:spTgt spid="114703"/>
                                        </p:tgtEl>
                                        <p:attrNameLst>
                                          <p:attrName>style.visibility</p:attrName>
                                        </p:attrNameLst>
                                      </p:cBhvr>
                                      <p:to>
                                        <p:strVal val="visible"/>
                                      </p:to>
                                    </p:set>
                                    <p:animEffect transition="in" filter="wipe(down)">
                                      <p:cBhvr>
                                        <p:cTn id="70" dur="2000"/>
                                        <p:tgtEl>
                                          <p:spTgt spid="11470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4690">
                                            <p:txEl>
                                              <p:pRg st="8" end="8"/>
                                            </p:txEl>
                                          </p:spTgt>
                                        </p:tgtEl>
                                        <p:attrNameLst>
                                          <p:attrName>style.visibility</p:attrName>
                                        </p:attrNameLst>
                                      </p:cBhvr>
                                      <p:to>
                                        <p:strVal val="visible"/>
                                      </p:to>
                                    </p:set>
                                    <p:anim calcmode="lin" valueType="num">
                                      <p:cBhvr additive="base">
                                        <p:cTn id="75" dur="500" fill="hold"/>
                                        <p:tgtEl>
                                          <p:spTgt spid="114690">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46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4692"/>
                                        </p:tgtEl>
                                        <p:attrNameLst>
                                          <p:attrName>style.visibility</p:attrName>
                                        </p:attrNameLst>
                                      </p:cBhvr>
                                      <p:to>
                                        <p:strVal val="visible"/>
                                      </p:to>
                                    </p:set>
                                    <p:animEffect transition="in" filter="fade">
                                      <p:cBhvr>
                                        <p:cTn id="81" dur="1000"/>
                                        <p:tgtEl>
                                          <p:spTgt spid="114692"/>
                                        </p:tgtEl>
                                      </p:cBhvr>
                                    </p:animEffect>
                                  </p:childTnLst>
                                  <p:subTnLst>
                                    <p:audio>
                                      <p:cMediaNode>
                                        <p:cTn display="0" masterRel="sameClick">
                                          <p:stCondLst>
                                            <p:cond evt="begin" delay="0">
                                              <p:tn val="79"/>
                                            </p:cond>
                                          </p:stCondLst>
                                          <p:endCondLst>
                                            <p:cond evt="onStopAudio" delay="0">
                                              <p:tgtEl>
                                                <p:sldTgt/>
                                              </p:tgtEl>
                                            </p:cond>
                                          </p:endCondLst>
                                        </p:cTn>
                                        <p:tgtEl>
                                          <p:sndTgt r:embed="rId6"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14707"/>
                                        </p:tgtEl>
                                        <p:attrNameLst>
                                          <p:attrName>style.visibility</p:attrName>
                                        </p:attrNameLst>
                                      </p:cBhvr>
                                      <p:to>
                                        <p:strVal val="visible"/>
                                      </p:to>
                                    </p:set>
                                    <p:anim calcmode="lin" valueType="num">
                                      <p:cBhvr>
                                        <p:cTn id="86" dur="500" fill="hold"/>
                                        <p:tgtEl>
                                          <p:spTgt spid="114707"/>
                                        </p:tgtEl>
                                        <p:attrNameLst>
                                          <p:attrName>ppt_w</p:attrName>
                                        </p:attrNameLst>
                                      </p:cBhvr>
                                      <p:tavLst>
                                        <p:tav tm="0">
                                          <p:val>
                                            <p:fltVal val="0"/>
                                          </p:val>
                                        </p:tav>
                                        <p:tav tm="100000">
                                          <p:val>
                                            <p:strVal val="#ppt_w"/>
                                          </p:val>
                                        </p:tav>
                                      </p:tavLst>
                                    </p:anim>
                                    <p:anim calcmode="lin" valueType="num">
                                      <p:cBhvr>
                                        <p:cTn id="87" dur="500" fill="hold"/>
                                        <p:tgtEl>
                                          <p:spTgt spid="114707"/>
                                        </p:tgtEl>
                                        <p:attrNameLst>
                                          <p:attrName>ppt_h</p:attrName>
                                        </p:attrNameLst>
                                      </p:cBhvr>
                                      <p:tavLst>
                                        <p:tav tm="0">
                                          <p:val>
                                            <p:fltVal val="0"/>
                                          </p:val>
                                        </p:tav>
                                        <p:tav tm="100000">
                                          <p:val>
                                            <p:strVal val="#ppt_h"/>
                                          </p:val>
                                        </p:tav>
                                      </p:tavLst>
                                    </p:anim>
                                    <p:animEffect transition="in" filter="fade">
                                      <p:cBhvr>
                                        <p:cTn id="88" dur="500"/>
                                        <p:tgtEl>
                                          <p:spTgt spid="114707"/>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14706"/>
                                        </p:tgtEl>
                                        <p:attrNameLst>
                                          <p:attrName>style.visibility</p:attrName>
                                        </p:attrNameLst>
                                      </p:cBhvr>
                                      <p:to>
                                        <p:strVal val="visible"/>
                                      </p:to>
                                    </p:set>
                                    <p:anim calcmode="lin" valueType="num">
                                      <p:cBhvr>
                                        <p:cTn id="93" dur="500" fill="hold"/>
                                        <p:tgtEl>
                                          <p:spTgt spid="114706"/>
                                        </p:tgtEl>
                                        <p:attrNameLst>
                                          <p:attrName>ppt_w</p:attrName>
                                        </p:attrNameLst>
                                      </p:cBhvr>
                                      <p:tavLst>
                                        <p:tav tm="0">
                                          <p:val>
                                            <p:fltVal val="0"/>
                                          </p:val>
                                        </p:tav>
                                        <p:tav tm="100000">
                                          <p:val>
                                            <p:strVal val="#ppt_w"/>
                                          </p:val>
                                        </p:tav>
                                      </p:tavLst>
                                    </p:anim>
                                    <p:anim calcmode="lin" valueType="num">
                                      <p:cBhvr>
                                        <p:cTn id="94" dur="500" fill="hold"/>
                                        <p:tgtEl>
                                          <p:spTgt spid="114706"/>
                                        </p:tgtEl>
                                        <p:attrNameLst>
                                          <p:attrName>ppt_h</p:attrName>
                                        </p:attrNameLst>
                                      </p:cBhvr>
                                      <p:tavLst>
                                        <p:tav tm="0">
                                          <p:val>
                                            <p:fltVal val="0"/>
                                          </p:val>
                                        </p:tav>
                                        <p:tav tm="100000">
                                          <p:val>
                                            <p:strVal val="#ppt_h"/>
                                          </p:val>
                                        </p:tav>
                                      </p:tavLst>
                                    </p:anim>
                                    <p:animEffect transition="in" filter="fade">
                                      <p:cBhvr>
                                        <p:cTn id="95" dur="500"/>
                                        <p:tgtEl>
                                          <p:spTgt spid="114706"/>
                                        </p:tgtEl>
                                      </p:cBhvr>
                                    </p:animEffect>
                                  </p:childTnLst>
                                  <p:subTnLst>
                                    <p:audio>
                                      <p:cMediaNode>
                                        <p:cTn display="0" masterRel="sameClick">
                                          <p:stCondLst>
                                            <p:cond evt="begin" delay="0">
                                              <p:tn val="9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3" grpId="0" animBg="1"/>
      <p:bldP spid="114694" grpId="0" animBg="1"/>
      <p:bldP spid="114695" grpId="0" animBg="1"/>
      <p:bldP spid="114696" grpId="0" animBg="1"/>
      <p:bldP spid="114697" grpId="0" animBg="1"/>
      <p:bldP spid="114698" grpId="0" animBg="1"/>
      <p:bldP spid="114699" grpId="0" animBg="1"/>
      <p:bldP spid="114700" grpId="0" animBg="1"/>
      <p:bldP spid="114701" grpId="0" animBg="1"/>
      <p:bldP spid="114702" grpId="0" animBg="1"/>
      <p:bldP spid="114703" grpId="0" animBg="1"/>
      <p:bldP spid="114704" grpId="0"/>
      <p:bldP spid="114705" grpId="0" animBg="1"/>
      <p:bldP spid="114706" grpId="0"/>
      <p:bldP spid="1147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Describing the emission and absorption spectrum of common gases</a:t>
            </a:r>
            <a:r>
              <a:rPr lang="en-US" altLang="en-US"/>
              <a:t> </a:t>
            </a:r>
          </a:p>
        </p:txBody>
      </p:sp>
      <p:sp>
        <p:nvSpPr>
          <p:cNvPr id="116741" name="Rectangle 5"/>
          <p:cNvSpPr>
            <a:spLocks noChangeArrowheads="1"/>
          </p:cNvSpPr>
          <p:nvPr/>
        </p:nvSpPr>
        <p:spPr bwMode="auto">
          <a:xfrm>
            <a:off x="682625" y="5608638"/>
            <a:ext cx="7764463" cy="1249362"/>
          </a:xfrm>
          <a:prstGeom prst="rect">
            <a:avLst/>
          </a:prstGeom>
          <a:solidFill>
            <a:srgbClr val="FFCCCC"/>
          </a:solidFill>
          <a:ln w="9525">
            <a:noFill/>
            <a:miter lim="800000"/>
            <a:headEnd/>
            <a:tailEnd/>
          </a:ln>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This experiment is called the </a:t>
            </a:r>
            <a:r>
              <a:rPr lang="en-US" b="1">
                <a:sym typeface="Symbol" pitchFamily="18" charset="2"/>
              </a:rPr>
              <a:t>Geiger-Marsden scattering experiment</a:t>
            </a:r>
            <a:r>
              <a:rPr lang="en-US">
                <a:sym typeface="Symbol" pitchFamily="18" charset="2"/>
              </a:rPr>
              <a:t>.</a:t>
            </a:r>
          </a:p>
        </p:txBody>
      </p:sp>
      <p:pic>
        <p:nvPicPr>
          <p:cNvPr id="116739" name="Picture 3"/>
          <p:cNvPicPr>
            <a:picLocks noChangeAspect="1" noChangeArrowheads="1"/>
          </p:cNvPicPr>
          <p:nvPr/>
        </p:nvPicPr>
        <p:blipFill>
          <a:blip r:embed="rId5" cstate="print"/>
          <a:srcRect/>
          <a:stretch>
            <a:fillRect/>
          </a:stretch>
        </p:blipFill>
        <p:spPr bwMode="auto">
          <a:xfrm>
            <a:off x="3013075" y="3171825"/>
            <a:ext cx="5418138" cy="2398713"/>
          </a:xfrm>
          <a:prstGeom prst="rect">
            <a:avLst/>
          </a:prstGeom>
          <a:ln>
            <a:noFill/>
          </a:ln>
          <a:effectLst>
            <a:outerShdw blurRad="292100" dist="139700" dir="2700000" algn="tl" rotWithShape="0">
              <a:srgbClr val="333333">
                <a:alpha val="65000"/>
              </a:srgbClr>
            </a:outerShdw>
          </a:effectLst>
        </p:spPr>
      </p:pic>
      <p:sp>
        <p:nvSpPr>
          <p:cNvPr id="116742" name="Text Box 6"/>
          <p:cNvSpPr txBox="1">
            <a:spLocks noChangeArrowheads="1"/>
          </p:cNvSpPr>
          <p:nvPr/>
        </p:nvSpPr>
        <p:spPr bwMode="auto">
          <a:xfrm>
            <a:off x="6107113" y="5094288"/>
            <a:ext cx="2133600" cy="457200"/>
          </a:xfrm>
          <a:prstGeom prst="rect">
            <a:avLst/>
          </a:prstGeom>
          <a:noFill/>
          <a:ln w="9525">
            <a:noFill/>
            <a:miter lim="800000"/>
            <a:headEnd/>
            <a:tailEnd/>
          </a:ln>
        </p:spPr>
        <p:txBody>
          <a:bodyPr wrap="none">
            <a:spAutoFit/>
          </a:bodyPr>
          <a:lstStyle/>
          <a:p>
            <a:r>
              <a:rPr lang="en-US" i="1"/>
              <a:t>Actual Results</a:t>
            </a:r>
          </a:p>
        </p:txBody>
      </p:sp>
      <p:pic>
        <p:nvPicPr>
          <p:cNvPr id="11674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9900" y="2370138"/>
            <a:ext cx="4464050" cy="2068512"/>
          </a:xfrm>
          <a:prstGeom prst="rect">
            <a:avLst/>
          </a:prstGeom>
          <a:ln>
            <a:noFill/>
          </a:ln>
          <a:effectLst>
            <a:outerShdw blurRad="292100" dist="139700" dir="2700000" algn="tl" rotWithShape="0">
              <a:srgbClr val="333333">
                <a:alpha val="65000"/>
              </a:srgbClr>
            </a:outerShdw>
          </a:effectLst>
        </p:spPr>
      </p:pic>
      <p:sp>
        <p:nvSpPr>
          <p:cNvPr id="116744" name="Text Box 8"/>
          <p:cNvSpPr txBox="1">
            <a:spLocks noChangeArrowheads="1"/>
          </p:cNvSpPr>
          <p:nvPr/>
        </p:nvSpPr>
        <p:spPr bwMode="auto">
          <a:xfrm>
            <a:off x="714375" y="2466975"/>
            <a:ext cx="1539875" cy="822325"/>
          </a:xfrm>
          <a:prstGeom prst="rect">
            <a:avLst/>
          </a:prstGeom>
          <a:noFill/>
          <a:ln w="9525">
            <a:noFill/>
            <a:miter lim="800000"/>
            <a:headEnd/>
            <a:tailEnd/>
          </a:ln>
        </p:spPr>
        <p:txBody>
          <a:bodyPr>
            <a:spAutoFit/>
          </a:bodyPr>
          <a:lstStyle/>
          <a:p>
            <a:r>
              <a:rPr lang="en-US" i="1"/>
              <a:t>Expected Results</a:t>
            </a:r>
          </a:p>
        </p:txBody>
      </p:sp>
      <p:sp>
        <p:nvSpPr>
          <p:cNvPr id="116745" name="Arc 9"/>
          <p:cNvSpPr>
            <a:spLocks/>
          </p:cNvSpPr>
          <p:nvPr/>
        </p:nvSpPr>
        <p:spPr bwMode="auto">
          <a:xfrm>
            <a:off x="3513138" y="2428875"/>
            <a:ext cx="1336675" cy="819150"/>
          </a:xfrm>
          <a:custGeom>
            <a:avLst/>
            <a:gdLst>
              <a:gd name="T0" fmla="*/ 0 w 21600"/>
              <a:gd name="T1" fmla="*/ 0 h 33912"/>
              <a:gd name="T2" fmla="*/ 67966279 w 21600"/>
              <a:gd name="T3" fmla="*/ 19786701 h 33912"/>
              <a:gd name="T4" fmla="*/ 0 w 21600"/>
              <a:gd name="T5" fmla="*/ 12603004 h 33912"/>
              <a:gd name="T6" fmla="*/ 0 60000 65536"/>
              <a:gd name="T7" fmla="*/ 0 60000 65536"/>
              <a:gd name="T8" fmla="*/ 0 60000 65536"/>
              <a:gd name="T9" fmla="*/ 0 w 21600"/>
              <a:gd name="T10" fmla="*/ 0 h 33912"/>
              <a:gd name="T11" fmla="*/ 21600 w 21600"/>
              <a:gd name="T12" fmla="*/ 33912 h 33912"/>
            </a:gdLst>
            <a:ahLst/>
            <a:cxnLst>
              <a:cxn ang="T6">
                <a:pos x="T0" y="T1"/>
              </a:cxn>
              <a:cxn ang="T7">
                <a:pos x="T2" y="T3"/>
              </a:cxn>
              <a:cxn ang="T8">
                <a:pos x="T4" y="T5"/>
              </a:cxn>
            </a:cxnLst>
            <a:rect l="T9" t="T10" r="T11" b="T12"/>
            <a:pathLst>
              <a:path w="21600" h="33912" fill="none" extrusionOk="0">
                <a:moveTo>
                  <a:pt x="-1" y="0"/>
                </a:moveTo>
                <a:cubicBezTo>
                  <a:pt x="11929" y="0"/>
                  <a:pt x="21600" y="9670"/>
                  <a:pt x="21600" y="21600"/>
                </a:cubicBezTo>
                <a:cubicBezTo>
                  <a:pt x="21600" y="26000"/>
                  <a:pt x="20255" y="30296"/>
                  <a:pt x="17747" y="33911"/>
                </a:cubicBezTo>
              </a:path>
              <a:path w="21600" h="33912" stroke="0" extrusionOk="0">
                <a:moveTo>
                  <a:pt x="-1" y="0"/>
                </a:moveTo>
                <a:cubicBezTo>
                  <a:pt x="11929" y="0"/>
                  <a:pt x="21600" y="9670"/>
                  <a:pt x="21600" y="21600"/>
                </a:cubicBezTo>
                <a:cubicBezTo>
                  <a:pt x="21600" y="26000"/>
                  <a:pt x="20255" y="30296"/>
                  <a:pt x="17747" y="33911"/>
                </a:cubicBezTo>
                <a:lnTo>
                  <a:pt x="0" y="21600"/>
                </a:lnTo>
                <a:close/>
              </a:path>
            </a:pathLst>
          </a:custGeom>
          <a:noFill/>
          <a:ln w="76200">
            <a:solidFill>
              <a:srgbClr val="FF3300"/>
            </a:solidFill>
            <a:round/>
            <a:headEnd/>
            <a:tailEnd/>
          </a:ln>
        </p:spPr>
        <p:txBody>
          <a:bodyPr wrap="none" anchor="ctr"/>
          <a:lstStyle/>
          <a:p>
            <a:endParaRPr lang="en-US"/>
          </a:p>
        </p:txBody>
      </p:sp>
      <p:sp>
        <p:nvSpPr>
          <p:cNvPr id="116746" name="Arc 10"/>
          <p:cNvSpPr>
            <a:spLocks/>
          </p:cNvSpPr>
          <p:nvPr/>
        </p:nvSpPr>
        <p:spPr bwMode="auto">
          <a:xfrm>
            <a:off x="5227638" y="3243263"/>
            <a:ext cx="3128962" cy="1254125"/>
          </a:xfrm>
          <a:custGeom>
            <a:avLst/>
            <a:gdLst>
              <a:gd name="T0" fmla="*/ 14678452 w 43200"/>
              <a:gd name="T1" fmla="*/ 27165332 h 43200"/>
              <a:gd name="T2" fmla="*/ 33197053 w 43200"/>
              <a:gd name="T3" fmla="*/ 31077511 h 43200"/>
              <a:gd name="T4" fmla="*/ 113314847 w 43200"/>
              <a:gd name="T5" fmla="*/ 1820406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path>
              <a:path w="43200" h="43200" stroke="0"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lnTo>
                  <a:pt x="21600" y="21600"/>
                </a:lnTo>
                <a:close/>
              </a:path>
            </a:pathLst>
          </a:custGeom>
          <a:noFill/>
          <a:ln w="76200">
            <a:solidFill>
              <a:srgbClr val="FF3300"/>
            </a:solidFill>
            <a:round/>
            <a:headEnd/>
            <a:tailEnd/>
          </a:ln>
        </p:spPr>
        <p:txBody>
          <a:bodyPr wrap="none" anchor="ctr"/>
          <a:lstStyle/>
          <a:p>
            <a:endParaRPr lang="en-US"/>
          </a:p>
        </p:txBody>
      </p:sp>
      <p:sp>
        <p:nvSpPr>
          <p:cNvPr id="1332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anim calcmode="lin" valueType="num">
                                      <p:cBhvr>
                                        <p:cTn id="7" dur="500" fill="hold"/>
                                        <p:tgtEl>
                                          <p:spTgt spid="116743"/>
                                        </p:tgtEl>
                                        <p:attrNameLst>
                                          <p:attrName>ppt_w</p:attrName>
                                        </p:attrNameLst>
                                      </p:cBhvr>
                                      <p:tavLst>
                                        <p:tav tm="0">
                                          <p:val>
                                            <p:fltVal val="0"/>
                                          </p:val>
                                        </p:tav>
                                        <p:tav tm="100000">
                                          <p:val>
                                            <p:strVal val="#ppt_w"/>
                                          </p:val>
                                        </p:tav>
                                      </p:tavLst>
                                    </p:anim>
                                    <p:anim calcmode="lin" valueType="num">
                                      <p:cBhvr>
                                        <p:cTn id="8" dur="500" fill="hold"/>
                                        <p:tgtEl>
                                          <p:spTgt spid="116743"/>
                                        </p:tgtEl>
                                        <p:attrNameLst>
                                          <p:attrName>ppt_h</p:attrName>
                                        </p:attrNameLst>
                                      </p:cBhvr>
                                      <p:tavLst>
                                        <p:tav tm="0">
                                          <p:val>
                                            <p:fltVal val="0"/>
                                          </p:val>
                                        </p:tav>
                                        <p:tav tm="100000">
                                          <p:val>
                                            <p:strVal val="#ppt_h"/>
                                          </p:val>
                                        </p:tav>
                                      </p:tavLst>
                                    </p:anim>
                                    <p:animEffect transition="in" filter="fade">
                                      <p:cBhvr>
                                        <p:cTn id="9" dur="500"/>
                                        <p:tgtEl>
                                          <p:spTgt spid="11674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6744"/>
                                        </p:tgtEl>
                                        <p:attrNameLst>
                                          <p:attrName>style.visibility</p:attrName>
                                        </p:attrNameLst>
                                      </p:cBhvr>
                                      <p:to>
                                        <p:strVal val="visible"/>
                                      </p:to>
                                    </p:set>
                                    <p:anim calcmode="lin" valueType="num">
                                      <p:cBhvr>
                                        <p:cTn id="13" dur="500" fill="hold"/>
                                        <p:tgtEl>
                                          <p:spTgt spid="116744"/>
                                        </p:tgtEl>
                                        <p:attrNameLst>
                                          <p:attrName>ppt_w</p:attrName>
                                        </p:attrNameLst>
                                      </p:cBhvr>
                                      <p:tavLst>
                                        <p:tav tm="0">
                                          <p:val>
                                            <p:fltVal val="0"/>
                                          </p:val>
                                        </p:tav>
                                        <p:tav tm="100000">
                                          <p:val>
                                            <p:strVal val="#ppt_w"/>
                                          </p:val>
                                        </p:tav>
                                      </p:tavLst>
                                    </p:anim>
                                    <p:anim calcmode="lin" valueType="num">
                                      <p:cBhvr>
                                        <p:cTn id="14" dur="500" fill="hold"/>
                                        <p:tgtEl>
                                          <p:spTgt spid="116744"/>
                                        </p:tgtEl>
                                        <p:attrNameLst>
                                          <p:attrName>ppt_h</p:attrName>
                                        </p:attrNameLst>
                                      </p:cBhvr>
                                      <p:tavLst>
                                        <p:tav tm="0">
                                          <p:val>
                                            <p:fltVal val="0"/>
                                          </p:val>
                                        </p:tav>
                                        <p:tav tm="100000">
                                          <p:val>
                                            <p:strVal val="#ppt_h"/>
                                          </p:val>
                                        </p:tav>
                                      </p:tavLst>
                                    </p:anim>
                                    <p:animEffect transition="in" filter="fade">
                                      <p:cBhvr>
                                        <p:cTn id="15" dur="500"/>
                                        <p:tgtEl>
                                          <p:spTgt spid="116744"/>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6745"/>
                                        </p:tgtEl>
                                        <p:attrNameLst>
                                          <p:attrName>style.visibility</p:attrName>
                                        </p:attrNameLst>
                                      </p:cBhvr>
                                      <p:to>
                                        <p:strVal val="visible"/>
                                      </p:to>
                                    </p:set>
                                    <p:animEffect transition="in" filter="wipe(right)">
                                      <p:cBhvr>
                                        <p:cTn id="20" dur="2000"/>
                                        <p:tgtEl>
                                          <p:spTgt spid="116745"/>
                                        </p:tgtEl>
                                      </p:cBhvr>
                                    </p:animEffect>
                                  </p:childTnLst>
                                  <p:subTnLst>
                                    <p:audio>
                                      <p:cMediaNode>
                                        <p:cTn display="0" masterRel="sameClick">
                                          <p:stCondLst>
                                            <p:cond evt="begin" delay="0">
                                              <p:tn val="18"/>
                                            </p:cond>
                                          </p:stCondLst>
                                          <p:endCondLst>
                                            <p:cond evt="onStopAudio" delay="0">
                                              <p:tgtEl>
                                                <p:sldTgt/>
                                              </p:tgtEl>
                                            </p:cond>
                                          </p:endCondLst>
                                        </p:cTn>
                                        <p:tgtEl>
                                          <p:sndTgt r:embed="rId4"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6739"/>
                                        </p:tgtEl>
                                        <p:attrNameLst>
                                          <p:attrName>style.visibility</p:attrName>
                                        </p:attrNameLst>
                                      </p:cBhvr>
                                      <p:to>
                                        <p:strVal val="visible"/>
                                      </p:to>
                                    </p:set>
                                    <p:anim calcmode="lin" valueType="num">
                                      <p:cBhvr>
                                        <p:cTn id="25" dur="500" fill="hold"/>
                                        <p:tgtEl>
                                          <p:spTgt spid="116739"/>
                                        </p:tgtEl>
                                        <p:attrNameLst>
                                          <p:attrName>ppt_w</p:attrName>
                                        </p:attrNameLst>
                                      </p:cBhvr>
                                      <p:tavLst>
                                        <p:tav tm="0">
                                          <p:val>
                                            <p:fltVal val="0"/>
                                          </p:val>
                                        </p:tav>
                                        <p:tav tm="100000">
                                          <p:val>
                                            <p:strVal val="#ppt_w"/>
                                          </p:val>
                                        </p:tav>
                                      </p:tavLst>
                                    </p:anim>
                                    <p:anim calcmode="lin" valueType="num">
                                      <p:cBhvr>
                                        <p:cTn id="26" dur="500" fill="hold"/>
                                        <p:tgtEl>
                                          <p:spTgt spid="116739"/>
                                        </p:tgtEl>
                                        <p:attrNameLst>
                                          <p:attrName>ppt_h</p:attrName>
                                        </p:attrNameLst>
                                      </p:cBhvr>
                                      <p:tavLst>
                                        <p:tav tm="0">
                                          <p:val>
                                            <p:fltVal val="0"/>
                                          </p:val>
                                        </p:tav>
                                        <p:tav tm="100000">
                                          <p:val>
                                            <p:strVal val="#ppt_h"/>
                                          </p:val>
                                        </p:tav>
                                      </p:tavLst>
                                    </p:anim>
                                    <p:animEffect transition="in" filter="fade">
                                      <p:cBhvr>
                                        <p:cTn id="27" dur="500"/>
                                        <p:tgtEl>
                                          <p:spTgt spid="116739"/>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8" fill="hold">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116742"/>
                                        </p:tgtEl>
                                        <p:attrNameLst>
                                          <p:attrName>style.visibility</p:attrName>
                                        </p:attrNameLst>
                                      </p:cBhvr>
                                      <p:to>
                                        <p:strVal val="visible"/>
                                      </p:to>
                                    </p:set>
                                    <p:anim calcmode="lin" valueType="num">
                                      <p:cBhvr>
                                        <p:cTn id="31" dur="500" fill="hold"/>
                                        <p:tgtEl>
                                          <p:spTgt spid="116742"/>
                                        </p:tgtEl>
                                        <p:attrNameLst>
                                          <p:attrName>ppt_w</p:attrName>
                                        </p:attrNameLst>
                                      </p:cBhvr>
                                      <p:tavLst>
                                        <p:tav tm="0">
                                          <p:val>
                                            <p:fltVal val="0"/>
                                          </p:val>
                                        </p:tav>
                                        <p:tav tm="100000">
                                          <p:val>
                                            <p:strVal val="#ppt_w"/>
                                          </p:val>
                                        </p:tav>
                                      </p:tavLst>
                                    </p:anim>
                                    <p:anim calcmode="lin" valueType="num">
                                      <p:cBhvr>
                                        <p:cTn id="32" dur="500" fill="hold"/>
                                        <p:tgtEl>
                                          <p:spTgt spid="116742"/>
                                        </p:tgtEl>
                                        <p:attrNameLst>
                                          <p:attrName>ppt_h</p:attrName>
                                        </p:attrNameLst>
                                      </p:cBhvr>
                                      <p:tavLst>
                                        <p:tav tm="0">
                                          <p:val>
                                            <p:fltVal val="0"/>
                                          </p:val>
                                        </p:tav>
                                        <p:tav tm="100000">
                                          <p:val>
                                            <p:strVal val="#ppt_h"/>
                                          </p:val>
                                        </p:tav>
                                      </p:tavLst>
                                    </p:anim>
                                    <p:animEffect transition="in" filter="fade">
                                      <p:cBhvr>
                                        <p:cTn id="33" dur="500"/>
                                        <p:tgtEl>
                                          <p:spTgt spid="116742"/>
                                        </p:tgtEl>
                                      </p:cBhvr>
                                    </p:animEffect>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6746"/>
                                        </p:tgtEl>
                                        <p:attrNameLst>
                                          <p:attrName>style.visibility</p:attrName>
                                        </p:attrNameLst>
                                      </p:cBhvr>
                                      <p:to>
                                        <p:strVal val="visible"/>
                                      </p:to>
                                    </p:set>
                                    <p:animEffect transition="in" filter="wipe(right)">
                                      <p:cBhvr>
                                        <p:cTn id="38" dur="2000"/>
                                        <p:tgtEl>
                                          <p:spTgt spid="116746"/>
                                        </p:tgtEl>
                                      </p:cBhvr>
                                    </p:animEffect>
                                  </p:childTnLst>
                                  <p:subTnLs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6741">
                                            <p:txEl>
                                              <p:pRg st="1" end="1"/>
                                            </p:txEl>
                                          </p:spTgt>
                                        </p:tgtEl>
                                        <p:attrNameLst>
                                          <p:attrName>style.visibility</p:attrName>
                                        </p:attrNameLst>
                                      </p:cBhvr>
                                      <p:to>
                                        <p:strVal val="visible"/>
                                      </p:to>
                                    </p:set>
                                    <p:anim calcmode="lin" valueType="num">
                                      <p:cBhvr additive="base">
                                        <p:cTn id="43" dur="500" fill="hold"/>
                                        <p:tgtEl>
                                          <p:spTgt spid="11674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67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4" grpId="0"/>
      <p:bldP spid="116745" grpId="0" animBg="1"/>
      <p:bldP spid="1167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Only by assuming                                                                 </a:t>
            </a:r>
            <a:r>
              <a:rPr lang="en-US" dirty="0">
                <a:solidFill>
                  <a:srgbClr val="000000"/>
                </a:solidFill>
                <a:cs typeface="Times New Roman" pitchFamily="18" charset="0"/>
              </a:rPr>
              <a:t>a concentration of                                                          positive charge at                                                               the center of the                                                                     atom, as opposed                                                               to “spread out” as                                                               in the </a:t>
            </a:r>
            <a:r>
              <a:rPr lang="en-US" dirty="0" smtClean="0">
                <a:solidFill>
                  <a:srgbClr val="000000"/>
                </a:solidFill>
                <a:cs typeface="Times New Roman" pitchFamily="18" charset="0"/>
              </a:rPr>
              <a:t>Plum Pudding                                                         </a:t>
            </a:r>
            <a:r>
              <a:rPr lang="en-US" dirty="0">
                <a:solidFill>
                  <a:srgbClr val="000000"/>
                </a:solidFill>
                <a:cs typeface="Times New Roman" pitchFamily="18" charset="0"/>
              </a:rPr>
              <a:t>model, could                                                              Rutherford’s team                                                                explain the results                                                                of the experiment.</a:t>
            </a:r>
          </a:p>
        </p:txBody>
      </p:sp>
      <p:pic>
        <p:nvPicPr>
          <p:cNvPr id="117765" name="Picture 5" descr="hans_geiger"/>
          <p:cNvPicPr>
            <a:picLocks noChangeAspect="1" noChangeArrowheads="1"/>
          </p:cNvPicPr>
          <p:nvPr/>
        </p:nvPicPr>
        <p:blipFill>
          <a:blip r:embed="rId4" cstate="print"/>
          <a:srcRect b="8162"/>
          <a:stretch>
            <a:fillRect/>
          </a:stretch>
        </p:blipFill>
        <p:spPr bwMode="auto">
          <a:xfrm>
            <a:off x="3444875" y="2961770"/>
            <a:ext cx="1490663" cy="1598612"/>
          </a:xfrm>
          <a:prstGeom prst="rect">
            <a:avLst/>
          </a:prstGeom>
          <a:ln>
            <a:noFill/>
          </a:ln>
          <a:effectLst>
            <a:outerShdw blurRad="292100" dist="139700" dir="2700000" algn="tl" rotWithShape="0">
              <a:srgbClr val="333333">
                <a:alpha val="65000"/>
              </a:srgbClr>
            </a:outerShdw>
          </a:effectLst>
        </p:spPr>
      </p:pic>
      <p:pic>
        <p:nvPicPr>
          <p:cNvPr id="117766" name="Picture 6" descr="M182_2-065892emarsden"/>
          <p:cNvPicPr>
            <a:picLocks noChangeAspect="1" noChangeArrowheads="1"/>
          </p:cNvPicPr>
          <p:nvPr/>
        </p:nvPicPr>
        <p:blipFill>
          <a:blip r:embed="rId5" cstate="print"/>
          <a:srcRect l="17882" b="33223"/>
          <a:stretch>
            <a:fillRect/>
          </a:stretch>
        </p:blipFill>
        <p:spPr bwMode="auto">
          <a:xfrm>
            <a:off x="3441700" y="5050869"/>
            <a:ext cx="1495425" cy="1595437"/>
          </a:xfrm>
          <a:prstGeom prst="rect">
            <a:avLst/>
          </a:prstGeom>
          <a:ln>
            <a:noFill/>
          </a:ln>
          <a:effectLst>
            <a:outerShdw blurRad="292100" dist="139700" dir="2700000" algn="tl" rotWithShape="0">
              <a:srgbClr val="333333">
                <a:alpha val="65000"/>
              </a:srgbClr>
            </a:outerShdw>
          </a:effectLst>
        </p:spPr>
      </p:pic>
      <p:sp>
        <p:nvSpPr>
          <p:cNvPr id="117767" name="Text Box 7"/>
          <p:cNvSpPr txBox="1">
            <a:spLocks noChangeArrowheads="1"/>
          </p:cNvSpPr>
          <p:nvPr/>
        </p:nvSpPr>
        <p:spPr bwMode="auto">
          <a:xfrm>
            <a:off x="3605213" y="2540103"/>
            <a:ext cx="1100137" cy="457200"/>
          </a:xfrm>
          <a:prstGeom prst="rect">
            <a:avLst/>
          </a:prstGeom>
          <a:noFill/>
          <a:ln w="9525">
            <a:noFill/>
            <a:miter lim="800000"/>
            <a:headEnd/>
            <a:tailEnd/>
          </a:ln>
        </p:spPr>
        <p:txBody>
          <a:bodyPr wrap="none">
            <a:spAutoFit/>
          </a:bodyPr>
          <a:lstStyle/>
          <a:p>
            <a:r>
              <a:rPr lang="en-US" dirty="0">
                <a:solidFill>
                  <a:schemeClr val="hlink"/>
                </a:solidFill>
              </a:rPr>
              <a:t>Geiger</a:t>
            </a:r>
          </a:p>
        </p:txBody>
      </p:sp>
      <p:sp>
        <p:nvSpPr>
          <p:cNvPr id="117768" name="Text Box 8"/>
          <p:cNvSpPr txBox="1">
            <a:spLocks noChangeArrowheads="1"/>
          </p:cNvSpPr>
          <p:nvPr/>
        </p:nvSpPr>
        <p:spPr bwMode="auto">
          <a:xfrm>
            <a:off x="3521075" y="4687499"/>
            <a:ext cx="1371600" cy="457200"/>
          </a:xfrm>
          <a:prstGeom prst="rect">
            <a:avLst/>
          </a:prstGeom>
          <a:noFill/>
          <a:ln w="9525">
            <a:noFill/>
            <a:miter lim="800000"/>
            <a:headEnd/>
            <a:tailEnd/>
          </a:ln>
        </p:spPr>
        <p:txBody>
          <a:bodyPr wrap="none">
            <a:spAutoFit/>
          </a:bodyPr>
          <a:lstStyle/>
          <a:p>
            <a:r>
              <a:rPr lang="en-US" dirty="0">
                <a:solidFill>
                  <a:schemeClr val="hlink"/>
                </a:solidFill>
              </a:rPr>
              <a:t>Marsden</a:t>
            </a:r>
          </a:p>
        </p:txBody>
      </p:sp>
      <p:sp>
        <p:nvSpPr>
          <p:cNvPr id="1434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117764" name="Picture 4"/>
          <p:cNvPicPr>
            <a:picLocks noChangeAspect="1" noChangeArrowheads="1"/>
          </p:cNvPicPr>
          <p:nvPr/>
        </p:nvPicPr>
        <p:blipFill>
          <a:blip r:embed="rId6" cstate="print"/>
          <a:srcRect/>
          <a:stretch>
            <a:fillRect/>
          </a:stretch>
        </p:blipFill>
        <p:spPr bwMode="auto">
          <a:xfrm>
            <a:off x="5037138" y="2627313"/>
            <a:ext cx="3948112" cy="401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xEl>
                                              <p:pRg st="1" end="1"/>
                                            </p:txEl>
                                          </p:spTgt>
                                        </p:tgtEl>
                                        <p:attrNameLst>
                                          <p:attrName>style.visibility</p:attrName>
                                        </p:attrNameLst>
                                      </p:cBhvr>
                                      <p:to>
                                        <p:strVal val="visible"/>
                                      </p:to>
                                    </p:set>
                                    <p:anim calcmode="lin" valueType="num">
                                      <p:cBhvr additive="base">
                                        <p:cTn id="7" dur="5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7764"/>
                                        </p:tgtEl>
                                        <p:attrNameLst>
                                          <p:attrName>style.visibility</p:attrName>
                                        </p:attrNameLst>
                                      </p:cBhvr>
                                      <p:to>
                                        <p:strVal val="visible"/>
                                      </p:to>
                                    </p:set>
                                    <p:anim calcmode="lin" valueType="num">
                                      <p:cBhvr>
                                        <p:cTn id="11" dur="500" fill="hold"/>
                                        <p:tgtEl>
                                          <p:spTgt spid="117764"/>
                                        </p:tgtEl>
                                        <p:attrNameLst>
                                          <p:attrName>ppt_w</p:attrName>
                                        </p:attrNameLst>
                                      </p:cBhvr>
                                      <p:tavLst>
                                        <p:tav tm="0">
                                          <p:val>
                                            <p:fltVal val="0"/>
                                          </p:val>
                                        </p:tav>
                                        <p:tav tm="100000">
                                          <p:val>
                                            <p:strVal val="#ppt_w"/>
                                          </p:val>
                                        </p:tav>
                                      </p:tavLst>
                                    </p:anim>
                                    <p:anim calcmode="lin" valueType="num">
                                      <p:cBhvr>
                                        <p:cTn id="12" dur="500" fill="hold"/>
                                        <p:tgtEl>
                                          <p:spTgt spid="117764"/>
                                        </p:tgtEl>
                                        <p:attrNameLst>
                                          <p:attrName>ppt_h</p:attrName>
                                        </p:attrNameLst>
                                      </p:cBhvr>
                                      <p:tavLst>
                                        <p:tav tm="0">
                                          <p:val>
                                            <p:fltVal val="0"/>
                                          </p:val>
                                        </p:tav>
                                        <p:tav tm="100000">
                                          <p:val>
                                            <p:strVal val="#ppt_h"/>
                                          </p:val>
                                        </p:tav>
                                      </p:tavLst>
                                    </p:anim>
                                    <p:animEffect transition="in" filter="fade">
                                      <p:cBhvr>
                                        <p:cTn id="13" dur="500"/>
                                        <p:tgtEl>
                                          <p:spTgt spid="11776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17765"/>
                                        </p:tgtEl>
                                        <p:attrNameLst>
                                          <p:attrName>style.visibility</p:attrName>
                                        </p:attrNameLst>
                                      </p:cBhvr>
                                      <p:to>
                                        <p:strVal val="visible"/>
                                      </p:to>
                                    </p:set>
                                    <p:anim calcmode="lin" valueType="num">
                                      <p:cBhvr>
                                        <p:cTn id="18" dur="500" fill="hold"/>
                                        <p:tgtEl>
                                          <p:spTgt spid="117765"/>
                                        </p:tgtEl>
                                        <p:attrNameLst>
                                          <p:attrName>ppt_w</p:attrName>
                                        </p:attrNameLst>
                                      </p:cBhvr>
                                      <p:tavLst>
                                        <p:tav tm="0">
                                          <p:val>
                                            <p:fltVal val="0"/>
                                          </p:val>
                                        </p:tav>
                                        <p:tav tm="100000">
                                          <p:val>
                                            <p:strVal val="#ppt_w"/>
                                          </p:val>
                                        </p:tav>
                                      </p:tavLst>
                                    </p:anim>
                                    <p:anim calcmode="lin" valueType="num">
                                      <p:cBhvr>
                                        <p:cTn id="19" dur="500" fill="hold"/>
                                        <p:tgtEl>
                                          <p:spTgt spid="117765"/>
                                        </p:tgtEl>
                                        <p:attrNameLst>
                                          <p:attrName>ppt_h</p:attrName>
                                        </p:attrNameLst>
                                      </p:cBhvr>
                                      <p:tavLst>
                                        <p:tav tm="0">
                                          <p:val>
                                            <p:fltVal val="0"/>
                                          </p:val>
                                        </p:tav>
                                        <p:tav tm="100000">
                                          <p:val>
                                            <p:strVal val="#ppt_h"/>
                                          </p:val>
                                        </p:tav>
                                      </p:tavLst>
                                    </p:anim>
                                    <p:animEffect transition="in" filter="fade">
                                      <p:cBhvr>
                                        <p:cTn id="20" dur="500"/>
                                        <p:tgtEl>
                                          <p:spTgt spid="117765"/>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wav"/>
                                        </p:tgtEl>
                                      </p:cMediaNode>
                                    </p:audio>
                                  </p:subTnLst>
                                </p:cTn>
                              </p:par>
                              <p:par>
                                <p:cTn id="21" presetID="8" presetClass="entr" presetSubtype="32" fill="hold" grpId="0" nodeType="withEffect">
                                  <p:stCondLst>
                                    <p:cond delay="0"/>
                                  </p:stCondLst>
                                  <p:childTnLst>
                                    <p:set>
                                      <p:cBhvr>
                                        <p:cTn id="22" dur="1" fill="hold">
                                          <p:stCondLst>
                                            <p:cond delay="0"/>
                                          </p:stCondLst>
                                        </p:cTn>
                                        <p:tgtEl>
                                          <p:spTgt spid="117767"/>
                                        </p:tgtEl>
                                        <p:attrNameLst>
                                          <p:attrName>style.visibility</p:attrName>
                                        </p:attrNameLst>
                                      </p:cBhvr>
                                      <p:to>
                                        <p:strVal val="visible"/>
                                      </p:to>
                                    </p:set>
                                    <p:animEffect transition="in" filter="diamond(out)">
                                      <p:cBhvr>
                                        <p:cTn id="23" dur="500"/>
                                        <p:tgtEl>
                                          <p:spTgt spid="11776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17766"/>
                                        </p:tgtEl>
                                        <p:attrNameLst>
                                          <p:attrName>style.visibility</p:attrName>
                                        </p:attrNameLst>
                                      </p:cBhvr>
                                      <p:to>
                                        <p:strVal val="visible"/>
                                      </p:to>
                                    </p:set>
                                    <p:anim calcmode="lin" valueType="num">
                                      <p:cBhvr>
                                        <p:cTn id="28" dur="500" fill="hold"/>
                                        <p:tgtEl>
                                          <p:spTgt spid="117766"/>
                                        </p:tgtEl>
                                        <p:attrNameLst>
                                          <p:attrName>ppt_w</p:attrName>
                                        </p:attrNameLst>
                                      </p:cBhvr>
                                      <p:tavLst>
                                        <p:tav tm="0">
                                          <p:val>
                                            <p:fltVal val="0"/>
                                          </p:val>
                                        </p:tav>
                                        <p:tav tm="100000">
                                          <p:val>
                                            <p:strVal val="#ppt_w"/>
                                          </p:val>
                                        </p:tav>
                                      </p:tavLst>
                                    </p:anim>
                                    <p:anim calcmode="lin" valueType="num">
                                      <p:cBhvr>
                                        <p:cTn id="29" dur="500" fill="hold"/>
                                        <p:tgtEl>
                                          <p:spTgt spid="117766"/>
                                        </p:tgtEl>
                                        <p:attrNameLst>
                                          <p:attrName>ppt_h</p:attrName>
                                        </p:attrNameLst>
                                      </p:cBhvr>
                                      <p:tavLst>
                                        <p:tav tm="0">
                                          <p:val>
                                            <p:fltVal val="0"/>
                                          </p:val>
                                        </p:tav>
                                        <p:tav tm="100000">
                                          <p:val>
                                            <p:strVal val="#ppt_h"/>
                                          </p:val>
                                        </p:tav>
                                      </p:tavLst>
                                    </p:anim>
                                    <p:animEffect transition="in" filter="fade">
                                      <p:cBhvr>
                                        <p:cTn id="30" dur="500"/>
                                        <p:tgtEl>
                                          <p:spTgt spid="117766"/>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par>
                                <p:cTn id="31" presetID="8" presetClass="entr" presetSubtype="32" fill="hold" grpId="0" nodeType="withEffect">
                                  <p:stCondLst>
                                    <p:cond delay="0"/>
                                  </p:stCondLst>
                                  <p:childTnLst>
                                    <p:set>
                                      <p:cBhvr>
                                        <p:cTn id="32" dur="1" fill="hold">
                                          <p:stCondLst>
                                            <p:cond delay="0"/>
                                          </p:stCondLst>
                                        </p:cTn>
                                        <p:tgtEl>
                                          <p:spTgt spid="117768"/>
                                        </p:tgtEl>
                                        <p:attrNameLst>
                                          <p:attrName>style.visibility</p:attrName>
                                        </p:attrNameLst>
                                      </p:cBhvr>
                                      <p:to>
                                        <p:strVal val="visible"/>
                                      </p:to>
                                    </p:set>
                                    <p:animEffect transition="in" filter="diamond(out)">
                                      <p:cBhvr>
                                        <p:cTn id="33" dur="5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p:bldP spid="1177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r>
              <a:rPr lang="en-US" sz="2000" dirty="0">
                <a:solidFill>
                  <a:srgbClr val="000000"/>
                </a:solidFill>
                <a:latin typeface="Courier New" pitchFamily="49" charset="0"/>
                <a:cs typeface="Times New Roman" pitchFamily="18" charset="0"/>
                <a:sym typeface="Symbol" pitchFamily="18" charset="2"/>
              </a:rPr>
              <a:t> </a:t>
            </a:r>
          </a:p>
          <a:p>
            <a:r>
              <a:rPr lang="en-US" dirty="0">
                <a:solidFill>
                  <a:srgbClr val="000000"/>
                </a:solidFill>
                <a:cs typeface="Times New Roman" pitchFamily="18" charset="0"/>
                <a:sym typeface="Symbol" pitchFamily="18" charset="2"/>
              </a:rPr>
              <a:t>When a gas in a tube is subjected to a voltage, the gas ionizes, and emits light.</a:t>
            </a:r>
            <a:r>
              <a:rPr lang="en-US" dirty="0">
                <a:solidFill>
                  <a:srgbClr val="000000"/>
                </a:solidFill>
                <a:cs typeface="Times New Roman" pitchFamily="18" charset="0"/>
              </a:rPr>
              <a:t>	</a:t>
            </a:r>
          </a:p>
        </p:txBody>
      </p:sp>
      <p:pic>
        <p:nvPicPr>
          <p:cNvPr id="120837" name="Picture 5" descr="noble-gas-discharge-tubes"/>
          <p:cNvPicPr>
            <a:picLocks noChangeAspect="1" noChangeArrowheads="1"/>
          </p:cNvPicPr>
          <p:nvPr/>
        </p:nvPicPr>
        <p:blipFill>
          <a:blip r:embed="rId6" cstate="print"/>
          <a:srcRect t="3046" b="8813"/>
          <a:stretch>
            <a:fillRect/>
          </a:stretch>
        </p:blipFill>
        <p:spPr bwMode="auto">
          <a:xfrm>
            <a:off x="942975" y="3108325"/>
            <a:ext cx="7278688" cy="3625850"/>
          </a:xfrm>
          <a:prstGeom prst="rect">
            <a:avLst/>
          </a:prstGeom>
          <a:ln>
            <a:noFill/>
          </a:ln>
          <a:effectLst>
            <a:outerShdw blurRad="292100" dist="139700" dir="2700000" algn="tl" rotWithShape="0">
              <a:srgbClr val="333333">
                <a:alpha val="65000"/>
              </a:srgbClr>
            </a:outerShdw>
          </a:effectLst>
        </p:spPr>
      </p:pic>
      <p:sp>
        <p:nvSpPr>
          <p:cNvPr id="1536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1" end="1"/>
                                            </p:txEl>
                                          </p:spTgt>
                                        </p:tgtEl>
                                        <p:attrNameLst>
                                          <p:attrName>style.visibility</p:attrName>
                                        </p:attrNameLst>
                                      </p:cBhvr>
                                      <p:to>
                                        <p:strVal val="visible"/>
                                      </p:to>
                                    </p:set>
                                    <p:anim calcmode="lin" valueType="num">
                                      <p:cBhvr additive="base">
                                        <p:cTn id="7"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0837"/>
                                        </p:tgtEl>
                                        <p:attrNameLst>
                                          <p:attrName>style.visibility</p:attrName>
                                        </p:attrNameLst>
                                      </p:cBhvr>
                                      <p:to>
                                        <p:strVal val="visible"/>
                                      </p:to>
                                    </p:set>
                                    <p:animEffect transition="in" filter="fade">
                                      <p:cBhvr>
                                        <p:cTn id="13" dur="5000"/>
                                        <p:tgtEl>
                                          <p:spTgt spid="120837"/>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r>
              <a:rPr lang="en-US" sz="2000" dirty="0">
                <a:solidFill>
                  <a:srgbClr val="000000"/>
                </a:solidFill>
                <a:latin typeface="Courier New" pitchFamily="49" charset="0"/>
                <a:cs typeface="Times New Roman" pitchFamily="18" charset="0"/>
                <a:sym typeface="Symbol" pitchFamily="18" charset="2"/>
              </a:rPr>
              <a:t> </a:t>
            </a:r>
          </a:p>
          <a:p>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We can analyze that light by looking                                  at it through a </a:t>
            </a:r>
            <a:r>
              <a:rPr lang="en-US" b="1" dirty="0">
                <a:solidFill>
                  <a:srgbClr val="000000"/>
                </a:solidFill>
                <a:cs typeface="Times New Roman" pitchFamily="18" charset="0"/>
              </a:rPr>
              <a:t>spectroscope</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spectroscope acts similar to a prism,                             in that it separates the incident light into                             its constituent wavelengths.</a:t>
            </a:r>
          </a:p>
          <a:p>
            <a:pPr eaLnBrk="0" hangingPunct="0">
              <a:spcBef>
                <a:spcPts val="3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For example, heated barium gas will produce an </a:t>
            </a:r>
            <a:r>
              <a:rPr lang="en-US" b="1" dirty="0">
                <a:solidFill>
                  <a:srgbClr val="000000"/>
                </a:solidFill>
                <a:cs typeface="Times New Roman" pitchFamily="18" charset="0"/>
              </a:rPr>
              <a:t>emission spectrum</a:t>
            </a:r>
            <a:r>
              <a:rPr lang="en-US" dirty="0">
                <a:solidFill>
                  <a:srgbClr val="000000"/>
                </a:solidFill>
                <a:cs typeface="Times New Roman" pitchFamily="18" charset="0"/>
              </a:rPr>
              <a:t> that looks like this</a:t>
            </a:r>
            <a:r>
              <a:rPr lang="en-US" dirty="0" smtClean="0">
                <a:solidFill>
                  <a:srgbClr val="000000"/>
                </a:solidFill>
                <a:cs typeface="Times New Roman" pitchFamily="18" charset="0"/>
              </a:rPr>
              <a:t>:</a:t>
            </a: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smtClean="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ts val="12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An emission spectrum is an elemental fingerprint.</a:t>
            </a:r>
          </a:p>
        </p:txBody>
      </p:sp>
      <p:pic>
        <p:nvPicPr>
          <p:cNvPr id="122884" name="Picture 4" descr="imageMain_0_0"/>
          <p:cNvPicPr>
            <a:picLocks noChangeAspect="1" noChangeArrowheads="1"/>
          </p:cNvPicPr>
          <p:nvPr/>
        </p:nvPicPr>
        <p:blipFill>
          <a:blip r:embed="rId8" cstate="print">
            <a:clrChange>
              <a:clrFrom>
                <a:srgbClr val="FFFFFF"/>
              </a:clrFrom>
              <a:clrTo>
                <a:srgbClr val="FFFFFF">
                  <a:alpha val="0"/>
                </a:srgbClr>
              </a:clrTo>
            </a:clrChange>
          </a:blip>
          <a:srcRect t="22084" b="12881"/>
          <a:stretch>
            <a:fillRect/>
          </a:stretch>
        </p:blipFill>
        <p:spPr bwMode="auto">
          <a:xfrm>
            <a:off x="6294438" y="2260600"/>
            <a:ext cx="2849562" cy="1852613"/>
          </a:xfrm>
          <a:prstGeom prst="rect">
            <a:avLst/>
          </a:prstGeom>
          <a:noFill/>
          <a:ln w="9525">
            <a:noFill/>
            <a:miter lim="800000"/>
            <a:headEnd/>
            <a:tailEnd/>
          </a:ln>
        </p:spPr>
      </p:pic>
      <p:grpSp>
        <p:nvGrpSpPr>
          <p:cNvPr id="2" name="Group 527"/>
          <p:cNvGrpSpPr>
            <a:grpSpLocks/>
          </p:cNvGrpSpPr>
          <p:nvPr/>
        </p:nvGrpSpPr>
        <p:grpSpPr bwMode="auto">
          <a:xfrm>
            <a:off x="1038225" y="5015301"/>
            <a:ext cx="7288213" cy="1181100"/>
            <a:chOff x="670" y="2668"/>
            <a:chExt cx="4591" cy="688"/>
          </a:xfrm>
        </p:grpSpPr>
        <p:sp>
          <p:nvSpPr>
            <p:cNvPr id="16410" name="Rectangle 426"/>
            <p:cNvSpPr>
              <a:spLocks noChangeArrowheads="1"/>
            </p:cNvSpPr>
            <p:nvPr/>
          </p:nvSpPr>
          <p:spPr bwMode="auto">
            <a:xfrm>
              <a:off x="706" y="2668"/>
              <a:ext cx="4307" cy="471"/>
            </a:xfrm>
            <a:prstGeom prst="rect">
              <a:avLst/>
            </a:prstGeom>
            <a:solidFill>
              <a:schemeClr val="tx1"/>
            </a:solidFill>
            <a:ln w="9525">
              <a:solidFill>
                <a:schemeClr val="tx1"/>
              </a:solidFill>
              <a:miter lim="800000"/>
              <a:headEnd/>
              <a:tailEnd/>
            </a:ln>
          </p:spPr>
          <p:txBody>
            <a:bodyPr wrap="none" anchor="ctr"/>
            <a:lstStyle/>
            <a:p>
              <a:endParaRPr lang="en-US" sz="1800"/>
            </a:p>
          </p:txBody>
        </p:sp>
        <p:grpSp>
          <p:nvGrpSpPr>
            <p:cNvPr id="16411" name="Group 450"/>
            <p:cNvGrpSpPr>
              <a:grpSpLocks/>
            </p:cNvGrpSpPr>
            <p:nvPr/>
          </p:nvGrpSpPr>
          <p:grpSpPr bwMode="auto">
            <a:xfrm flipV="1">
              <a:off x="849" y="3128"/>
              <a:ext cx="569" cy="115"/>
              <a:chOff x="849" y="3470"/>
              <a:chExt cx="569" cy="115"/>
            </a:xfrm>
          </p:grpSpPr>
          <p:sp>
            <p:nvSpPr>
              <p:cNvPr id="16486" name="Line 431"/>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87" name="Line 432"/>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88" name="Line 433"/>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89" name="Line 434"/>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90" name="Line 435"/>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91" name="Line 436"/>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92" name="Line 443"/>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93" name="Line 444"/>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94" name="Line 445"/>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95" name="Line 446"/>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96" name="Line 447"/>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2" name="Group 451"/>
            <p:cNvGrpSpPr>
              <a:grpSpLocks/>
            </p:cNvGrpSpPr>
            <p:nvPr/>
          </p:nvGrpSpPr>
          <p:grpSpPr bwMode="auto">
            <a:xfrm flipV="1">
              <a:off x="1421" y="3131"/>
              <a:ext cx="569" cy="115"/>
              <a:chOff x="849" y="3470"/>
              <a:chExt cx="569" cy="115"/>
            </a:xfrm>
          </p:grpSpPr>
          <p:sp>
            <p:nvSpPr>
              <p:cNvPr id="16475" name="Line 45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76" name="Line 45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77" name="Line 45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78" name="Line 45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79" name="Line 45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80" name="Line 45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81" name="Line 45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82" name="Line 45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83" name="Line 46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84" name="Line 46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85" name="Line 46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3" name="Group 463"/>
            <p:cNvGrpSpPr>
              <a:grpSpLocks/>
            </p:cNvGrpSpPr>
            <p:nvPr/>
          </p:nvGrpSpPr>
          <p:grpSpPr bwMode="auto">
            <a:xfrm flipV="1">
              <a:off x="2000" y="3132"/>
              <a:ext cx="569" cy="115"/>
              <a:chOff x="849" y="3470"/>
              <a:chExt cx="569" cy="115"/>
            </a:xfrm>
          </p:grpSpPr>
          <p:sp>
            <p:nvSpPr>
              <p:cNvPr id="16464" name="Line 46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65" name="Line 465"/>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66" name="Line 46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67" name="Line 46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68" name="Line 46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69" name="Line 46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70" name="Line 47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71" name="Line 47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72" name="Line 47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73" name="Line 47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74" name="Line 47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4" name="Group 475"/>
            <p:cNvGrpSpPr>
              <a:grpSpLocks/>
            </p:cNvGrpSpPr>
            <p:nvPr/>
          </p:nvGrpSpPr>
          <p:grpSpPr bwMode="auto">
            <a:xfrm flipV="1">
              <a:off x="2578" y="3129"/>
              <a:ext cx="569" cy="115"/>
              <a:chOff x="849" y="3470"/>
              <a:chExt cx="569" cy="115"/>
            </a:xfrm>
          </p:grpSpPr>
          <p:sp>
            <p:nvSpPr>
              <p:cNvPr id="16453" name="Line 47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54" name="Line 47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55" name="Line 47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56" name="Line 47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57" name="Line 48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58" name="Line 48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59" name="Line 48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60" name="Line 48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61" name="Line 48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62" name="Line 48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63" name="Line 48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5" name="Group 487"/>
            <p:cNvGrpSpPr>
              <a:grpSpLocks/>
            </p:cNvGrpSpPr>
            <p:nvPr/>
          </p:nvGrpSpPr>
          <p:grpSpPr bwMode="auto">
            <a:xfrm flipV="1">
              <a:off x="3148" y="3125"/>
              <a:ext cx="569" cy="115"/>
              <a:chOff x="849" y="3470"/>
              <a:chExt cx="569" cy="115"/>
            </a:xfrm>
          </p:grpSpPr>
          <p:sp>
            <p:nvSpPr>
              <p:cNvPr id="16442" name="Line 48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43" name="Line 489"/>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44" name="Line 49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45" name="Line 49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46" name="Line 49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47" name="Line 49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48" name="Line 49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49" name="Line 49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50" name="Line 49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51" name="Line 49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52" name="Line 49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6" name="Group 499"/>
            <p:cNvGrpSpPr>
              <a:grpSpLocks/>
            </p:cNvGrpSpPr>
            <p:nvPr/>
          </p:nvGrpSpPr>
          <p:grpSpPr bwMode="auto">
            <a:xfrm flipV="1">
              <a:off x="3727" y="3121"/>
              <a:ext cx="569" cy="115"/>
              <a:chOff x="849" y="3470"/>
              <a:chExt cx="569" cy="115"/>
            </a:xfrm>
          </p:grpSpPr>
          <p:sp>
            <p:nvSpPr>
              <p:cNvPr id="16431" name="Line 50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32" name="Line 50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6433" name="Line 502"/>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34" name="Line 50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35" name="Line 50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36" name="Line 50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37" name="Line 50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38" name="Line 50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39" name="Line 50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40" name="Line 50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41" name="Line 51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6417" name="Group 511"/>
            <p:cNvGrpSpPr>
              <a:grpSpLocks/>
            </p:cNvGrpSpPr>
            <p:nvPr/>
          </p:nvGrpSpPr>
          <p:grpSpPr bwMode="auto">
            <a:xfrm flipV="1">
              <a:off x="4306" y="3117"/>
              <a:ext cx="569" cy="115"/>
              <a:chOff x="849" y="3470"/>
              <a:chExt cx="569" cy="115"/>
            </a:xfrm>
          </p:grpSpPr>
          <p:sp>
            <p:nvSpPr>
              <p:cNvPr id="16420" name="Line 51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6421" name="Line 513"/>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16422" name="Line 51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6423" name="Line 51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6424" name="Line 51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6425" name="Line 51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6426" name="Line 51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6427" name="Line 51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6428" name="Line 52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6429" name="Line 52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6430" name="Line 52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16418" name="Line 525"/>
            <p:cNvSpPr>
              <a:spLocks noChangeShapeType="1"/>
            </p:cNvSpPr>
            <p:nvPr/>
          </p:nvSpPr>
          <p:spPr bwMode="auto">
            <a:xfrm>
              <a:off x="802" y="3251"/>
              <a:ext cx="4121" cy="0"/>
            </a:xfrm>
            <a:prstGeom prst="line">
              <a:avLst/>
            </a:prstGeom>
            <a:noFill/>
            <a:ln w="76200">
              <a:solidFill>
                <a:schemeClr val="bg1"/>
              </a:solidFill>
              <a:round/>
              <a:headEnd/>
              <a:tailEnd/>
            </a:ln>
          </p:spPr>
          <p:txBody>
            <a:bodyPr/>
            <a:lstStyle/>
            <a:p>
              <a:endParaRPr lang="en-US"/>
            </a:p>
          </p:txBody>
        </p:sp>
        <p:sp>
          <p:nvSpPr>
            <p:cNvPr id="16419" name="Text Box 427"/>
            <p:cNvSpPr txBox="1">
              <a:spLocks noChangeArrowheads="1"/>
            </p:cNvSpPr>
            <p:nvPr/>
          </p:nvSpPr>
          <p:spPr bwMode="auto">
            <a:xfrm>
              <a:off x="670" y="3196"/>
              <a:ext cx="4591" cy="160"/>
            </a:xfrm>
            <a:prstGeom prst="rect">
              <a:avLst/>
            </a:prstGeom>
            <a:noFill/>
            <a:ln w="9525">
              <a:noFill/>
              <a:miter lim="800000"/>
              <a:headEnd/>
              <a:tailEnd/>
            </a:ln>
          </p:spPr>
          <p:txBody>
            <a:bodyPr>
              <a:spAutoFit/>
            </a:bodyPr>
            <a:lstStyle/>
            <a:p>
              <a:pPr>
                <a:spcBef>
                  <a:spcPct val="50000"/>
                </a:spcBef>
              </a:pPr>
              <a:r>
                <a:rPr lang="en-US" sz="1200" baseline="-25000">
                  <a:latin typeface="Courier New" pitchFamily="49" charset="0"/>
                </a:rPr>
                <a:t> </a:t>
              </a:r>
              <a:r>
                <a:rPr lang="en-US" sz="1200">
                  <a:latin typeface="Courier New" pitchFamily="49" charset="0"/>
                </a:rPr>
                <a:t>400 	</a:t>
              </a:r>
              <a:r>
                <a:rPr lang="en-US" sz="1200" baseline="-25000">
                  <a:latin typeface="Courier New" pitchFamily="49" charset="0"/>
                </a:rPr>
                <a:t> </a:t>
              </a:r>
              <a:r>
                <a:rPr lang="en-US" sz="1200">
                  <a:latin typeface="Courier New" pitchFamily="49" charset="0"/>
                </a:rPr>
                <a:t>450	</a:t>
              </a:r>
              <a:r>
                <a:rPr lang="en-US" sz="1200" baseline="-25000">
                  <a:latin typeface="Courier New" pitchFamily="49" charset="0"/>
                </a:rPr>
                <a:t> </a:t>
              </a:r>
              <a:r>
                <a:rPr lang="en-US" sz="1200">
                  <a:latin typeface="Courier New" pitchFamily="49" charset="0"/>
                </a:rPr>
                <a:t>500	</a:t>
              </a:r>
              <a:r>
                <a:rPr lang="en-US" sz="1200" baseline="-25000">
                  <a:latin typeface="Courier New" pitchFamily="49" charset="0"/>
                </a:rPr>
                <a:t> </a:t>
              </a:r>
              <a:r>
                <a:rPr lang="en-US" sz="1200">
                  <a:latin typeface="Courier New" pitchFamily="49" charset="0"/>
                </a:rPr>
                <a:t>550	</a:t>
              </a:r>
              <a:r>
                <a:rPr lang="en-US" sz="1200" baseline="-25000">
                  <a:latin typeface="Courier New" pitchFamily="49" charset="0"/>
                </a:rPr>
                <a:t> </a:t>
              </a:r>
              <a:r>
                <a:rPr lang="en-US" sz="1200">
                  <a:latin typeface="Courier New" pitchFamily="49" charset="0"/>
                </a:rPr>
                <a:t>600	</a:t>
              </a:r>
              <a:r>
                <a:rPr lang="en-US" sz="1200" baseline="-25000">
                  <a:latin typeface="Courier New" pitchFamily="49" charset="0"/>
                </a:rPr>
                <a:t> </a:t>
              </a:r>
              <a:r>
                <a:rPr lang="en-US" sz="1200">
                  <a:latin typeface="Courier New" pitchFamily="49" charset="0"/>
                </a:rPr>
                <a:t>650 	</a:t>
              </a:r>
              <a:r>
                <a:rPr lang="en-US" sz="1200" baseline="-25000">
                  <a:latin typeface="Courier New" pitchFamily="49" charset="0"/>
                </a:rPr>
                <a:t> </a:t>
              </a:r>
              <a:r>
                <a:rPr lang="en-US" sz="1200">
                  <a:latin typeface="Courier New" pitchFamily="49" charset="0"/>
                </a:rPr>
                <a:t>700	</a:t>
              </a:r>
              <a:r>
                <a:rPr lang="en-US" sz="1200" baseline="-25000">
                  <a:latin typeface="Courier New" pitchFamily="49" charset="0"/>
                </a:rPr>
                <a:t> </a:t>
              </a:r>
              <a:r>
                <a:rPr lang="en-US" sz="1200">
                  <a:latin typeface="Courier New" pitchFamily="49" charset="0"/>
                </a:rPr>
                <a:t>750</a:t>
              </a:r>
            </a:p>
          </p:txBody>
        </p:sp>
      </p:grpSp>
      <p:grpSp>
        <p:nvGrpSpPr>
          <p:cNvPr id="10" name="Group 544"/>
          <p:cNvGrpSpPr>
            <a:grpSpLocks/>
          </p:cNvGrpSpPr>
          <p:nvPr/>
        </p:nvGrpSpPr>
        <p:grpSpPr bwMode="auto">
          <a:xfrm>
            <a:off x="2316163" y="5030956"/>
            <a:ext cx="4710112" cy="803275"/>
            <a:chOff x="1475" y="2664"/>
            <a:chExt cx="2967" cy="480"/>
          </a:xfrm>
        </p:grpSpPr>
        <p:sp>
          <p:nvSpPr>
            <p:cNvPr id="16394" name="Line 528"/>
            <p:cNvSpPr>
              <a:spLocks noChangeShapeType="1"/>
            </p:cNvSpPr>
            <p:nvPr/>
          </p:nvSpPr>
          <p:spPr bwMode="auto">
            <a:xfrm>
              <a:off x="1475" y="2667"/>
              <a:ext cx="0" cy="467"/>
            </a:xfrm>
            <a:prstGeom prst="line">
              <a:avLst/>
            </a:prstGeom>
            <a:noFill/>
            <a:ln w="28575">
              <a:solidFill>
                <a:schemeClr val="accent2"/>
              </a:solidFill>
              <a:round/>
              <a:headEnd/>
              <a:tailEnd/>
            </a:ln>
          </p:spPr>
          <p:txBody>
            <a:bodyPr/>
            <a:lstStyle/>
            <a:p>
              <a:endParaRPr lang="en-US"/>
            </a:p>
          </p:txBody>
        </p:sp>
        <p:sp>
          <p:nvSpPr>
            <p:cNvPr id="16395" name="Line 529"/>
            <p:cNvSpPr>
              <a:spLocks noChangeShapeType="1"/>
            </p:cNvSpPr>
            <p:nvPr/>
          </p:nvSpPr>
          <p:spPr bwMode="auto">
            <a:xfrm>
              <a:off x="1907" y="2667"/>
              <a:ext cx="0" cy="467"/>
            </a:xfrm>
            <a:prstGeom prst="line">
              <a:avLst/>
            </a:prstGeom>
            <a:noFill/>
            <a:ln w="28575">
              <a:solidFill>
                <a:schemeClr val="accent2"/>
              </a:solidFill>
              <a:round/>
              <a:headEnd/>
              <a:tailEnd/>
            </a:ln>
          </p:spPr>
          <p:txBody>
            <a:bodyPr/>
            <a:lstStyle/>
            <a:p>
              <a:endParaRPr lang="en-US"/>
            </a:p>
          </p:txBody>
        </p:sp>
        <p:sp>
          <p:nvSpPr>
            <p:cNvPr id="16396" name="Line 530"/>
            <p:cNvSpPr>
              <a:spLocks noChangeShapeType="1"/>
            </p:cNvSpPr>
            <p:nvPr/>
          </p:nvSpPr>
          <p:spPr bwMode="auto">
            <a:xfrm>
              <a:off x="2572" y="2667"/>
              <a:ext cx="0" cy="467"/>
            </a:xfrm>
            <a:prstGeom prst="line">
              <a:avLst/>
            </a:prstGeom>
            <a:noFill/>
            <a:ln w="28575">
              <a:solidFill>
                <a:srgbClr val="008000"/>
              </a:solidFill>
              <a:round/>
              <a:headEnd/>
              <a:tailEnd/>
            </a:ln>
          </p:spPr>
          <p:txBody>
            <a:bodyPr/>
            <a:lstStyle/>
            <a:p>
              <a:endParaRPr lang="en-US"/>
            </a:p>
          </p:txBody>
        </p:sp>
        <p:sp>
          <p:nvSpPr>
            <p:cNvPr id="16397" name="Line 531"/>
            <p:cNvSpPr>
              <a:spLocks noChangeShapeType="1"/>
            </p:cNvSpPr>
            <p:nvPr/>
          </p:nvSpPr>
          <p:spPr bwMode="auto">
            <a:xfrm>
              <a:off x="2626" y="2665"/>
              <a:ext cx="0" cy="467"/>
            </a:xfrm>
            <a:prstGeom prst="line">
              <a:avLst/>
            </a:prstGeom>
            <a:noFill/>
            <a:ln w="28575">
              <a:solidFill>
                <a:srgbClr val="008000"/>
              </a:solidFill>
              <a:round/>
              <a:headEnd/>
              <a:tailEnd/>
            </a:ln>
          </p:spPr>
          <p:txBody>
            <a:bodyPr/>
            <a:lstStyle/>
            <a:p>
              <a:endParaRPr lang="en-US"/>
            </a:p>
          </p:txBody>
        </p:sp>
        <p:sp>
          <p:nvSpPr>
            <p:cNvPr id="16398" name="Line 532"/>
            <p:cNvSpPr>
              <a:spLocks noChangeShapeType="1"/>
            </p:cNvSpPr>
            <p:nvPr/>
          </p:nvSpPr>
          <p:spPr bwMode="auto">
            <a:xfrm>
              <a:off x="2879" y="2672"/>
              <a:ext cx="0" cy="467"/>
            </a:xfrm>
            <a:prstGeom prst="line">
              <a:avLst/>
            </a:prstGeom>
            <a:noFill/>
            <a:ln w="28575">
              <a:solidFill>
                <a:srgbClr val="FFFF00"/>
              </a:solidFill>
              <a:round/>
              <a:headEnd/>
              <a:tailEnd/>
            </a:ln>
          </p:spPr>
          <p:txBody>
            <a:bodyPr/>
            <a:lstStyle/>
            <a:p>
              <a:endParaRPr lang="en-US"/>
            </a:p>
          </p:txBody>
        </p:sp>
        <p:sp>
          <p:nvSpPr>
            <p:cNvPr id="16399" name="Line 533"/>
            <p:cNvSpPr>
              <a:spLocks noChangeShapeType="1"/>
            </p:cNvSpPr>
            <p:nvPr/>
          </p:nvSpPr>
          <p:spPr bwMode="auto">
            <a:xfrm>
              <a:off x="2975" y="2677"/>
              <a:ext cx="0" cy="467"/>
            </a:xfrm>
            <a:prstGeom prst="line">
              <a:avLst/>
            </a:prstGeom>
            <a:noFill/>
            <a:ln w="28575">
              <a:solidFill>
                <a:srgbClr val="FFFF00"/>
              </a:solidFill>
              <a:round/>
              <a:headEnd/>
              <a:tailEnd/>
            </a:ln>
          </p:spPr>
          <p:txBody>
            <a:bodyPr/>
            <a:lstStyle/>
            <a:p>
              <a:endParaRPr lang="en-US"/>
            </a:p>
          </p:txBody>
        </p:sp>
        <p:sp>
          <p:nvSpPr>
            <p:cNvPr id="16400" name="Line 534"/>
            <p:cNvSpPr>
              <a:spLocks noChangeShapeType="1"/>
            </p:cNvSpPr>
            <p:nvPr/>
          </p:nvSpPr>
          <p:spPr bwMode="auto">
            <a:xfrm>
              <a:off x="3210" y="2670"/>
              <a:ext cx="0" cy="467"/>
            </a:xfrm>
            <a:prstGeom prst="line">
              <a:avLst/>
            </a:prstGeom>
            <a:noFill/>
            <a:ln w="28575">
              <a:solidFill>
                <a:srgbClr val="FF9900"/>
              </a:solidFill>
              <a:round/>
              <a:headEnd/>
              <a:tailEnd/>
            </a:ln>
          </p:spPr>
          <p:txBody>
            <a:bodyPr/>
            <a:lstStyle/>
            <a:p>
              <a:endParaRPr lang="en-US"/>
            </a:p>
          </p:txBody>
        </p:sp>
        <p:sp>
          <p:nvSpPr>
            <p:cNvPr id="16401" name="Line 535"/>
            <p:cNvSpPr>
              <a:spLocks noChangeShapeType="1"/>
            </p:cNvSpPr>
            <p:nvPr/>
          </p:nvSpPr>
          <p:spPr bwMode="auto">
            <a:xfrm>
              <a:off x="3257" y="2675"/>
              <a:ext cx="0" cy="467"/>
            </a:xfrm>
            <a:prstGeom prst="line">
              <a:avLst/>
            </a:prstGeom>
            <a:noFill/>
            <a:ln w="28575">
              <a:solidFill>
                <a:srgbClr val="FF6600"/>
              </a:solidFill>
              <a:round/>
              <a:headEnd/>
              <a:tailEnd/>
            </a:ln>
          </p:spPr>
          <p:txBody>
            <a:bodyPr/>
            <a:lstStyle/>
            <a:p>
              <a:endParaRPr lang="en-US"/>
            </a:p>
          </p:txBody>
        </p:sp>
        <p:sp>
          <p:nvSpPr>
            <p:cNvPr id="16402" name="Line 536"/>
            <p:cNvSpPr>
              <a:spLocks noChangeShapeType="1"/>
            </p:cNvSpPr>
            <p:nvPr/>
          </p:nvSpPr>
          <p:spPr bwMode="auto">
            <a:xfrm>
              <a:off x="3311" y="2666"/>
              <a:ext cx="0" cy="467"/>
            </a:xfrm>
            <a:prstGeom prst="line">
              <a:avLst/>
            </a:prstGeom>
            <a:noFill/>
            <a:ln w="28575">
              <a:solidFill>
                <a:srgbClr val="FF6600"/>
              </a:solidFill>
              <a:round/>
              <a:headEnd/>
              <a:tailEnd/>
            </a:ln>
          </p:spPr>
          <p:txBody>
            <a:bodyPr/>
            <a:lstStyle/>
            <a:p>
              <a:endParaRPr lang="en-US"/>
            </a:p>
          </p:txBody>
        </p:sp>
        <p:sp>
          <p:nvSpPr>
            <p:cNvPr id="16403" name="Line 537"/>
            <p:cNvSpPr>
              <a:spLocks noChangeShapeType="1"/>
            </p:cNvSpPr>
            <p:nvPr/>
          </p:nvSpPr>
          <p:spPr bwMode="auto">
            <a:xfrm>
              <a:off x="3705" y="2665"/>
              <a:ext cx="0" cy="467"/>
            </a:xfrm>
            <a:prstGeom prst="line">
              <a:avLst/>
            </a:prstGeom>
            <a:noFill/>
            <a:ln w="28575">
              <a:solidFill>
                <a:srgbClr val="FF0000"/>
              </a:solidFill>
              <a:round/>
              <a:headEnd/>
              <a:tailEnd/>
            </a:ln>
          </p:spPr>
          <p:txBody>
            <a:bodyPr/>
            <a:lstStyle/>
            <a:p>
              <a:endParaRPr lang="en-US"/>
            </a:p>
          </p:txBody>
        </p:sp>
        <p:sp>
          <p:nvSpPr>
            <p:cNvPr id="16404" name="Line 538"/>
            <p:cNvSpPr>
              <a:spLocks noChangeShapeType="1"/>
            </p:cNvSpPr>
            <p:nvPr/>
          </p:nvSpPr>
          <p:spPr bwMode="auto">
            <a:xfrm>
              <a:off x="3752" y="2670"/>
              <a:ext cx="0" cy="467"/>
            </a:xfrm>
            <a:prstGeom prst="line">
              <a:avLst/>
            </a:prstGeom>
            <a:noFill/>
            <a:ln w="28575">
              <a:solidFill>
                <a:srgbClr val="FF0000"/>
              </a:solidFill>
              <a:round/>
              <a:headEnd/>
              <a:tailEnd/>
            </a:ln>
          </p:spPr>
          <p:txBody>
            <a:bodyPr/>
            <a:lstStyle/>
            <a:p>
              <a:endParaRPr lang="en-US"/>
            </a:p>
          </p:txBody>
        </p:sp>
        <p:sp>
          <p:nvSpPr>
            <p:cNvPr id="16405" name="Line 539"/>
            <p:cNvSpPr>
              <a:spLocks noChangeShapeType="1"/>
            </p:cNvSpPr>
            <p:nvPr/>
          </p:nvSpPr>
          <p:spPr bwMode="auto">
            <a:xfrm>
              <a:off x="3834" y="2668"/>
              <a:ext cx="0" cy="467"/>
            </a:xfrm>
            <a:prstGeom prst="line">
              <a:avLst/>
            </a:prstGeom>
            <a:noFill/>
            <a:ln w="28575">
              <a:solidFill>
                <a:srgbClr val="FF0000"/>
              </a:solidFill>
              <a:round/>
              <a:headEnd/>
              <a:tailEnd/>
            </a:ln>
          </p:spPr>
          <p:txBody>
            <a:bodyPr/>
            <a:lstStyle/>
            <a:p>
              <a:endParaRPr lang="en-US"/>
            </a:p>
          </p:txBody>
        </p:sp>
        <p:sp>
          <p:nvSpPr>
            <p:cNvPr id="16406" name="Line 540"/>
            <p:cNvSpPr>
              <a:spLocks noChangeShapeType="1"/>
            </p:cNvSpPr>
            <p:nvPr/>
          </p:nvSpPr>
          <p:spPr bwMode="auto">
            <a:xfrm>
              <a:off x="3881" y="2666"/>
              <a:ext cx="0" cy="467"/>
            </a:xfrm>
            <a:prstGeom prst="line">
              <a:avLst/>
            </a:prstGeom>
            <a:noFill/>
            <a:ln w="28575">
              <a:solidFill>
                <a:srgbClr val="FF0000"/>
              </a:solidFill>
              <a:round/>
              <a:headEnd/>
              <a:tailEnd/>
            </a:ln>
          </p:spPr>
          <p:txBody>
            <a:bodyPr/>
            <a:lstStyle/>
            <a:p>
              <a:endParaRPr lang="en-US"/>
            </a:p>
          </p:txBody>
        </p:sp>
        <p:sp>
          <p:nvSpPr>
            <p:cNvPr id="16407" name="Line 541"/>
            <p:cNvSpPr>
              <a:spLocks noChangeShapeType="1"/>
            </p:cNvSpPr>
            <p:nvPr/>
          </p:nvSpPr>
          <p:spPr bwMode="auto">
            <a:xfrm>
              <a:off x="3949" y="2664"/>
              <a:ext cx="0" cy="467"/>
            </a:xfrm>
            <a:prstGeom prst="line">
              <a:avLst/>
            </a:prstGeom>
            <a:noFill/>
            <a:ln w="28575">
              <a:solidFill>
                <a:srgbClr val="FF0000"/>
              </a:solidFill>
              <a:round/>
              <a:headEnd/>
              <a:tailEnd/>
            </a:ln>
          </p:spPr>
          <p:txBody>
            <a:bodyPr/>
            <a:lstStyle/>
            <a:p>
              <a:endParaRPr lang="en-US"/>
            </a:p>
          </p:txBody>
        </p:sp>
        <p:sp>
          <p:nvSpPr>
            <p:cNvPr id="16408" name="Line 542"/>
            <p:cNvSpPr>
              <a:spLocks noChangeShapeType="1"/>
            </p:cNvSpPr>
            <p:nvPr/>
          </p:nvSpPr>
          <p:spPr bwMode="auto">
            <a:xfrm>
              <a:off x="4360" y="2669"/>
              <a:ext cx="0" cy="467"/>
            </a:xfrm>
            <a:prstGeom prst="line">
              <a:avLst/>
            </a:prstGeom>
            <a:noFill/>
            <a:ln w="28575">
              <a:solidFill>
                <a:srgbClr val="800000"/>
              </a:solidFill>
              <a:round/>
              <a:headEnd/>
              <a:tailEnd/>
            </a:ln>
          </p:spPr>
          <p:txBody>
            <a:bodyPr/>
            <a:lstStyle/>
            <a:p>
              <a:endParaRPr lang="en-US"/>
            </a:p>
          </p:txBody>
        </p:sp>
        <p:sp>
          <p:nvSpPr>
            <p:cNvPr id="16409" name="Line 543"/>
            <p:cNvSpPr>
              <a:spLocks noChangeShapeType="1"/>
            </p:cNvSpPr>
            <p:nvPr/>
          </p:nvSpPr>
          <p:spPr bwMode="auto">
            <a:xfrm>
              <a:off x="4442" y="2667"/>
              <a:ext cx="0" cy="467"/>
            </a:xfrm>
            <a:prstGeom prst="line">
              <a:avLst/>
            </a:prstGeom>
            <a:noFill/>
            <a:ln w="28575">
              <a:solidFill>
                <a:srgbClr val="800000"/>
              </a:solidFill>
              <a:round/>
              <a:headEnd/>
              <a:tailEnd/>
            </a:ln>
          </p:spPr>
          <p:txBody>
            <a:bodyPr/>
            <a:lstStyle/>
            <a:p>
              <a:endParaRPr lang="en-US"/>
            </a:p>
          </p:txBody>
        </p:sp>
      </p:grpSp>
      <p:grpSp>
        <p:nvGrpSpPr>
          <p:cNvPr id="11" name="Group 110"/>
          <p:cNvGrpSpPr>
            <a:grpSpLocks/>
          </p:cNvGrpSpPr>
          <p:nvPr/>
        </p:nvGrpSpPr>
        <p:grpSpPr bwMode="auto">
          <a:xfrm>
            <a:off x="1106488" y="6077119"/>
            <a:ext cx="6834187" cy="457200"/>
            <a:chOff x="697" y="3773"/>
            <a:chExt cx="4305" cy="317"/>
          </a:xfrm>
        </p:grpSpPr>
        <p:sp>
          <p:nvSpPr>
            <p:cNvPr id="16392" name="Rectangle 111"/>
            <p:cNvSpPr>
              <a:spLocks noChangeArrowheads="1"/>
            </p:cNvSpPr>
            <p:nvPr/>
          </p:nvSpPr>
          <p:spPr bwMode="auto">
            <a:xfrm>
              <a:off x="697" y="3821"/>
              <a:ext cx="4305" cy="234"/>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6393" name="Text Box 112"/>
            <p:cNvSpPr txBox="1">
              <a:spLocks noChangeArrowheads="1"/>
            </p:cNvSpPr>
            <p:nvPr/>
          </p:nvSpPr>
          <p:spPr bwMode="auto">
            <a:xfrm>
              <a:off x="2293" y="3773"/>
              <a:ext cx="1738" cy="317"/>
            </a:xfrm>
            <a:prstGeom prst="rect">
              <a:avLst/>
            </a:prstGeom>
            <a:noFill/>
            <a:ln w="9525">
              <a:noFill/>
              <a:miter lim="800000"/>
              <a:headEnd/>
              <a:tailEnd/>
            </a:ln>
          </p:spPr>
          <p:txBody>
            <a:bodyPr wrap="none">
              <a:spAutoFit/>
            </a:bodyPr>
            <a:lstStyle/>
            <a:p>
              <a:r>
                <a:rPr lang="en-US">
                  <a:solidFill>
                    <a:srgbClr val="FFFFFF"/>
                  </a:solidFill>
                  <a:sym typeface="Symbol" pitchFamily="18" charset="2"/>
                </a:rPr>
                <a:t> / 10</a:t>
              </a:r>
              <a:r>
                <a:rPr lang="en-US" baseline="30000">
                  <a:solidFill>
                    <a:srgbClr val="FFFFFF"/>
                  </a:solidFill>
                  <a:sym typeface="Symbol" pitchFamily="18" charset="2"/>
                </a:rPr>
                <a:t>-9</a:t>
              </a:r>
              <a:r>
                <a:rPr lang="en-US">
                  <a:solidFill>
                    <a:srgbClr val="FFFFFF"/>
                  </a:solidFill>
                  <a:sym typeface="Symbol" pitchFamily="18" charset="2"/>
                </a:rPr>
                <a:t> m ( / nm</a:t>
              </a:r>
              <a:r>
                <a:rPr lang="en-US">
                  <a:solidFill>
                    <a:schemeClr val="bg1"/>
                  </a:solidFill>
                  <a:sym typeface="Symbol" pitchFamily="18" charset="2"/>
                </a:rPr>
                <a:t>)</a:t>
              </a:r>
            </a:p>
          </p:txBody>
        </p:sp>
      </p:grpSp>
      <p:sp>
        <p:nvSpPr>
          <p:cNvPr id="1639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 calcmode="lin" valueType="num">
                                      <p:cBhvr additive="base">
                                        <p:cTn id="7" dur="5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2884"/>
                                        </p:tgtEl>
                                        <p:attrNameLst>
                                          <p:attrName>style.visibility</p:attrName>
                                        </p:attrNameLst>
                                      </p:cBhvr>
                                      <p:to>
                                        <p:strVal val="visible"/>
                                      </p:to>
                                    </p:set>
                                    <p:anim calcmode="lin" valueType="num">
                                      <p:cBhvr>
                                        <p:cTn id="13" dur="2000" fill="hold"/>
                                        <p:tgtEl>
                                          <p:spTgt spid="122884"/>
                                        </p:tgtEl>
                                        <p:attrNameLst>
                                          <p:attrName>ppt_w</p:attrName>
                                        </p:attrNameLst>
                                      </p:cBhvr>
                                      <p:tavLst>
                                        <p:tav tm="0">
                                          <p:val>
                                            <p:fltVal val="0"/>
                                          </p:val>
                                        </p:tav>
                                        <p:tav tm="100000">
                                          <p:val>
                                            <p:strVal val="#ppt_w"/>
                                          </p:val>
                                        </p:tav>
                                      </p:tavLst>
                                    </p:anim>
                                    <p:anim calcmode="lin" valueType="num">
                                      <p:cBhvr>
                                        <p:cTn id="14" dur="2000" fill="hold"/>
                                        <p:tgtEl>
                                          <p:spTgt spid="122884"/>
                                        </p:tgtEl>
                                        <p:attrNameLst>
                                          <p:attrName>ppt_h</p:attrName>
                                        </p:attrNameLst>
                                      </p:cBhvr>
                                      <p:tavLst>
                                        <p:tav tm="0">
                                          <p:val>
                                            <p:fltVal val="0"/>
                                          </p:val>
                                        </p:tav>
                                        <p:tav tm="100000">
                                          <p:val>
                                            <p:strVal val="#ppt_h"/>
                                          </p:val>
                                        </p:tav>
                                      </p:tavLst>
                                    </p:anim>
                                    <p:animEffect transition="in" filter="fade">
                                      <p:cBhvr>
                                        <p:cTn id="15" dur="2000"/>
                                        <p:tgtEl>
                                          <p:spTgt spid="12288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2882">
                                            <p:txEl>
                                              <p:pRg st="2" end="2"/>
                                            </p:txEl>
                                          </p:spTgt>
                                        </p:tgtEl>
                                        <p:attrNameLst>
                                          <p:attrName>style.visibility</p:attrName>
                                        </p:attrNameLst>
                                      </p:cBhvr>
                                      <p:to>
                                        <p:strVal val="visible"/>
                                      </p:to>
                                    </p:set>
                                    <p:anim calcmode="lin" valueType="num">
                                      <p:cBhvr additive="base">
                                        <p:cTn id="20" dur="5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28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2882">
                                            <p:txEl>
                                              <p:pRg st="3" end="3"/>
                                            </p:txEl>
                                          </p:spTgt>
                                        </p:tgtEl>
                                        <p:attrNameLst>
                                          <p:attrName>style.visibility</p:attrName>
                                        </p:attrNameLst>
                                      </p:cBhvr>
                                      <p:to>
                                        <p:strVal val="visible"/>
                                      </p:to>
                                    </p:set>
                                    <p:anim calcmode="lin" valueType="num">
                                      <p:cBhvr additive="base">
                                        <p:cTn id="26" dur="5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28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20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6"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7"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882">
                                            <p:txEl>
                                              <p:pRg st="7" end="7"/>
                                            </p:txEl>
                                          </p:spTgt>
                                        </p:tgtEl>
                                        <p:attrNameLst>
                                          <p:attrName>style.visibility</p:attrName>
                                        </p:attrNameLst>
                                      </p:cBhvr>
                                      <p:to>
                                        <p:strVal val="visible"/>
                                      </p:to>
                                    </p:set>
                                    <p:anim calcmode="lin" valueType="num">
                                      <p:cBhvr additive="base">
                                        <p:cTn id="49" dur="5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8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Each element also has an </a:t>
            </a:r>
            <a:r>
              <a:rPr lang="en-US" b="1" dirty="0">
                <a:solidFill>
                  <a:srgbClr val="000000"/>
                </a:solidFill>
                <a:cs typeface="Times New Roman" pitchFamily="18" charset="0"/>
              </a:rPr>
              <a:t>absorption spectrum</a:t>
            </a:r>
            <a:r>
              <a:rPr lang="en-US" dirty="0">
                <a:solidFill>
                  <a:srgbClr val="000000"/>
                </a:solidFill>
                <a:cs typeface="Times New Roman" pitchFamily="18" charset="0"/>
              </a:rPr>
              <a:t>, caused by cool gases between a source of light and the scope.</a:t>
            </a:r>
          </a:p>
        </p:txBody>
      </p:sp>
      <p:sp>
        <p:nvSpPr>
          <p:cNvPr id="124932" name="Text Box 4"/>
          <p:cNvSpPr txBox="1">
            <a:spLocks noChangeArrowheads="1"/>
          </p:cNvSpPr>
          <p:nvPr/>
        </p:nvSpPr>
        <p:spPr bwMode="auto">
          <a:xfrm>
            <a:off x="242888" y="3636963"/>
            <a:ext cx="1323975" cy="822325"/>
          </a:xfrm>
          <a:prstGeom prst="rect">
            <a:avLst/>
          </a:prstGeom>
          <a:noFill/>
          <a:ln w="9525">
            <a:noFill/>
            <a:miter lim="800000"/>
            <a:headEnd/>
            <a:tailEnd/>
          </a:ln>
        </p:spPr>
        <p:txBody>
          <a:bodyPr>
            <a:spAutoFit/>
          </a:bodyPr>
          <a:lstStyle/>
          <a:p>
            <a:pPr algn="r">
              <a:spcBef>
                <a:spcPct val="50000"/>
              </a:spcBef>
            </a:pPr>
            <a:r>
              <a:rPr lang="en-US">
                <a:solidFill>
                  <a:schemeClr val="hlink"/>
                </a:solidFill>
              </a:rPr>
              <a:t>light source</a:t>
            </a:r>
          </a:p>
        </p:txBody>
      </p:sp>
      <p:sp>
        <p:nvSpPr>
          <p:cNvPr id="124933" name="Rectangle 5"/>
          <p:cNvSpPr>
            <a:spLocks noChangeArrowheads="1"/>
          </p:cNvSpPr>
          <p:nvPr/>
        </p:nvSpPr>
        <p:spPr bwMode="auto">
          <a:xfrm>
            <a:off x="2008188" y="3648075"/>
            <a:ext cx="2252662" cy="722313"/>
          </a:xfrm>
          <a:prstGeom prst="rect">
            <a:avLst/>
          </a:prstGeom>
          <a:solidFill>
            <a:srgbClr val="FFFF00">
              <a:alpha val="32156"/>
            </a:srgbClr>
          </a:solidFill>
          <a:ln w="9525">
            <a:noFill/>
            <a:miter lim="800000"/>
            <a:headEnd/>
            <a:tailEnd/>
          </a:ln>
        </p:spPr>
        <p:txBody>
          <a:bodyPr wrap="none" anchor="ctr"/>
          <a:lstStyle/>
          <a:p>
            <a:endParaRPr lang="en-US"/>
          </a:p>
        </p:txBody>
      </p:sp>
      <p:pic>
        <p:nvPicPr>
          <p:cNvPr id="124934" name="Picture 6"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8175" y="3482975"/>
            <a:ext cx="2235200" cy="1057275"/>
          </a:xfrm>
          <a:prstGeom prst="rect">
            <a:avLst/>
          </a:prstGeom>
          <a:noFill/>
          <a:ln w="9525">
            <a:noFill/>
            <a:miter lim="800000"/>
            <a:headEnd/>
            <a:tailEnd/>
          </a:ln>
        </p:spPr>
      </p:pic>
      <p:sp>
        <p:nvSpPr>
          <p:cNvPr id="124935" name="Oval 7"/>
          <p:cNvSpPr>
            <a:spLocks noChangeArrowheads="1"/>
          </p:cNvSpPr>
          <p:nvPr/>
        </p:nvSpPr>
        <p:spPr bwMode="auto">
          <a:xfrm>
            <a:off x="1539875" y="3648075"/>
            <a:ext cx="722313" cy="722313"/>
          </a:xfrm>
          <a:prstGeom prst="ellipse">
            <a:avLst/>
          </a:prstGeom>
          <a:solidFill>
            <a:srgbClr val="FFFF00"/>
          </a:solidFill>
          <a:ln w="9525">
            <a:solidFill>
              <a:schemeClr val="tx1"/>
            </a:solidFill>
            <a:round/>
            <a:headEnd/>
            <a:tailEnd/>
          </a:ln>
        </p:spPr>
        <p:txBody>
          <a:bodyPr wrap="none" anchor="ctr"/>
          <a:lstStyle/>
          <a:p>
            <a:endParaRPr lang="en-US"/>
          </a:p>
        </p:txBody>
      </p:sp>
      <p:pic>
        <p:nvPicPr>
          <p:cNvPr id="124936" name="Picture 8"/>
          <p:cNvPicPr>
            <a:picLocks noChangeAspect="1" noChangeArrowheads="1"/>
          </p:cNvPicPr>
          <p:nvPr/>
        </p:nvPicPr>
        <p:blipFill>
          <a:blip r:embed="rId8" cstate="print"/>
          <a:srcRect/>
          <a:stretch>
            <a:fillRect/>
          </a:stretch>
        </p:blipFill>
        <p:spPr bwMode="auto">
          <a:xfrm>
            <a:off x="5329238" y="3354388"/>
            <a:ext cx="1495425" cy="620712"/>
          </a:xfrm>
          <a:prstGeom prst="rect">
            <a:avLst/>
          </a:prstGeom>
          <a:noFill/>
          <a:ln w="9525">
            <a:noFill/>
            <a:miter lim="800000"/>
            <a:headEnd/>
            <a:tailEnd/>
          </a:ln>
        </p:spPr>
      </p:pic>
      <p:sp>
        <p:nvSpPr>
          <p:cNvPr id="124937" name="Text Box 9"/>
          <p:cNvSpPr txBox="1">
            <a:spLocks noChangeArrowheads="1"/>
          </p:cNvSpPr>
          <p:nvPr/>
        </p:nvSpPr>
        <p:spPr bwMode="auto">
          <a:xfrm>
            <a:off x="269875" y="4792663"/>
            <a:ext cx="1323975" cy="822325"/>
          </a:xfrm>
          <a:prstGeom prst="rect">
            <a:avLst/>
          </a:prstGeom>
          <a:noFill/>
          <a:ln w="9525">
            <a:noFill/>
            <a:miter lim="800000"/>
            <a:headEnd/>
            <a:tailEnd/>
          </a:ln>
        </p:spPr>
        <p:txBody>
          <a:bodyPr>
            <a:spAutoFit/>
          </a:bodyPr>
          <a:lstStyle/>
          <a:p>
            <a:pPr algn="r">
              <a:spcBef>
                <a:spcPct val="50000"/>
              </a:spcBef>
            </a:pPr>
            <a:r>
              <a:rPr lang="en-US">
                <a:solidFill>
                  <a:schemeClr val="hlink"/>
                </a:solidFill>
              </a:rPr>
              <a:t>light source</a:t>
            </a:r>
          </a:p>
        </p:txBody>
      </p:sp>
      <p:sp>
        <p:nvSpPr>
          <p:cNvPr id="124938" name="Rectangle 10"/>
          <p:cNvSpPr>
            <a:spLocks noChangeArrowheads="1"/>
          </p:cNvSpPr>
          <p:nvPr/>
        </p:nvSpPr>
        <p:spPr bwMode="auto">
          <a:xfrm>
            <a:off x="1998663" y="4838700"/>
            <a:ext cx="2252662" cy="722313"/>
          </a:xfrm>
          <a:prstGeom prst="rect">
            <a:avLst/>
          </a:prstGeom>
          <a:solidFill>
            <a:srgbClr val="FFFF00">
              <a:alpha val="32156"/>
            </a:srgbClr>
          </a:solidFill>
          <a:ln w="9525">
            <a:noFill/>
            <a:miter lim="800000"/>
            <a:headEnd/>
            <a:tailEnd/>
          </a:ln>
        </p:spPr>
        <p:txBody>
          <a:bodyPr wrap="none" anchor="ctr"/>
          <a:lstStyle/>
          <a:p>
            <a:endParaRPr lang="en-US"/>
          </a:p>
        </p:txBody>
      </p:sp>
      <p:pic>
        <p:nvPicPr>
          <p:cNvPr id="124939" name="Picture 11"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68650" y="4673600"/>
            <a:ext cx="2235200" cy="1057275"/>
          </a:xfrm>
          <a:prstGeom prst="rect">
            <a:avLst/>
          </a:prstGeom>
          <a:noFill/>
          <a:ln w="9525">
            <a:noFill/>
            <a:miter lim="800000"/>
            <a:headEnd/>
            <a:tailEnd/>
          </a:ln>
        </p:spPr>
      </p:pic>
      <p:sp>
        <p:nvSpPr>
          <p:cNvPr id="124940" name="Oval 12"/>
          <p:cNvSpPr>
            <a:spLocks noChangeArrowheads="1"/>
          </p:cNvSpPr>
          <p:nvPr/>
        </p:nvSpPr>
        <p:spPr bwMode="auto">
          <a:xfrm>
            <a:off x="1590675" y="4838700"/>
            <a:ext cx="722313" cy="722313"/>
          </a:xfrm>
          <a:prstGeom prst="ellipse">
            <a:avLst/>
          </a:prstGeom>
          <a:solidFill>
            <a:srgbClr val="FFFF00"/>
          </a:solidFill>
          <a:ln w="9525">
            <a:solidFill>
              <a:schemeClr val="tx1"/>
            </a:solidFill>
            <a:round/>
            <a:headEnd/>
            <a:tailEnd/>
          </a:ln>
        </p:spPr>
        <p:txBody>
          <a:bodyPr wrap="none" anchor="ctr"/>
          <a:lstStyle/>
          <a:p>
            <a:endParaRPr lang="en-US"/>
          </a:p>
        </p:txBody>
      </p:sp>
      <p:sp>
        <p:nvSpPr>
          <p:cNvPr id="124941" name="Oval 13"/>
          <p:cNvSpPr>
            <a:spLocks noChangeArrowheads="1"/>
          </p:cNvSpPr>
          <p:nvPr/>
        </p:nvSpPr>
        <p:spPr bwMode="auto">
          <a:xfrm>
            <a:off x="2327275" y="4768850"/>
            <a:ext cx="977900" cy="977900"/>
          </a:xfrm>
          <a:prstGeom prst="ellipse">
            <a:avLst/>
          </a:prstGeom>
          <a:solidFill>
            <a:schemeClr val="accent1"/>
          </a:solidFill>
          <a:ln w="9525">
            <a:noFill/>
            <a:round/>
            <a:headEnd/>
            <a:tailEnd/>
          </a:ln>
        </p:spPr>
        <p:txBody>
          <a:bodyPr wrap="none" anchor="ctr"/>
          <a:lstStyle/>
          <a:p>
            <a:endParaRPr lang="en-US"/>
          </a:p>
        </p:txBody>
      </p:sp>
      <p:sp>
        <p:nvSpPr>
          <p:cNvPr id="124942" name="Text Box 14"/>
          <p:cNvSpPr txBox="1">
            <a:spLocks noChangeArrowheads="1"/>
          </p:cNvSpPr>
          <p:nvPr/>
        </p:nvSpPr>
        <p:spPr bwMode="auto">
          <a:xfrm>
            <a:off x="2317750" y="4799013"/>
            <a:ext cx="976313" cy="822325"/>
          </a:xfrm>
          <a:prstGeom prst="rect">
            <a:avLst/>
          </a:prstGeom>
          <a:noFill/>
          <a:ln w="9525">
            <a:noFill/>
            <a:miter lim="800000"/>
            <a:headEnd/>
            <a:tailEnd/>
          </a:ln>
        </p:spPr>
        <p:txBody>
          <a:bodyPr>
            <a:spAutoFit/>
          </a:bodyPr>
          <a:lstStyle/>
          <a:p>
            <a:pPr algn="ctr">
              <a:spcBef>
                <a:spcPct val="50000"/>
              </a:spcBef>
            </a:pPr>
            <a:r>
              <a:rPr lang="en-US">
                <a:solidFill>
                  <a:schemeClr val="hlink"/>
                </a:solidFill>
              </a:rPr>
              <a:t>cool gas X</a:t>
            </a:r>
          </a:p>
        </p:txBody>
      </p:sp>
      <p:sp>
        <p:nvSpPr>
          <p:cNvPr id="124943" name="Text Box 15"/>
          <p:cNvSpPr txBox="1">
            <a:spLocks noChangeArrowheads="1"/>
          </p:cNvSpPr>
          <p:nvPr/>
        </p:nvSpPr>
        <p:spPr bwMode="auto">
          <a:xfrm>
            <a:off x="6840538" y="3230563"/>
            <a:ext cx="1935162" cy="822325"/>
          </a:xfrm>
          <a:prstGeom prst="rect">
            <a:avLst/>
          </a:prstGeom>
          <a:noFill/>
          <a:ln w="9525">
            <a:noFill/>
            <a:miter lim="800000"/>
            <a:headEnd/>
            <a:tailEnd/>
          </a:ln>
        </p:spPr>
        <p:txBody>
          <a:bodyPr>
            <a:spAutoFit/>
          </a:bodyPr>
          <a:lstStyle/>
          <a:p>
            <a:r>
              <a:rPr lang="en-US">
                <a:solidFill>
                  <a:schemeClr val="hlink"/>
                </a:solidFill>
              </a:rPr>
              <a:t>continuous spectrum</a:t>
            </a:r>
          </a:p>
        </p:txBody>
      </p:sp>
      <p:sp>
        <p:nvSpPr>
          <p:cNvPr id="124944" name="Text Box 16"/>
          <p:cNvSpPr txBox="1">
            <a:spLocks noChangeArrowheads="1"/>
          </p:cNvSpPr>
          <p:nvPr/>
        </p:nvSpPr>
        <p:spPr bwMode="auto">
          <a:xfrm>
            <a:off x="6804025" y="4391025"/>
            <a:ext cx="1935163" cy="822325"/>
          </a:xfrm>
          <a:prstGeom prst="rect">
            <a:avLst/>
          </a:prstGeom>
          <a:noFill/>
          <a:ln w="9525">
            <a:noFill/>
            <a:miter lim="800000"/>
            <a:headEnd/>
            <a:tailEnd/>
          </a:ln>
        </p:spPr>
        <p:txBody>
          <a:bodyPr>
            <a:spAutoFit/>
          </a:bodyPr>
          <a:lstStyle/>
          <a:p>
            <a:r>
              <a:rPr lang="en-US">
                <a:solidFill>
                  <a:schemeClr val="hlink"/>
                </a:solidFill>
              </a:rPr>
              <a:t>absorption spectrum</a:t>
            </a:r>
          </a:p>
        </p:txBody>
      </p:sp>
      <p:sp>
        <p:nvSpPr>
          <p:cNvPr id="124945" name="Text Box 17"/>
          <p:cNvSpPr txBox="1">
            <a:spLocks noChangeArrowheads="1"/>
          </p:cNvSpPr>
          <p:nvPr/>
        </p:nvSpPr>
        <p:spPr bwMode="auto">
          <a:xfrm>
            <a:off x="6818313" y="5519738"/>
            <a:ext cx="1935162" cy="822325"/>
          </a:xfrm>
          <a:prstGeom prst="rect">
            <a:avLst/>
          </a:prstGeom>
          <a:noFill/>
          <a:ln w="9525">
            <a:noFill/>
            <a:miter lim="800000"/>
            <a:headEnd/>
            <a:tailEnd/>
          </a:ln>
        </p:spPr>
        <p:txBody>
          <a:bodyPr>
            <a:spAutoFit/>
          </a:bodyPr>
          <a:lstStyle/>
          <a:p>
            <a:r>
              <a:rPr lang="en-US">
                <a:solidFill>
                  <a:schemeClr val="hlink"/>
                </a:solidFill>
              </a:rPr>
              <a:t>emission spectrum</a:t>
            </a:r>
          </a:p>
        </p:txBody>
      </p:sp>
      <p:sp>
        <p:nvSpPr>
          <p:cNvPr id="124946" name="Text Box 18"/>
          <p:cNvSpPr txBox="1">
            <a:spLocks noChangeArrowheads="1"/>
          </p:cNvSpPr>
          <p:nvPr/>
        </p:nvSpPr>
        <p:spPr bwMode="auto">
          <a:xfrm>
            <a:off x="688975" y="6000750"/>
            <a:ext cx="1935163" cy="457200"/>
          </a:xfrm>
          <a:prstGeom prst="rect">
            <a:avLst/>
          </a:prstGeom>
          <a:noFill/>
          <a:ln w="9525">
            <a:noFill/>
            <a:miter lim="800000"/>
            <a:headEnd/>
            <a:tailEnd/>
          </a:ln>
        </p:spPr>
        <p:txBody>
          <a:bodyPr>
            <a:spAutoFit/>
          </a:bodyPr>
          <a:lstStyle/>
          <a:p>
            <a:r>
              <a:rPr lang="en-US" i="1">
                <a:solidFill>
                  <a:schemeClr val="tx2"/>
                </a:solidFill>
              </a:rPr>
              <a:t>compare…</a:t>
            </a:r>
          </a:p>
        </p:txBody>
      </p:sp>
      <p:sp>
        <p:nvSpPr>
          <p:cNvPr id="124947" name="Text Box 19"/>
          <p:cNvSpPr txBox="1">
            <a:spLocks noChangeArrowheads="1"/>
          </p:cNvSpPr>
          <p:nvPr/>
        </p:nvSpPr>
        <p:spPr bwMode="auto">
          <a:xfrm>
            <a:off x="5005388" y="6372225"/>
            <a:ext cx="3125787" cy="457200"/>
          </a:xfrm>
          <a:prstGeom prst="rect">
            <a:avLst/>
          </a:prstGeom>
          <a:noFill/>
          <a:ln w="9525">
            <a:noFill/>
            <a:miter lim="800000"/>
            <a:headEnd/>
            <a:tailEnd/>
          </a:ln>
        </p:spPr>
        <p:txBody>
          <a:bodyPr>
            <a:spAutoFit/>
          </a:bodyPr>
          <a:lstStyle/>
          <a:p>
            <a:r>
              <a:rPr lang="en-US" i="1">
                <a:solidFill>
                  <a:schemeClr val="tx2"/>
                </a:solidFill>
              </a:rPr>
              <a:t>Same fingerprint!</a:t>
            </a:r>
          </a:p>
        </p:txBody>
      </p:sp>
      <p:sp>
        <p:nvSpPr>
          <p:cNvPr id="124948" name="Oval 20"/>
          <p:cNvSpPr>
            <a:spLocks noChangeArrowheads="1"/>
          </p:cNvSpPr>
          <p:nvPr/>
        </p:nvSpPr>
        <p:spPr bwMode="auto">
          <a:xfrm>
            <a:off x="2330450" y="5781675"/>
            <a:ext cx="977900" cy="977900"/>
          </a:xfrm>
          <a:prstGeom prst="ellipse">
            <a:avLst/>
          </a:prstGeom>
          <a:solidFill>
            <a:srgbClr val="FFCCCC"/>
          </a:solidFill>
          <a:ln w="9525">
            <a:noFill/>
            <a:round/>
            <a:headEnd/>
            <a:tailEnd/>
          </a:ln>
        </p:spPr>
        <p:txBody>
          <a:bodyPr wrap="none" anchor="ctr"/>
          <a:lstStyle/>
          <a:p>
            <a:endParaRPr lang="en-US"/>
          </a:p>
        </p:txBody>
      </p:sp>
      <p:sp>
        <p:nvSpPr>
          <p:cNvPr id="124949" name="Text Box 21"/>
          <p:cNvSpPr txBox="1">
            <a:spLocks noChangeArrowheads="1"/>
          </p:cNvSpPr>
          <p:nvPr/>
        </p:nvSpPr>
        <p:spPr bwMode="auto">
          <a:xfrm>
            <a:off x="2311400" y="5792788"/>
            <a:ext cx="1003300" cy="822325"/>
          </a:xfrm>
          <a:prstGeom prst="rect">
            <a:avLst/>
          </a:prstGeom>
          <a:noFill/>
          <a:ln w="9525">
            <a:noFill/>
            <a:miter lim="800000"/>
            <a:headEnd/>
            <a:tailEnd/>
          </a:ln>
        </p:spPr>
        <p:txBody>
          <a:bodyPr>
            <a:spAutoFit/>
          </a:bodyPr>
          <a:lstStyle/>
          <a:p>
            <a:pPr algn="ctr">
              <a:spcBef>
                <a:spcPct val="50000"/>
              </a:spcBef>
            </a:pPr>
            <a:r>
              <a:rPr lang="en-US">
                <a:solidFill>
                  <a:srgbClr val="FF0000"/>
                </a:solidFill>
              </a:rPr>
              <a:t>hot gas X</a:t>
            </a:r>
          </a:p>
        </p:txBody>
      </p:sp>
      <p:pic>
        <p:nvPicPr>
          <p:cNvPr id="124950" name="Picture 22"/>
          <p:cNvPicPr>
            <a:picLocks noChangeAspect="1" noChangeArrowheads="1"/>
          </p:cNvPicPr>
          <p:nvPr/>
        </p:nvPicPr>
        <p:blipFill>
          <a:blip r:embed="rId8" cstate="print"/>
          <a:srcRect/>
          <a:stretch>
            <a:fillRect/>
          </a:stretch>
        </p:blipFill>
        <p:spPr bwMode="auto">
          <a:xfrm>
            <a:off x="5307013" y="4487595"/>
            <a:ext cx="1495425" cy="587644"/>
          </a:xfrm>
          <a:prstGeom prst="rect">
            <a:avLst/>
          </a:prstGeom>
          <a:noFill/>
          <a:ln w="9525">
            <a:noFill/>
            <a:miter lim="800000"/>
            <a:headEnd/>
            <a:tailEnd/>
          </a:ln>
        </p:spPr>
      </p:pic>
      <p:pic>
        <p:nvPicPr>
          <p:cNvPr id="124951" name="Picture 23"/>
          <p:cNvPicPr>
            <a:picLocks noChangeAspect="1" noChangeArrowheads="1"/>
          </p:cNvPicPr>
          <p:nvPr/>
        </p:nvPicPr>
        <p:blipFill>
          <a:blip r:embed="rId9" cstate="print"/>
          <a:srcRect/>
          <a:stretch>
            <a:fillRect/>
          </a:stretch>
        </p:blipFill>
        <p:spPr bwMode="auto">
          <a:xfrm>
            <a:off x="5330606" y="4480586"/>
            <a:ext cx="1495425" cy="608012"/>
          </a:xfrm>
          <a:prstGeom prst="rect">
            <a:avLst/>
          </a:prstGeom>
          <a:noFill/>
          <a:ln w="9525">
            <a:noFill/>
            <a:miter lim="800000"/>
            <a:headEnd/>
            <a:tailEnd/>
          </a:ln>
        </p:spPr>
      </p:pic>
      <p:sp>
        <p:nvSpPr>
          <p:cNvPr id="124952" name="Rectangle 24"/>
          <p:cNvSpPr>
            <a:spLocks noChangeArrowheads="1"/>
          </p:cNvSpPr>
          <p:nvPr/>
        </p:nvSpPr>
        <p:spPr bwMode="auto">
          <a:xfrm>
            <a:off x="2770188" y="5983288"/>
            <a:ext cx="1411287" cy="722312"/>
          </a:xfrm>
          <a:prstGeom prst="rect">
            <a:avLst/>
          </a:prstGeom>
          <a:solidFill>
            <a:srgbClr val="FFCCCC">
              <a:alpha val="32156"/>
            </a:srgbClr>
          </a:solidFill>
          <a:ln w="9525">
            <a:noFill/>
            <a:miter lim="800000"/>
            <a:headEnd/>
            <a:tailEnd/>
          </a:ln>
        </p:spPr>
        <p:txBody>
          <a:bodyPr wrap="none" anchor="ctr"/>
          <a:lstStyle/>
          <a:p>
            <a:endParaRPr lang="en-US"/>
          </a:p>
        </p:txBody>
      </p:sp>
      <p:pic>
        <p:nvPicPr>
          <p:cNvPr id="124953" name="Picture 25"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1825" y="5800725"/>
            <a:ext cx="2235200" cy="1057275"/>
          </a:xfrm>
          <a:prstGeom prst="rect">
            <a:avLst/>
          </a:prstGeom>
          <a:noFill/>
          <a:ln w="9525">
            <a:noFill/>
            <a:miter lim="800000"/>
            <a:headEnd/>
            <a:tailEnd/>
          </a:ln>
        </p:spPr>
      </p:pic>
      <p:pic>
        <p:nvPicPr>
          <p:cNvPr id="124954" name="Picture 26"/>
          <p:cNvPicPr>
            <a:picLocks noChangeAspect="1" noChangeArrowheads="1"/>
          </p:cNvPicPr>
          <p:nvPr/>
        </p:nvPicPr>
        <p:blipFill>
          <a:blip r:embed="rId10" cstate="print"/>
          <a:srcRect/>
          <a:stretch>
            <a:fillRect/>
          </a:stretch>
        </p:blipFill>
        <p:spPr bwMode="auto">
          <a:xfrm>
            <a:off x="5318125" y="5654675"/>
            <a:ext cx="1495425" cy="608013"/>
          </a:xfrm>
          <a:prstGeom prst="rect">
            <a:avLst/>
          </a:prstGeom>
          <a:noFill/>
          <a:ln w="9525">
            <a:noFill/>
            <a:miter lim="800000"/>
            <a:headEnd/>
            <a:tailEnd/>
          </a:ln>
        </p:spPr>
      </p:pic>
      <p:sp>
        <p:nvSpPr>
          <p:cNvPr id="1743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anim calcmode="lin" valueType="num">
                                      <p:cBhvr additive="base">
                                        <p:cTn id="7" dur="5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4934"/>
                                        </p:tgtEl>
                                        <p:attrNameLst>
                                          <p:attrName>style.visibility</p:attrName>
                                        </p:attrNameLst>
                                      </p:cBhvr>
                                      <p:to>
                                        <p:strVal val="visible"/>
                                      </p:to>
                                    </p:set>
                                    <p:anim calcmode="lin" valueType="num">
                                      <p:cBhvr>
                                        <p:cTn id="13" dur="500" fill="hold"/>
                                        <p:tgtEl>
                                          <p:spTgt spid="124934"/>
                                        </p:tgtEl>
                                        <p:attrNameLst>
                                          <p:attrName>ppt_w</p:attrName>
                                        </p:attrNameLst>
                                      </p:cBhvr>
                                      <p:tavLst>
                                        <p:tav tm="0">
                                          <p:val>
                                            <p:fltVal val="0"/>
                                          </p:val>
                                        </p:tav>
                                        <p:tav tm="100000">
                                          <p:val>
                                            <p:strVal val="#ppt_w"/>
                                          </p:val>
                                        </p:tav>
                                      </p:tavLst>
                                    </p:anim>
                                    <p:anim calcmode="lin" valueType="num">
                                      <p:cBhvr>
                                        <p:cTn id="14" dur="500" fill="hold"/>
                                        <p:tgtEl>
                                          <p:spTgt spid="124934"/>
                                        </p:tgtEl>
                                        <p:attrNameLst>
                                          <p:attrName>ppt_h</p:attrName>
                                        </p:attrNameLst>
                                      </p:cBhvr>
                                      <p:tavLst>
                                        <p:tav tm="0">
                                          <p:val>
                                            <p:fltVal val="0"/>
                                          </p:val>
                                        </p:tav>
                                        <p:tav tm="100000">
                                          <p:val>
                                            <p:strVal val="#ppt_h"/>
                                          </p:val>
                                        </p:tav>
                                      </p:tavLst>
                                    </p:anim>
                                    <p:animEffect transition="in" filter="fade">
                                      <p:cBhvr>
                                        <p:cTn id="15" dur="500"/>
                                        <p:tgtEl>
                                          <p:spTgt spid="124934"/>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4935"/>
                                        </p:tgtEl>
                                        <p:attrNameLst>
                                          <p:attrName>style.visibility</p:attrName>
                                        </p:attrNameLst>
                                      </p:cBhvr>
                                      <p:to>
                                        <p:strVal val="visible"/>
                                      </p:to>
                                    </p:set>
                                    <p:anim calcmode="lin" valueType="num">
                                      <p:cBhvr>
                                        <p:cTn id="20" dur="500" fill="hold"/>
                                        <p:tgtEl>
                                          <p:spTgt spid="124935"/>
                                        </p:tgtEl>
                                        <p:attrNameLst>
                                          <p:attrName>ppt_w</p:attrName>
                                        </p:attrNameLst>
                                      </p:cBhvr>
                                      <p:tavLst>
                                        <p:tav tm="0">
                                          <p:val>
                                            <p:fltVal val="0"/>
                                          </p:val>
                                        </p:tav>
                                        <p:tav tm="100000">
                                          <p:val>
                                            <p:strVal val="#ppt_w"/>
                                          </p:val>
                                        </p:tav>
                                      </p:tavLst>
                                    </p:anim>
                                    <p:anim calcmode="lin" valueType="num">
                                      <p:cBhvr>
                                        <p:cTn id="21" dur="500" fill="hold"/>
                                        <p:tgtEl>
                                          <p:spTgt spid="124935"/>
                                        </p:tgtEl>
                                        <p:attrNameLst>
                                          <p:attrName>ppt_h</p:attrName>
                                        </p:attrNameLst>
                                      </p:cBhvr>
                                      <p:tavLst>
                                        <p:tav tm="0">
                                          <p:val>
                                            <p:fltVal val="0"/>
                                          </p:val>
                                        </p:tav>
                                        <p:tav tm="100000">
                                          <p:val>
                                            <p:strVal val="#ppt_h"/>
                                          </p:val>
                                        </p:tav>
                                      </p:tavLst>
                                    </p:anim>
                                    <p:animEffect transition="in" filter="fade">
                                      <p:cBhvr>
                                        <p:cTn id="22" dur="500"/>
                                        <p:tgtEl>
                                          <p:spTgt spid="124935"/>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par>
                                <p:cTn id="23" presetID="53" presetClass="entr" presetSubtype="0" fill="hold" grpId="0" nodeType="withEffect">
                                  <p:stCondLst>
                                    <p:cond delay="0"/>
                                  </p:stCondLst>
                                  <p:childTnLst>
                                    <p:set>
                                      <p:cBhvr>
                                        <p:cTn id="24" dur="1" fill="hold">
                                          <p:stCondLst>
                                            <p:cond delay="0"/>
                                          </p:stCondLst>
                                        </p:cTn>
                                        <p:tgtEl>
                                          <p:spTgt spid="124932"/>
                                        </p:tgtEl>
                                        <p:attrNameLst>
                                          <p:attrName>style.visibility</p:attrName>
                                        </p:attrNameLst>
                                      </p:cBhvr>
                                      <p:to>
                                        <p:strVal val="visible"/>
                                      </p:to>
                                    </p:set>
                                    <p:anim calcmode="lin" valueType="num">
                                      <p:cBhvr>
                                        <p:cTn id="25" dur="500" fill="hold"/>
                                        <p:tgtEl>
                                          <p:spTgt spid="124932"/>
                                        </p:tgtEl>
                                        <p:attrNameLst>
                                          <p:attrName>ppt_w</p:attrName>
                                        </p:attrNameLst>
                                      </p:cBhvr>
                                      <p:tavLst>
                                        <p:tav tm="0">
                                          <p:val>
                                            <p:fltVal val="0"/>
                                          </p:val>
                                        </p:tav>
                                        <p:tav tm="100000">
                                          <p:val>
                                            <p:strVal val="#ppt_w"/>
                                          </p:val>
                                        </p:tav>
                                      </p:tavLst>
                                    </p:anim>
                                    <p:anim calcmode="lin" valueType="num">
                                      <p:cBhvr>
                                        <p:cTn id="26" dur="500" fill="hold"/>
                                        <p:tgtEl>
                                          <p:spTgt spid="124932"/>
                                        </p:tgtEl>
                                        <p:attrNameLst>
                                          <p:attrName>ppt_h</p:attrName>
                                        </p:attrNameLst>
                                      </p:cBhvr>
                                      <p:tavLst>
                                        <p:tav tm="0">
                                          <p:val>
                                            <p:fltVal val="0"/>
                                          </p:val>
                                        </p:tav>
                                        <p:tav tm="100000">
                                          <p:val>
                                            <p:strVal val="#ppt_h"/>
                                          </p:val>
                                        </p:tav>
                                      </p:tavLst>
                                    </p:anim>
                                    <p:animEffect transition="in" filter="fade">
                                      <p:cBhvr>
                                        <p:cTn id="27" dur="500"/>
                                        <p:tgtEl>
                                          <p:spTgt spid="12493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4933"/>
                                        </p:tgtEl>
                                        <p:attrNameLst>
                                          <p:attrName>style.visibility</p:attrName>
                                        </p:attrNameLst>
                                      </p:cBhvr>
                                      <p:to>
                                        <p:strVal val="visible"/>
                                      </p:to>
                                    </p:set>
                                    <p:animEffect transition="in" filter="wipe(left)">
                                      <p:cBhvr>
                                        <p:cTn id="32" dur="1000"/>
                                        <p:tgtEl>
                                          <p:spTgt spid="124933"/>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4936"/>
                                        </p:tgtEl>
                                        <p:attrNameLst>
                                          <p:attrName>style.visibility</p:attrName>
                                        </p:attrNameLst>
                                      </p:cBhvr>
                                      <p:to>
                                        <p:strVal val="visible"/>
                                      </p:to>
                                    </p:set>
                                    <p:animEffect transition="in" filter="fade">
                                      <p:cBhvr>
                                        <p:cTn id="37" dur="2000"/>
                                        <p:tgtEl>
                                          <p:spTgt spid="124936"/>
                                        </p:tgtEl>
                                      </p:cBhvr>
                                    </p:animEffect>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4943"/>
                                        </p:tgtEl>
                                        <p:attrNameLst>
                                          <p:attrName>style.visibility</p:attrName>
                                        </p:attrNameLst>
                                      </p:cBhvr>
                                      <p:to>
                                        <p:strVal val="visible"/>
                                      </p:to>
                                    </p:set>
                                    <p:anim calcmode="lin" valueType="num">
                                      <p:cBhvr>
                                        <p:cTn id="42" dur="500" fill="hold"/>
                                        <p:tgtEl>
                                          <p:spTgt spid="124943"/>
                                        </p:tgtEl>
                                        <p:attrNameLst>
                                          <p:attrName>ppt_w</p:attrName>
                                        </p:attrNameLst>
                                      </p:cBhvr>
                                      <p:tavLst>
                                        <p:tav tm="0">
                                          <p:val>
                                            <p:fltVal val="0"/>
                                          </p:val>
                                        </p:tav>
                                        <p:tav tm="100000">
                                          <p:val>
                                            <p:strVal val="#ppt_w"/>
                                          </p:val>
                                        </p:tav>
                                      </p:tavLst>
                                    </p:anim>
                                    <p:anim calcmode="lin" valueType="num">
                                      <p:cBhvr>
                                        <p:cTn id="43" dur="500" fill="hold"/>
                                        <p:tgtEl>
                                          <p:spTgt spid="124943"/>
                                        </p:tgtEl>
                                        <p:attrNameLst>
                                          <p:attrName>ppt_h</p:attrName>
                                        </p:attrNameLst>
                                      </p:cBhvr>
                                      <p:tavLst>
                                        <p:tav tm="0">
                                          <p:val>
                                            <p:fltVal val="0"/>
                                          </p:val>
                                        </p:tav>
                                        <p:tav tm="100000">
                                          <p:val>
                                            <p:strVal val="#ppt_h"/>
                                          </p:val>
                                        </p:tav>
                                      </p:tavLst>
                                    </p:anim>
                                    <p:animEffect transition="in" filter="fade">
                                      <p:cBhvr>
                                        <p:cTn id="44" dur="500"/>
                                        <p:tgtEl>
                                          <p:spTgt spid="124943"/>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24939"/>
                                        </p:tgtEl>
                                        <p:attrNameLst>
                                          <p:attrName>style.visibility</p:attrName>
                                        </p:attrNameLst>
                                      </p:cBhvr>
                                      <p:to>
                                        <p:strVal val="visible"/>
                                      </p:to>
                                    </p:set>
                                    <p:anim calcmode="lin" valueType="num">
                                      <p:cBhvr>
                                        <p:cTn id="49" dur="500" fill="hold"/>
                                        <p:tgtEl>
                                          <p:spTgt spid="124939"/>
                                        </p:tgtEl>
                                        <p:attrNameLst>
                                          <p:attrName>ppt_w</p:attrName>
                                        </p:attrNameLst>
                                      </p:cBhvr>
                                      <p:tavLst>
                                        <p:tav tm="0">
                                          <p:val>
                                            <p:fltVal val="0"/>
                                          </p:val>
                                        </p:tav>
                                        <p:tav tm="100000">
                                          <p:val>
                                            <p:strVal val="#ppt_w"/>
                                          </p:val>
                                        </p:tav>
                                      </p:tavLst>
                                    </p:anim>
                                    <p:anim calcmode="lin" valueType="num">
                                      <p:cBhvr>
                                        <p:cTn id="50" dur="500" fill="hold"/>
                                        <p:tgtEl>
                                          <p:spTgt spid="124939"/>
                                        </p:tgtEl>
                                        <p:attrNameLst>
                                          <p:attrName>ppt_h</p:attrName>
                                        </p:attrNameLst>
                                      </p:cBhvr>
                                      <p:tavLst>
                                        <p:tav tm="0">
                                          <p:val>
                                            <p:fltVal val="0"/>
                                          </p:val>
                                        </p:tav>
                                        <p:tav tm="100000">
                                          <p:val>
                                            <p:strVal val="#ppt_h"/>
                                          </p:val>
                                        </p:tav>
                                      </p:tavLst>
                                    </p:anim>
                                    <p:animEffect transition="in" filter="fade">
                                      <p:cBhvr>
                                        <p:cTn id="51" dur="500"/>
                                        <p:tgtEl>
                                          <p:spTgt spid="124939"/>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24940"/>
                                        </p:tgtEl>
                                        <p:attrNameLst>
                                          <p:attrName>style.visibility</p:attrName>
                                        </p:attrNameLst>
                                      </p:cBhvr>
                                      <p:to>
                                        <p:strVal val="visible"/>
                                      </p:to>
                                    </p:set>
                                    <p:anim calcmode="lin" valueType="num">
                                      <p:cBhvr>
                                        <p:cTn id="56" dur="500" fill="hold"/>
                                        <p:tgtEl>
                                          <p:spTgt spid="124940"/>
                                        </p:tgtEl>
                                        <p:attrNameLst>
                                          <p:attrName>ppt_w</p:attrName>
                                        </p:attrNameLst>
                                      </p:cBhvr>
                                      <p:tavLst>
                                        <p:tav tm="0">
                                          <p:val>
                                            <p:fltVal val="0"/>
                                          </p:val>
                                        </p:tav>
                                        <p:tav tm="100000">
                                          <p:val>
                                            <p:strVal val="#ppt_w"/>
                                          </p:val>
                                        </p:tav>
                                      </p:tavLst>
                                    </p:anim>
                                    <p:anim calcmode="lin" valueType="num">
                                      <p:cBhvr>
                                        <p:cTn id="57" dur="500" fill="hold"/>
                                        <p:tgtEl>
                                          <p:spTgt spid="124940"/>
                                        </p:tgtEl>
                                        <p:attrNameLst>
                                          <p:attrName>ppt_h</p:attrName>
                                        </p:attrNameLst>
                                      </p:cBhvr>
                                      <p:tavLst>
                                        <p:tav tm="0">
                                          <p:val>
                                            <p:fltVal val="0"/>
                                          </p:val>
                                        </p:tav>
                                        <p:tav tm="100000">
                                          <p:val>
                                            <p:strVal val="#ppt_h"/>
                                          </p:val>
                                        </p:tav>
                                      </p:tavLst>
                                    </p:anim>
                                    <p:animEffect transition="in" filter="fade">
                                      <p:cBhvr>
                                        <p:cTn id="58" dur="500"/>
                                        <p:tgtEl>
                                          <p:spTgt spid="124940"/>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par>
                                <p:cTn id="59" presetID="53" presetClass="entr" presetSubtype="0" fill="hold" grpId="0" nodeType="withEffect">
                                  <p:stCondLst>
                                    <p:cond delay="0"/>
                                  </p:stCondLst>
                                  <p:childTnLst>
                                    <p:set>
                                      <p:cBhvr>
                                        <p:cTn id="60" dur="1" fill="hold">
                                          <p:stCondLst>
                                            <p:cond delay="0"/>
                                          </p:stCondLst>
                                        </p:cTn>
                                        <p:tgtEl>
                                          <p:spTgt spid="124937"/>
                                        </p:tgtEl>
                                        <p:attrNameLst>
                                          <p:attrName>style.visibility</p:attrName>
                                        </p:attrNameLst>
                                      </p:cBhvr>
                                      <p:to>
                                        <p:strVal val="visible"/>
                                      </p:to>
                                    </p:set>
                                    <p:anim calcmode="lin" valueType="num">
                                      <p:cBhvr>
                                        <p:cTn id="61" dur="500" fill="hold"/>
                                        <p:tgtEl>
                                          <p:spTgt spid="124937"/>
                                        </p:tgtEl>
                                        <p:attrNameLst>
                                          <p:attrName>ppt_w</p:attrName>
                                        </p:attrNameLst>
                                      </p:cBhvr>
                                      <p:tavLst>
                                        <p:tav tm="0">
                                          <p:val>
                                            <p:fltVal val="0"/>
                                          </p:val>
                                        </p:tav>
                                        <p:tav tm="100000">
                                          <p:val>
                                            <p:strVal val="#ppt_w"/>
                                          </p:val>
                                        </p:tav>
                                      </p:tavLst>
                                    </p:anim>
                                    <p:anim calcmode="lin" valueType="num">
                                      <p:cBhvr>
                                        <p:cTn id="62" dur="500" fill="hold"/>
                                        <p:tgtEl>
                                          <p:spTgt spid="124937"/>
                                        </p:tgtEl>
                                        <p:attrNameLst>
                                          <p:attrName>ppt_h</p:attrName>
                                        </p:attrNameLst>
                                      </p:cBhvr>
                                      <p:tavLst>
                                        <p:tav tm="0">
                                          <p:val>
                                            <p:fltVal val="0"/>
                                          </p:val>
                                        </p:tav>
                                        <p:tav tm="100000">
                                          <p:val>
                                            <p:strVal val="#ppt_h"/>
                                          </p:val>
                                        </p:tav>
                                      </p:tavLst>
                                    </p:anim>
                                    <p:animEffect transition="in" filter="fade">
                                      <p:cBhvr>
                                        <p:cTn id="63" dur="500"/>
                                        <p:tgtEl>
                                          <p:spTgt spid="124937"/>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4938"/>
                                        </p:tgtEl>
                                        <p:attrNameLst>
                                          <p:attrName>style.visibility</p:attrName>
                                        </p:attrNameLst>
                                      </p:cBhvr>
                                      <p:to>
                                        <p:strVal val="visible"/>
                                      </p:to>
                                    </p:set>
                                    <p:animEffect transition="in" filter="wipe(left)">
                                      <p:cBhvr>
                                        <p:cTn id="68" dur="1000"/>
                                        <p:tgtEl>
                                          <p:spTgt spid="124938"/>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par>
                                <p:cTn id="69" presetID="10" presetClass="entr" presetSubtype="0" fill="hold" nodeType="withEffect">
                                  <p:stCondLst>
                                    <p:cond delay="0"/>
                                  </p:stCondLst>
                                  <p:childTnLst>
                                    <p:set>
                                      <p:cBhvr>
                                        <p:cTn id="70" dur="1" fill="hold">
                                          <p:stCondLst>
                                            <p:cond delay="0"/>
                                          </p:stCondLst>
                                        </p:cTn>
                                        <p:tgtEl>
                                          <p:spTgt spid="124950"/>
                                        </p:tgtEl>
                                        <p:attrNameLst>
                                          <p:attrName>style.visibility</p:attrName>
                                        </p:attrNameLst>
                                      </p:cBhvr>
                                      <p:to>
                                        <p:strVal val="visible"/>
                                      </p:to>
                                    </p:set>
                                    <p:animEffect transition="in" filter="fade">
                                      <p:cBhvr>
                                        <p:cTn id="71" dur="2000"/>
                                        <p:tgtEl>
                                          <p:spTgt spid="124950"/>
                                        </p:tgtEl>
                                      </p:cBhvr>
                                    </p:animEffect>
                                  </p:childTnLst>
                                  <p:subTnLst>
                                    <p:audio>
                                      <p:cMediaNode>
                                        <p:cTn display="0" masterRel="sameClick">
                                          <p:stCondLst>
                                            <p:cond evt="begin" delay="0">
                                              <p:tn val="69"/>
                                            </p:cond>
                                          </p:stCondLst>
                                          <p:endCondLst>
                                            <p:cond evt="onStopAudio" delay="0">
                                              <p:tgtEl>
                                                <p:sldTgt/>
                                              </p:tgtEl>
                                            </p:cond>
                                          </p:endCondLst>
                                        </p:cTn>
                                        <p:tgtEl>
                                          <p:sndTgt r:embed="rId6" name="drumroll.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24941"/>
                                        </p:tgtEl>
                                        <p:attrNameLst>
                                          <p:attrName>style.visibility</p:attrName>
                                        </p:attrNameLst>
                                      </p:cBhvr>
                                      <p:to>
                                        <p:strVal val="visible"/>
                                      </p:to>
                                    </p:set>
                                    <p:anim calcmode="lin" valueType="num">
                                      <p:cBhvr>
                                        <p:cTn id="76" dur="500" fill="hold"/>
                                        <p:tgtEl>
                                          <p:spTgt spid="124941"/>
                                        </p:tgtEl>
                                        <p:attrNameLst>
                                          <p:attrName>ppt_w</p:attrName>
                                        </p:attrNameLst>
                                      </p:cBhvr>
                                      <p:tavLst>
                                        <p:tav tm="0">
                                          <p:val>
                                            <p:fltVal val="0"/>
                                          </p:val>
                                        </p:tav>
                                        <p:tav tm="100000">
                                          <p:val>
                                            <p:strVal val="#ppt_w"/>
                                          </p:val>
                                        </p:tav>
                                      </p:tavLst>
                                    </p:anim>
                                    <p:anim calcmode="lin" valueType="num">
                                      <p:cBhvr>
                                        <p:cTn id="77" dur="500" fill="hold"/>
                                        <p:tgtEl>
                                          <p:spTgt spid="124941"/>
                                        </p:tgtEl>
                                        <p:attrNameLst>
                                          <p:attrName>ppt_h</p:attrName>
                                        </p:attrNameLst>
                                      </p:cBhvr>
                                      <p:tavLst>
                                        <p:tav tm="0">
                                          <p:val>
                                            <p:fltVal val="0"/>
                                          </p:val>
                                        </p:tav>
                                        <p:tav tm="100000">
                                          <p:val>
                                            <p:strVal val="#ppt_h"/>
                                          </p:val>
                                        </p:tav>
                                      </p:tavLst>
                                    </p:anim>
                                    <p:animEffect transition="in" filter="fade">
                                      <p:cBhvr>
                                        <p:cTn id="78" dur="500"/>
                                        <p:tgtEl>
                                          <p:spTgt spid="124941"/>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124942"/>
                                        </p:tgtEl>
                                        <p:attrNameLst>
                                          <p:attrName>style.visibility</p:attrName>
                                        </p:attrNameLst>
                                      </p:cBhvr>
                                      <p:to>
                                        <p:strVal val="visible"/>
                                      </p:to>
                                    </p:set>
                                    <p:anim calcmode="lin" valueType="num">
                                      <p:cBhvr>
                                        <p:cTn id="81" dur="500" fill="hold"/>
                                        <p:tgtEl>
                                          <p:spTgt spid="124942"/>
                                        </p:tgtEl>
                                        <p:attrNameLst>
                                          <p:attrName>ppt_w</p:attrName>
                                        </p:attrNameLst>
                                      </p:cBhvr>
                                      <p:tavLst>
                                        <p:tav tm="0">
                                          <p:val>
                                            <p:fltVal val="0"/>
                                          </p:val>
                                        </p:tav>
                                        <p:tav tm="100000">
                                          <p:val>
                                            <p:strVal val="#ppt_w"/>
                                          </p:val>
                                        </p:tav>
                                      </p:tavLst>
                                    </p:anim>
                                    <p:anim calcmode="lin" valueType="num">
                                      <p:cBhvr>
                                        <p:cTn id="82" dur="500" fill="hold"/>
                                        <p:tgtEl>
                                          <p:spTgt spid="124942"/>
                                        </p:tgtEl>
                                        <p:attrNameLst>
                                          <p:attrName>ppt_h</p:attrName>
                                        </p:attrNameLst>
                                      </p:cBhvr>
                                      <p:tavLst>
                                        <p:tav tm="0">
                                          <p:val>
                                            <p:fltVal val="0"/>
                                          </p:val>
                                        </p:tav>
                                        <p:tav tm="100000">
                                          <p:val>
                                            <p:strVal val="#ppt_h"/>
                                          </p:val>
                                        </p:tav>
                                      </p:tavLst>
                                    </p:anim>
                                    <p:animEffect transition="in" filter="fade">
                                      <p:cBhvr>
                                        <p:cTn id="83" dur="500"/>
                                        <p:tgtEl>
                                          <p:spTgt spid="124942"/>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par>
                                <p:cTn id="84" presetID="10" presetClass="entr" presetSubtype="0" fill="hold" nodeType="withEffect">
                                  <p:stCondLst>
                                    <p:cond delay="0"/>
                                  </p:stCondLst>
                                  <p:childTnLst>
                                    <p:set>
                                      <p:cBhvr>
                                        <p:cTn id="85" dur="1" fill="hold">
                                          <p:stCondLst>
                                            <p:cond delay="0"/>
                                          </p:stCondLst>
                                        </p:cTn>
                                        <p:tgtEl>
                                          <p:spTgt spid="124951"/>
                                        </p:tgtEl>
                                        <p:attrNameLst>
                                          <p:attrName>style.visibility</p:attrName>
                                        </p:attrNameLst>
                                      </p:cBhvr>
                                      <p:to>
                                        <p:strVal val="visible"/>
                                      </p:to>
                                    </p:set>
                                    <p:animEffect transition="in" filter="fade">
                                      <p:cBhvr>
                                        <p:cTn id="86" dur="2000"/>
                                        <p:tgtEl>
                                          <p:spTgt spid="124951"/>
                                        </p:tgtEl>
                                      </p:cBhvr>
                                    </p:animEffect>
                                  </p:childTnLst>
                                  <p:subTnLst>
                                    <p:audio>
                                      <p:cMediaNode>
                                        <p:cTn display="0" masterRel="sameClick">
                                          <p:stCondLst>
                                            <p:cond evt="begin" delay="0">
                                              <p:tn val="84"/>
                                            </p:cond>
                                          </p:stCondLst>
                                          <p:endCondLst>
                                            <p:cond evt="onStopAudio" delay="0">
                                              <p:tgtEl>
                                                <p:sldTgt/>
                                              </p:tgtEl>
                                            </p:cond>
                                          </p:endCondLst>
                                        </p:cTn>
                                        <p:tgtEl>
                                          <p:sndTgt r:embed="rId6" name="drumroll.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24944"/>
                                        </p:tgtEl>
                                        <p:attrNameLst>
                                          <p:attrName>style.visibility</p:attrName>
                                        </p:attrNameLst>
                                      </p:cBhvr>
                                      <p:to>
                                        <p:strVal val="visible"/>
                                      </p:to>
                                    </p:set>
                                    <p:anim calcmode="lin" valueType="num">
                                      <p:cBhvr>
                                        <p:cTn id="91" dur="500" fill="hold"/>
                                        <p:tgtEl>
                                          <p:spTgt spid="124944"/>
                                        </p:tgtEl>
                                        <p:attrNameLst>
                                          <p:attrName>ppt_w</p:attrName>
                                        </p:attrNameLst>
                                      </p:cBhvr>
                                      <p:tavLst>
                                        <p:tav tm="0">
                                          <p:val>
                                            <p:fltVal val="0"/>
                                          </p:val>
                                        </p:tav>
                                        <p:tav tm="100000">
                                          <p:val>
                                            <p:strVal val="#ppt_w"/>
                                          </p:val>
                                        </p:tav>
                                      </p:tavLst>
                                    </p:anim>
                                    <p:anim calcmode="lin" valueType="num">
                                      <p:cBhvr>
                                        <p:cTn id="92" dur="500" fill="hold"/>
                                        <p:tgtEl>
                                          <p:spTgt spid="124944"/>
                                        </p:tgtEl>
                                        <p:attrNameLst>
                                          <p:attrName>ppt_h</p:attrName>
                                        </p:attrNameLst>
                                      </p:cBhvr>
                                      <p:tavLst>
                                        <p:tav tm="0">
                                          <p:val>
                                            <p:fltVal val="0"/>
                                          </p:val>
                                        </p:tav>
                                        <p:tav tm="100000">
                                          <p:val>
                                            <p:strVal val="#ppt_h"/>
                                          </p:val>
                                        </p:tav>
                                      </p:tavLst>
                                    </p:anim>
                                    <p:animEffect transition="in" filter="fade">
                                      <p:cBhvr>
                                        <p:cTn id="93" dur="500"/>
                                        <p:tgtEl>
                                          <p:spTgt spid="124944"/>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24946"/>
                                        </p:tgtEl>
                                        <p:attrNameLst>
                                          <p:attrName>style.visibility</p:attrName>
                                        </p:attrNameLst>
                                      </p:cBhvr>
                                      <p:to>
                                        <p:strVal val="visible"/>
                                      </p:to>
                                    </p:set>
                                    <p:anim calcmode="lin" valueType="num">
                                      <p:cBhvr>
                                        <p:cTn id="98" dur="500" fill="hold"/>
                                        <p:tgtEl>
                                          <p:spTgt spid="124946"/>
                                        </p:tgtEl>
                                        <p:attrNameLst>
                                          <p:attrName>ppt_w</p:attrName>
                                        </p:attrNameLst>
                                      </p:cBhvr>
                                      <p:tavLst>
                                        <p:tav tm="0">
                                          <p:val>
                                            <p:fltVal val="0"/>
                                          </p:val>
                                        </p:tav>
                                        <p:tav tm="100000">
                                          <p:val>
                                            <p:strVal val="#ppt_w"/>
                                          </p:val>
                                        </p:tav>
                                      </p:tavLst>
                                    </p:anim>
                                    <p:anim calcmode="lin" valueType="num">
                                      <p:cBhvr>
                                        <p:cTn id="99" dur="500" fill="hold"/>
                                        <p:tgtEl>
                                          <p:spTgt spid="124946"/>
                                        </p:tgtEl>
                                        <p:attrNameLst>
                                          <p:attrName>ppt_h</p:attrName>
                                        </p:attrNameLst>
                                      </p:cBhvr>
                                      <p:tavLst>
                                        <p:tav tm="0">
                                          <p:val>
                                            <p:fltVal val="0"/>
                                          </p:val>
                                        </p:tav>
                                        <p:tav tm="100000">
                                          <p:val>
                                            <p:strVal val="#ppt_h"/>
                                          </p:val>
                                        </p:tav>
                                      </p:tavLst>
                                    </p:anim>
                                    <p:animEffect transition="in" filter="fade">
                                      <p:cBhvr>
                                        <p:cTn id="100" dur="500"/>
                                        <p:tgtEl>
                                          <p:spTgt spid="124946"/>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24953"/>
                                        </p:tgtEl>
                                        <p:attrNameLst>
                                          <p:attrName>style.visibility</p:attrName>
                                        </p:attrNameLst>
                                      </p:cBhvr>
                                      <p:to>
                                        <p:strVal val="visible"/>
                                      </p:to>
                                    </p:set>
                                    <p:anim calcmode="lin" valueType="num">
                                      <p:cBhvr>
                                        <p:cTn id="105" dur="500" fill="hold"/>
                                        <p:tgtEl>
                                          <p:spTgt spid="124953"/>
                                        </p:tgtEl>
                                        <p:attrNameLst>
                                          <p:attrName>ppt_w</p:attrName>
                                        </p:attrNameLst>
                                      </p:cBhvr>
                                      <p:tavLst>
                                        <p:tav tm="0">
                                          <p:val>
                                            <p:fltVal val="0"/>
                                          </p:val>
                                        </p:tav>
                                        <p:tav tm="100000">
                                          <p:val>
                                            <p:strVal val="#ppt_w"/>
                                          </p:val>
                                        </p:tav>
                                      </p:tavLst>
                                    </p:anim>
                                    <p:anim calcmode="lin" valueType="num">
                                      <p:cBhvr>
                                        <p:cTn id="106" dur="500" fill="hold"/>
                                        <p:tgtEl>
                                          <p:spTgt spid="124953"/>
                                        </p:tgtEl>
                                        <p:attrNameLst>
                                          <p:attrName>ppt_h</p:attrName>
                                        </p:attrNameLst>
                                      </p:cBhvr>
                                      <p:tavLst>
                                        <p:tav tm="0">
                                          <p:val>
                                            <p:fltVal val="0"/>
                                          </p:val>
                                        </p:tav>
                                        <p:tav tm="100000">
                                          <p:val>
                                            <p:strVal val="#ppt_h"/>
                                          </p:val>
                                        </p:tav>
                                      </p:tavLst>
                                    </p:anim>
                                    <p:animEffect transition="in" filter="fade">
                                      <p:cBhvr>
                                        <p:cTn id="107" dur="500"/>
                                        <p:tgtEl>
                                          <p:spTgt spid="124953"/>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124948"/>
                                        </p:tgtEl>
                                        <p:attrNameLst>
                                          <p:attrName>style.visibility</p:attrName>
                                        </p:attrNameLst>
                                      </p:cBhvr>
                                      <p:to>
                                        <p:strVal val="visible"/>
                                      </p:to>
                                    </p:set>
                                    <p:anim calcmode="lin" valueType="num">
                                      <p:cBhvr>
                                        <p:cTn id="112" dur="500" fill="hold"/>
                                        <p:tgtEl>
                                          <p:spTgt spid="124948"/>
                                        </p:tgtEl>
                                        <p:attrNameLst>
                                          <p:attrName>ppt_w</p:attrName>
                                        </p:attrNameLst>
                                      </p:cBhvr>
                                      <p:tavLst>
                                        <p:tav tm="0">
                                          <p:val>
                                            <p:fltVal val="0"/>
                                          </p:val>
                                        </p:tav>
                                        <p:tav tm="100000">
                                          <p:val>
                                            <p:strVal val="#ppt_w"/>
                                          </p:val>
                                        </p:tav>
                                      </p:tavLst>
                                    </p:anim>
                                    <p:anim calcmode="lin" valueType="num">
                                      <p:cBhvr>
                                        <p:cTn id="113" dur="500" fill="hold"/>
                                        <p:tgtEl>
                                          <p:spTgt spid="124948"/>
                                        </p:tgtEl>
                                        <p:attrNameLst>
                                          <p:attrName>ppt_h</p:attrName>
                                        </p:attrNameLst>
                                      </p:cBhvr>
                                      <p:tavLst>
                                        <p:tav tm="0">
                                          <p:val>
                                            <p:fltVal val="0"/>
                                          </p:val>
                                        </p:tav>
                                        <p:tav tm="100000">
                                          <p:val>
                                            <p:strVal val="#ppt_h"/>
                                          </p:val>
                                        </p:tav>
                                      </p:tavLst>
                                    </p:anim>
                                    <p:animEffect transition="in" filter="fade">
                                      <p:cBhvr>
                                        <p:cTn id="114" dur="500"/>
                                        <p:tgtEl>
                                          <p:spTgt spid="124948"/>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24952"/>
                                        </p:tgtEl>
                                        <p:attrNameLst>
                                          <p:attrName>style.visibility</p:attrName>
                                        </p:attrNameLst>
                                      </p:cBhvr>
                                      <p:to>
                                        <p:strVal val="visible"/>
                                      </p:to>
                                    </p:set>
                                    <p:animEffect transition="in" filter="wipe(left)">
                                      <p:cBhvr>
                                        <p:cTn id="117" dur="1000"/>
                                        <p:tgtEl>
                                          <p:spTgt spid="124952"/>
                                        </p:tgtEl>
                                      </p:cBhvr>
                                    </p:animEffect>
                                  </p:childTnLst>
                                  <p:subTnLst>
                                    <p:audio>
                                      <p:cMediaNode>
                                        <p:cTn display="0" masterRel="sameClick">
                                          <p:stCondLst>
                                            <p:cond evt="begin" delay="0">
                                              <p:tn val="115"/>
                                            </p:cond>
                                          </p:stCondLst>
                                          <p:endCondLst>
                                            <p:cond evt="onStopAudio" delay="0">
                                              <p:tgtEl>
                                                <p:sldTgt/>
                                              </p:tgtEl>
                                            </p:cond>
                                          </p:endCondLst>
                                        </p:cTn>
                                        <p:tgtEl>
                                          <p:sndTgt r:embed="rId5" name="chimes.wav"/>
                                        </p:tgtEl>
                                      </p:cMediaNode>
                                    </p:audio>
                                  </p:subTnLst>
                                </p:cTn>
                              </p:par>
                              <p:par>
                                <p:cTn id="118" presetID="53" presetClass="entr" presetSubtype="0" fill="hold" grpId="0" nodeType="withEffect">
                                  <p:stCondLst>
                                    <p:cond delay="0"/>
                                  </p:stCondLst>
                                  <p:childTnLst>
                                    <p:set>
                                      <p:cBhvr>
                                        <p:cTn id="119" dur="1" fill="hold">
                                          <p:stCondLst>
                                            <p:cond delay="0"/>
                                          </p:stCondLst>
                                        </p:cTn>
                                        <p:tgtEl>
                                          <p:spTgt spid="124949"/>
                                        </p:tgtEl>
                                        <p:attrNameLst>
                                          <p:attrName>style.visibility</p:attrName>
                                        </p:attrNameLst>
                                      </p:cBhvr>
                                      <p:to>
                                        <p:strVal val="visible"/>
                                      </p:to>
                                    </p:set>
                                    <p:anim calcmode="lin" valueType="num">
                                      <p:cBhvr>
                                        <p:cTn id="120" dur="500" fill="hold"/>
                                        <p:tgtEl>
                                          <p:spTgt spid="124949"/>
                                        </p:tgtEl>
                                        <p:attrNameLst>
                                          <p:attrName>ppt_w</p:attrName>
                                        </p:attrNameLst>
                                      </p:cBhvr>
                                      <p:tavLst>
                                        <p:tav tm="0">
                                          <p:val>
                                            <p:fltVal val="0"/>
                                          </p:val>
                                        </p:tav>
                                        <p:tav tm="100000">
                                          <p:val>
                                            <p:strVal val="#ppt_w"/>
                                          </p:val>
                                        </p:tav>
                                      </p:tavLst>
                                    </p:anim>
                                    <p:anim calcmode="lin" valueType="num">
                                      <p:cBhvr>
                                        <p:cTn id="121" dur="500" fill="hold"/>
                                        <p:tgtEl>
                                          <p:spTgt spid="124949"/>
                                        </p:tgtEl>
                                        <p:attrNameLst>
                                          <p:attrName>ppt_h</p:attrName>
                                        </p:attrNameLst>
                                      </p:cBhvr>
                                      <p:tavLst>
                                        <p:tav tm="0">
                                          <p:val>
                                            <p:fltVal val="0"/>
                                          </p:val>
                                        </p:tav>
                                        <p:tav tm="100000">
                                          <p:val>
                                            <p:strVal val="#ppt_h"/>
                                          </p:val>
                                        </p:tav>
                                      </p:tavLst>
                                    </p:anim>
                                    <p:animEffect transition="in" filter="fade">
                                      <p:cBhvr>
                                        <p:cTn id="122" dur="500"/>
                                        <p:tgtEl>
                                          <p:spTgt spid="124949"/>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24954"/>
                                        </p:tgtEl>
                                        <p:attrNameLst>
                                          <p:attrName>style.visibility</p:attrName>
                                        </p:attrNameLst>
                                      </p:cBhvr>
                                      <p:to>
                                        <p:strVal val="visible"/>
                                      </p:to>
                                    </p:set>
                                    <p:animEffect transition="in" filter="fade">
                                      <p:cBhvr>
                                        <p:cTn id="127" dur="2000"/>
                                        <p:tgtEl>
                                          <p:spTgt spid="124954"/>
                                        </p:tgtEl>
                                      </p:cBhvr>
                                    </p:animEffect>
                                  </p:childTnLst>
                                  <p:subTnLst>
                                    <p:audio>
                                      <p:cMediaNode>
                                        <p:cTn display="0" masterRel="sameClick">
                                          <p:stCondLst>
                                            <p:cond evt="begin" delay="0">
                                              <p:tn val="125"/>
                                            </p:cond>
                                          </p:stCondLst>
                                          <p:endCondLst>
                                            <p:cond evt="onStopAudio" delay="0">
                                              <p:tgtEl>
                                                <p:sldTgt/>
                                              </p:tgtEl>
                                            </p:cond>
                                          </p:endCondLst>
                                        </p:cTn>
                                        <p:tgtEl>
                                          <p:sndTgt r:embed="rId6" name="drumroll.wav"/>
                                        </p:tgtEl>
                                      </p:cMediaNode>
                                    </p:audio>
                                  </p:sub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24945"/>
                                        </p:tgtEl>
                                        <p:attrNameLst>
                                          <p:attrName>style.visibility</p:attrName>
                                        </p:attrNameLst>
                                      </p:cBhvr>
                                      <p:to>
                                        <p:strVal val="visible"/>
                                      </p:to>
                                    </p:set>
                                    <p:anim calcmode="lin" valueType="num">
                                      <p:cBhvr>
                                        <p:cTn id="132" dur="500" fill="hold"/>
                                        <p:tgtEl>
                                          <p:spTgt spid="124945"/>
                                        </p:tgtEl>
                                        <p:attrNameLst>
                                          <p:attrName>ppt_w</p:attrName>
                                        </p:attrNameLst>
                                      </p:cBhvr>
                                      <p:tavLst>
                                        <p:tav tm="0">
                                          <p:val>
                                            <p:fltVal val="0"/>
                                          </p:val>
                                        </p:tav>
                                        <p:tav tm="100000">
                                          <p:val>
                                            <p:strVal val="#ppt_w"/>
                                          </p:val>
                                        </p:tav>
                                      </p:tavLst>
                                    </p:anim>
                                    <p:anim calcmode="lin" valueType="num">
                                      <p:cBhvr>
                                        <p:cTn id="133" dur="500" fill="hold"/>
                                        <p:tgtEl>
                                          <p:spTgt spid="124945"/>
                                        </p:tgtEl>
                                        <p:attrNameLst>
                                          <p:attrName>ppt_h</p:attrName>
                                        </p:attrNameLst>
                                      </p:cBhvr>
                                      <p:tavLst>
                                        <p:tav tm="0">
                                          <p:val>
                                            <p:fltVal val="0"/>
                                          </p:val>
                                        </p:tav>
                                        <p:tav tm="100000">
                                          <p:val>
                                            <p:strVal val="#ppt_h"/>
                                          </p:val>
                                        </p:tav>
                                      </p:tavLst>
                                    </p:anim>
                                    <p:animEffect transition="in" filter="fade">
                                      <p:cBhvr>
                                        <p:cTn id="134" dur="500"/>
                                        <p:tgtEl>
                                          <p:spTgt spid="124945"/>
                                        </p:tgtEl>
                                      </p:cBhvr>
                                    </p:animEffect>
                                  </p:childTnLst>
                                  <p:subTnLst>
                                    <p:audio>
                                      <p:cMediaNode>
                                        <p:cTn display="0" masterRel="sameClick">
                                          <p:stCondLst>
                                            <p:cond evt="begin" delay="0">
                                              <p:tn val="130"/>
                                            </p:cond>
                                          </p:stCondLst>
                                          <p:endCondLst>
                                            <p:cond evt="onStopAudio" delay="0">
                                              <p:tgtEl>
                                                <p:sldTgt/>
                                              </p:tgtEl>
                                            </p:cond>
                                          </p:endCondLst>
                                        </p:cTn>
                                        <p:tgtEl>
                                          <p:sndTgt r:embed="rId3" name="camera.wav"/>
                                        </p:tgtEl>
                                      </p:cMediaNode>
                                    </p:audio>
                                  </p:sub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124947"/>
                                        </p:tgtEl>
                                        <p:attrNameLst>
                                          <p:attrName>style.visibility</p:attrName>
                                        </p:attrNameLst>
                                      </p:cBhvr>
                                      <p:to>
                                        <p:strVal val="visible"/>
                                      </p:to>
                                    </p:set>
                                    <p:anim calcmode="lin" valueType="num">
                                      <p:cBhvr>
                                        <p:cTn id="139" dur="500" fill="hold"/>
                                        <p:tgtEl>
                                          <p:spTgt spid="124947"/>
                                        </p:tgtEl>
                                        <p:attrNameLst>
                                          <p:attrName>ppt_w</p:attrName>
                                        </p:attrNameLst>
                                      </p:cBhvr>
                                      <p:tavLst>
                                        <p:tav tm="0">
                                          <p:val>
                                            <p:fltVal val="0"/>
                                          </p:val>
                                        </p:tav>
                                        <p:tav tm="100000">
                                          <p:val>
                                            <p:strVal val="#ppt_w"/>
                                          </p:val>
                                        </p:tav>
                                      </p:tavLst>
                                    </p:anim>
                                    <p:anim calcmode="lin" valueType="num">
                                      <p:cBhvr>
                                        <p:cTn id="140" dur="500" fill="hold"/>
                                        <p:tgtEl>
                                          <p:spTgt spid="124947"/>
                                        </p:tgtEl>
                                        <p:attrNameLst>
                                          <p:attrName>ppt_h</p:attrName>
                                        </p:attrNameLst>
                                      </p:cBhvr>
                                      <p:tavLst>
                                        <p:tav tm="0">
                                          <p:val>
                                            <p:fltVal val="0"/>
                                          </p:val>
                                        </p:tav>
                                        <p:tav tm="100000">
                                          <p:val>
                                            <p:strVal val="#ppt_h"/>
                                          </p:val>
                                        </p:tav>
                                      </p:tavLst>
                                    </p:anim>
                                    <p:animEffect transition="in" filter="fade">
                                      <p:cBhvr>
                                        <p:cTn id="141" dur="500"/>
                                        <p:tgtEl>
                                          <p:spTgt spid="124947"/>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3" grpId="0" animBg="1"/>
      <p:bldP spid="124935" grpId="0" animBg="1"/>
      <p:bldP spid="124937" grpId="0"/>
      <p:bldP spid="124938" grpId="0" animBg="1"/>
      <p:bldP spid="124940" grpId="0" animBg="1"/>
      <p:bldP spid="124941" grpId="0" animBg="1"/>
      <p:bldP spid="124942" grpId="0"/>
      <p:bldP spid="124943" grpId="0"/>
      <p:bldP spid="124944" grpId="0"/>
      <p:bldP spid="124945" grpId="0"/>
      <p:bldP spid="124946" grpId="0"/>
      <p:bldP spid="124947" grpId="0"/>
      <p:bldP spid="124948" grpId="0" animBg="1"/>
      <p:bldP spid="124949" grpId="0"/>
      <p:bldP spid="1249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endParaRPr lang="en-US" sz="2000" dirty="0">
              <a:solidFill>
                <a:srgbClr val="000000"/>
              </a:solidFill>
              <a:latin typeface="Courier New" pitchFamily="49" charset="0"/>
              <a:cs typeface="Times New Roman" pitchFamily="18" charset="0"/>
            </a:endParaRPr>
          </a:p>
          <a:p>
            <a:pPr eaLnBrk="0" hangingPunct="0">
              <a:spcBef>
                <a:spcPct val="20000"/>
              </a:spcBef>
            </a:pPr>
            <a:endParaRPr lang="en-US" sz="2000" dirty="0">
              <a:solidFill>
                <a:srgbClr val="000000"/>
              </a:solidFill>
              <a:latin typeface="Courier New" pitchFamily="49" charset="0"/>
              <a:cs typeface="Times New Roman" pitchFamily="18" charset="0"/>
            </a:endParaRPr>
          </a:p>
          <a:p>
            <a:pPr eaLnBrk="0" hangingPunct="0">
              <a:spcBef>
                <a:spcPct val="20000"/>
              </a:spcBef>
            </a:pP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In the late 1800s a                                                       Swedish physicist by                                                         the name of J.J.                                                             </a:t>
            </a:r>
            <a:r>
              <a:rPr lang="en-US" dirty="0" err="1">
                <a:solidFill>
                  <a:srgbClr val="000000"/>
                </a:solidFill>
                <a:cs typeface="Times New Roman" pitchFamily="18" charset="0"/>
                <a:sym typeface="Symbol" pitchFamily="18" charset="2"/>
              </a:rPr>
              <a:t>Balmer</a:t>
            </a:r>
            <a:r>
              <a:rPr lang="en-US" dirty="0">
                <a:solidFill>
                  <a:srgbClr val="000000"/>
                </a:solidFill>
                <a:cs typeface="Times New Roman" pitchFamily="18" charset="0"/>
                <a:sym typeface="Symbol" pitchFamily="18" charset="2"/>
              </a:rPr>
              <a:t> observed the                                                 spectrum of                                                                hydrogen – the                                                           simplest of all the                                                    elements:</a:t>
            </a:r>
          </a:p>
          <a:p>
            <a:pPr eaLnBrk="0" hangingPunct="0">
              <a:spcBef>
                <a:spcPct val="20000"/>
              </a:spcBef>
            </a:pPr>
            <a:r>
              <a:rPr lang="en-US" dirty="0">
                <a:solidFill>
                  <a:srgbClr val="000000"/>
                </a:solidFill>
                <a:cs typeface="Times New Roman" pitchFamily="18" charset="0"/>
                <a:sym typeface="Symbol" pitchFamily="18" charset="2"/>
              </a:rPr>
              <a:t>His observations gave us clues as to the way the negative charges were distributed about the nucleus.</a:t>
            </a:r>
          </a:p>
        </p:txBody>
      </p:sp>
      <p:pic>
        <p:nvPicPr>
          <p:cNvPr id="126980" name="Picture 4" descr="Hydrogen_discharge_tube"/>
          <p:cNvPicPr>
            <a:picLocks noChangeAspect="1" noChangeArrowheads="1"/>
          </p:cNvPicPr>
          <p:nvPr/>
        </p:nvPicPr>
        <p:blipFill>
          <a:blip r:embed="rId5" cstate="print"/>
          <a:srcRect l="6241" t="31775" r="6223" b="31775"/>
          <a:stretch>
            <a:fillRect/>
          </a:stretch>
        </p:blipFill>
        <p:spPr bwMode="auto">
          <a:xfrm>
            <a:off x="795338" y="1998663"/>
            <a:ext cx="7539037" cy="1044575"/>
          </a:xfrm>
          <a:prstGeom prst="rect">
            <a:avLst/>
          </a:prstGeom>
          <a:ln>
            <a:noFill/>
          </a:ln>
          <a:effectLst>
            <a:outerShdw blurRad="292100" dist="139700" dir="2700000" algn="tl" rotWithShape="0">
              <a:srgbClr val="333333">
                <a:alpha val="65000"/>
              </a:srgbClr>
            </a:outerShdw>
          </a:effectLst>
        </p:spPr>
      </p:pic>
      <p:pic>
        <p:nvPicPr>
          <p:cNvPr id="126981" name="Picture 5" descr="Hemission1"/>
          <p:cNvPicPr>
            <a:picLocks noChangeAspect="1" noChangeArrowheads="1"/>
          </p:cNvPicPr>
          <p:nvPr/>
        </p:nvPicPr>
        <p:blipFill>
          <a:blip r:embed="rId6" cstate="print"/>
          <a:srcRect/>
          <a:stretch>
            <a:fillRect/>
          </a:stretch>
        </p:blipFill>
        <p:spPr bwMode="auto">
          <a:xfrm>
            <a:off x="3660775" y="3190875"/>
            <a:ext cx="4827588" cy="2857500"/>
          </a:xfrm>
          <a:prstGeom prst="rect">
            <a:avLst/>
          </a:prstGeom>
          <a:ln>
            <a:noFill/>
          </a:ln>
          <a:effectLst>
            <a:outerShdw blurRad="292100" dist="139700" dir="2700000" algn="tl" rotWithShape="0">
              <a:srgbClr val="333333">
                <a:alpha val="65000"/>
              </a:srgbClr>
            </a:outerShdw>
          </a:effectLst>
        </p:spPr>
      </p:pic>
      <p:sp>
        <p:nvSpPr>
          <p:cNvPr id="1843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5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xEl>
                                              <p:pRg st="4" end="4"/>
                                            </p:txEl>
                                          </p:spTgt>
                                        </p:tgtEl>
                                        <p:attrNameLst>
                                          <p:attrName>style.visibility</p:attrName>
                                        </p:attrNameLst>
                                      </p:cBhvr>
                                      <p:to>
                                        <p:strVal val="visible"/>
                                      </p:to>
                                    </p:set>
                                    <p:anim calcmode="lin" valueType="num">
                                      <p:cBhvr additive="base">
                                        <p:cTn id="13" dur="500" fill="hold"/>
                                        <p:tgtEl>
                                          <p:spTgt spid="12697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6980"/>
                                        </p:tgtEl>
                                        <p:attrNameLst>
                                          <p:attrName>style.visibility</p:attrName>
                                        </p:attrNameLst>
                                      </p:cBhvr>
                                      <p:to>
                                        <p:strVal val="visible"/>
                                      </p:to>
                                    </p:set>
                                    <p:animEffect transition="in" filter="fade">
                                      <p:cBhvr>
                                        <p:cTn id="17" dur="2000"/>
                                        <p:tgtEl>
                                          <p:spTgt spid="12698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126981"/>
                                        </p:tgtEl>
                                        <p:attrNameLst>
                                          <p:attrName>style.visibility</p:attrName>
                                        </p:attrNameLst>
                                      </p:cBhvr>
                                      <p:to>
                                        <p:strVal val="visible"/>
                                      </p:to>
                                    </p:set>
                                    <p:animEffect transition="in" filter="diamond(out)">
                                      <p:cBhvr>
                                        <p:cTn id="22" dur="500"/>
                                        <p:tgtEl>
                                          <p:spTgt spid="126981"/>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6978">
                                            <p:txEl>
                                              <p:pRg st="5" end="5"/>
                                            </p:txEl>
                                          </p:spTgt>
                                        </p:tgtEl>
                                        <p:attrNameLst>
                                          <p:attrName>style.visibility</p:attrName>
                                        </p:attrNameLst>
                                      </p:cBhvr>
                                      <p:to>
                                        <p:strVal val="visible"/>
                                      </p:to>
                                    </p:set>
                                    <p:anim calcmode="lin" valueType="num">
                                      <p:cBhvr additive="base">
                                        <p:cTn id="27" dur="500" fill="hold"/>
                                        <p:tgtEl>
                                          <p:spTgt spid="12697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69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In reality, there are many additional natural groupings for the hydrogen spectrum, two of which are shown here:</a:t>
            </a: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95000"/>
              </a:spcBef>
            </a:pPr>
            <a:r>
              <a:rPr lang="en-US" dirty="0">
                <a:solidFill>
                  <a:srgbClr val="000000"/>
                </a:solidFill>
                <a:cs typeface="Times New Roman" pitchFamily="18" charset="0"/>
                <a:sym typeface="Symbol" pitchFamily="18" charset="2"/>
              </a:rPr>
              <a:t>These groupings led scientists to imagine that the hydrogen’s single electron could occupy many different </a:t>
            </a:r>
            <a:r>
              <a:rPr lang="en-US" b="1" dirty="0">
                <a:solidFill>
                  <a:srgbClr val="000000"/>
                </a:solidFill>
                <a:cs typeface="Times New Roman" pitchFamily="18" charset="0"/>
                <a:sym typeface="Symbol" pitchFamily="18" charset="2"/>
              </a:rPr>
              <a:t>energy levels</a:t>
            </a:r>
            <a:r>
              <a:rPr lang="en-US" dirty="0">
                <a:solidFill>
                  <a:srgbClr val="000000"/>
                </a:solidFill>
                <a:cs typeface="Times New Roman" pitchFamily="18" charset="0"/>
                <a:sym typeface="Symbol" pitchFamily="18" charset="2"/>
              </a:rPr>
              <a:t>, as shown in the next slide:</a:t>
            </a:r>
          </a:p>
        </p:txBody>
      </p:sp>
      <p:grpSp>
        <p:nvGrpSpPr>
          <p:cNvPr id="2" name="Group 474"/>
          <p:cNvGrpSpPr>
            <a:grpSpLocks/>
          </p:cNvGrpSpPr>
          <p:nvPr/>
        </p:nvGrpSpPr>
        <p:grpSpPr bwMode="auto">
          <a:xfrm>
            <a:off x="1095375" y="3176588"/>
            <a:ext cx="7288213" cy="1149350"/>
            <a:chOff x="633" y="2757"/>
            <a:chExt cx="4591" cy="724"/>
          </a:xfrm>
        </p:grpSpPr>
        <p:sp>
          <p:nvSpPr>
            <p:cNvPr id="19500" name="Rectangle 214"/>
            <p:cNvSpPr>
              <a:spLocks noChangeArrowheads="1"/>
            </p:cNvSpPr>
            <p:nvPr/>
          </p:nvSpPr>
          <p:spPr bwMode="auto">
            <a:xfrm>
              <a:off x="704" y="2757"/>
              <a:ext cx="4307" cy="471"/>
            </a:xfrm>
            <a:prstGeom prst="rect">
              <a:avLst/>
            </a:prstGeom>
            <a:solidFill>
              <a:schemeClr val="tx1"/>
            </a:solidFill>
            <a:ln w="9525">
              <a:solidFill>
                <a:schemeClr val="tx1"/>
              </a:solidFill>
              <a:miter lim="800000"/>
              <a:headEnd/>
              <a:tailEnd/>
            </a:ln>
          </p:spPr>
          <p:txBody>
            <a:bodyPr wrap="none" anchor="ctr"/>
            <a:lstStyle/>
            <a:p>
              <a:endParaRPr lang="en-US" sz="1800"/>
            </a:p>
          </p:txBody>
        </p:sp>
        <p:grpSp>
          <p:nvGrpSpPr>
            <p:cNvPr id="19501" name="Group 301"/>
            <p:cNvGrpSpPr>
              <a:grpSpLocks/>
            </p:cNvGrpSpPr>
            <p:nvPr/>
          </p:nvGrpSpPr>
          <p:grpSpPr bwMode="auto">
            <a:xfrm>
              <a:off x="800" y="3206"/>
              <a:ext cx="2906" cy="141"/>
              <a:chOff x="800" y="3206"/>
              <a:chExt cx="4121" cy="134"/>
            </a:xfrm>
          </p:grpSpPr>
          <p:grpSp>
            <p:nvGrpSpPr>
              <p:cNvPr id="19540" name="Group 215"/>
              <p:cNvGrpSpPr>
                <a:grpSpLocks/>
              </p:cNvGrpSpPr>
              <p:nvPr/>
            </p:nvGrpSpPr>
            <p:grpSpPr bwMode="auto">
              <a:xfrm flipV="1">
                <a:off x="847" y="3217"/>
                <a:ext cx="569" cy="115"/>
                <a:chOff x="849" y="3470"/>
                <a:chExt cx="569" cy="115"/>
              </a:xfrm>
            </p:grpSpPr>
            <p:sp>
              <p:nvSpPr>
                <p:cNvPr id="19614" name="Line 21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615" name="Line 21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616" name="Line 21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617" name="Line 21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618" name="Line 22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619" name="Line 22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620" name="Line 22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621" name="Line 22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622" name="Line 22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623" name="Line 22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624" name="Line 22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1" name="Group 227"/>
              <p:cNvGrpSpPr>
                <a:grpSpLocks/>
              </p:cNvGrpSpPr>
              <p:nvPr/>
            </p:nvGrpSpPr>
            <p:grpSpPr bwMode="auto">
              <a:xfrm flipV="1">
                <a:off x="1419" y="3220"/>
                <a:ext cx="569" cy="115"/>
                <a:chOff x="849" y="3470"/>
                <a:chExt cx="569" cy="115"/>
              </a:xfrm>
            </p:grpSpPr>
            <p:sp>
              <p:nvSpPr>
                <p:cNvPr id="19603" name="Line 22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604" name="Line 229"/>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605" name="Line 23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606" name="Line 23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607" name="Line 23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608" name="Line 23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609" name="Line 23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610" name="Line 23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611" name="Line 23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612" name="Line 23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613" name="Line 23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2" name="Group 239"/>
              <p:cNvGrpSpPr>
                <a:grpSpLocks/>
              </p:cNvGrpSpPr>
              <p:nvPr/>
            </p:nvGrpSpPr>
            <p:grpSpPr bwMode="auto">
              <a:xfrm flipV="1">
                <a:off x="1998" y="3221"/>
                <a:ext cx="569" cy="115"/>
                <a:chOff x="849" y="3470"/>
                <a:chExt cx="569" cy="115"/>
              </a:xfrm>
            </p:grpSpPr>
            <p:sp>
              <p:nvSpPr>
                <p:cNvPr id="19592" name="Line 24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93" name="Line 24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94" name="Line 242"/>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95" name="Line 24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96" name="Line 24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97" name="Line 24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98" name="Line 24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99" name="Line 24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600" name="Line 24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601" name="Line 24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602" name="Line 25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3" name="Group 251"/>
              <p:cNvGrpSpPr>
                <a:grpSpLocks/>
              </p:cNvGrpSpPr>
              <p:nvPr/>
            </p:nvGrpSpPr>
            <p:grpSpPr bwMode="auto">
              <a:xfrm flipV="1">
                <a:off x="2576" y="3218"/>
                <a:ext cx="569" cy="115"/>
                <a:chOff x="849" y="3470"/>
                <a:chExt cx="569" cy="115"/>
              </a:xfrm>
            </p:grpSpPr>
            <p:sp>
              <p:nvSpPr>
                <p:cNvPr id="19581" name="Line 25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82" name="Line 25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83" name="Line 25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84" name="Line 25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85" name="Line 25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86" name="Line 25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87" name="Line 25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88" name="Line 25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89" name="Line 26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90" name="Line 26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91" name="Line 26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4" name="Group 263"/>
              <p:cNvGrpSpPr>
                <a:grpSpLocks/>
              </p:cNvGrpSpPr>
              <p:nvPr/>
            </p:nvGrpSpPr>
            <p:grpSpPr bwMode="auto">
              <a:xfrm flipV="1">
                <a:off x="3146" y="3214"/>
                <a:ext cx="569" cy="115"/>
                <a:chOff x="849" y="3470"/>
                <a:chExt cx="569" cy="115"/>
              </a:xfrm>
            </p:grpSpPr>
            <p:sp>
              <p:nvSpPr>
                <p:cNvPr id="19570" name="Line 26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71" name="Line 265"/>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72" name="Line 26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73" name="Line 26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74" name="Line 26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75" name="Line 26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76" name="Line 27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77" name="Line 27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78" name="Line 27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79" name="Line 27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80" name="Line 27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5" name="Group 275"/>
              <p:cNvGrpSpPr>
                <a:grpSpLocks/>
              </p:cNvGrpSpPr>
              <p:nvPr/>
            </p:nvGrpSpPr>
            <p:grpSpPr bwMode="auto">
              <a:xfrm flipV="1">
                <a:off x="3725" y="3210"/>
                <a:ext cx="569" cy="115"/>
                <a:chOff x="849" y="3470"/>
                <a:chExt cx="569" cy="115"/>
              </a:xfrm>
            </p:grpSpPr>
            <p:sp>
              <p:nvSpPr>
                <p:cNvPr id="19559" name="Line 27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60" name="Line 27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61" name="Line 27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62" name="Line 27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63" name="Line 28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64" name="Line 28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65" name="Line 28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66" name="Line 28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67" name="Line 28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68" name="Line 28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69" name="Line 28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46" name="Group 287"/>
              <p:cNvGrpSpPr>
                <a:grpSpLocks/>
              </p:cNvGrpSpPr>
              <p:nvPr/>
            </p:nvGrpSpPr>
            <p:grpSpPr bwMode="auto">
              <a:xfrm flipV="1">
                <a:off x="4304" y="3206"/>
                <a:ext cx="569" cy="115"/>
                <a:chOff x="849" y="3470"/>
                <a:chExt cx="569" cy="115"/>
              </a:xfrm>
            </p:grpSpPr>
            <p:sp>
              <p:nvSpPr>
                <p:cNvPr id="19548" name="Line 28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49" name="Line 289"/>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19550" name="Line 29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51" name="Line 29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52" name="Line 29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53" name="Line 29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54" name="Line 29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55" name="Line 29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56" name="Line 29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57" name="Line 29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58" name="Line 29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19547" name="Line 299"/>
              <p:cNvSpPr>
                <a:spLocks noChangeShapeType="1"/>
              </p:cNvSpPr>
              <p:nvPr/>
            </p:nvSpPr>
            <p:spPr bwMode="auto">
              <a:xfrm>
                <a:off x="800" y="3340"/>
                <a:ext cx="4121" cy="0"/>
              </a:xfrm>
              <a:prstGeom prst="line">
                <a:avLst/>
              </a:prstGeom>
              <a:noFill/>
              <a:ln w="76200">
                <a:solidFill>
                  <a:schemeClr val="bg1"/>
                </a:solidFill>
                <a:round/>
                <a:headEnd/>
                <a:tailEnd/>
              </a:ln>
            </p:spPr>
            <p:txBody>
              <a:bodyPr/>
              <a:lstStyle/>
              <a:p>
                <a:endParaRPr lang="en-US"/>
              </a:p>
            </p:txBody>
          </p:sp>
        </p:grpSp>
        <p:grpSp>
          <p:nvGrpSpPr>
            <p:cNvPr id="19502" name="Group 389"/>
            <p:cNvGrpSpPr>
              <a:grpSpLocks/>
            </p:cNvGrpSpPr>
            <p:nvPr/>
          </p:nvGrpSpPr>
          <p:grpSpPr bwMode="auto">
            <a:xfrm flipV="1">
              <a:off x="3682" y="3222"/>
              <a:ext cx="401" cy="121"/>
              <a:chOff x="849" y="3470"/>
              <a:chExt cx="569" cy="115"/>
            </a:xfrm>
          </p:grpSpPr>
          <p:sp>
            <p:nvSpPr>
              <p:cNvPr id="19529" name="Line 39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30" name="Line 39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31" name="Line 392"/>
              <p:cNvSpPr>
                <a:spLocks noChangeShapeType="1"/>
              </p:cNvSpPr>
              <p:nvPr/>
            </p:nvSpPr>
            <p:spPr bwMode="auto">
              <a:xfrm>
                <a:off x="849" y="3473"/>
                <a:ext cx="0" cy="111"/>
              </a:xfrm>
              <a:prstGeom prst="line">
                <a:avLst/>
              </a:prstGeom>
              <a:noFill/>
              <a:ln w="9525">
                <a:solidFill>
                  <a:schemeClr val="tx1"/>
                </a:solidFill>
                <a:round/>
                <a:headEnd/>
                <a:tailEnd/>
              </a:ln>
            </p:spPr>
            <p:txBody>
              <a:bodyPr/>
              <a:lstStyle/>
              <a:p>
                <a:endParaRPr lang="en-US"/>
              </a:p>
            </p:txBody>
          </p:sp>
          <p:sp>
            <p:nvSpPr>
              <p:cNvPr id="19532" name="Line 39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33" name="Line 39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34" name="Line 39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35" name="Line 39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36" name="Line 39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37" name="Line 39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38" name="Line 39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39" name="Line 40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03" name="Group 401"/>
            <p:cNvGrpSpPr>
              <a:grpSpLocks/>
            </p:cNvGrpSpPr>
            <p:nvPr/>
          </p:nvGrpSpPr>
          <p:grpSpPr bwMode="auto">
            <a:xfrm flipV="1">
              <a:off x="4085" y="3225"/>
              <a:ext cx="402" cy="121"/>
              <a:chOff x="849" y="3470"/>
              <a:chExt cx="569" cy="115"/>
            </a:xfrm>
          </p:grpSpPr>
          <p:sp>
            <p:nvSpPr>
              <p:cNvPr id="19518" name="Line 40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19" name="Line 40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19520" name="Line 40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21" name="Line 40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22" name="Line 40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23" name="Line 40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24" name="Line 40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25" name="Line 40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26" name="Line 41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27" name="Line 41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28" name="Line 41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19504" name="Group 413"/>
            <p:cNvGrpSpPr>
              <a:grpSpLocks/>
            </p:cNvGrpSpPr>
            <p:nvPr/>
          </p:nvGrpSpPr>
          <p:grpSpPr bwMode="auto">
            <a:xfrm flipV="1">
              <a:off x="4494" y="3226"/>
              <a:ext cx="401" cy="121"/>
              <a:chOff x="849" y="3470"/>
              <a:chExt cx="569" cy="115"/>
            </a:xfrm>
          </p:grpSpPr>
          <p:sp>
            <p:nvSpPr>
              <p:cNvPr id="19507" name="Line 41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19508" name="Line 415"/>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19509" name="Line 41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19510" name="Line 41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19511" name="Line 41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19512" name="Line 41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19513" name="Line 42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19514" name="Line 42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19515" name="Line 42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19516" name="Line 42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19517" name="Line 42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19505" name="Line 473"/>
            <p:cNvSpPr>
              <a:spLocks noChangeShapeType="1"/>
            </p:cNvSpPr>
            <p:nvPr/>
          </p:nvSpPr>
          <p:spPr bwMode="auto">
            <a:xfrm>
              <a:off x="3642" y="3351"/>
              <a:ext cx="1269" cy="0"/>
            </a:xfrm>
            <a:prstGeom prst="line">
              <a:avLst/>
            </a:prstGeom>
            <a:noFill/>
            <a:ln w="76200">
              <a:solidFill>
                <a:schemeClr val="bg1"/>
              </a:solidFill>
              <a:round/>
              <a:headEnd/>
              <a:tailEnd/>
            </a:ln>
          </p:spPr>
          <p:txBody>
            <a:bodyPr/>
            <a:lstStyle/>
            <a:p>
              <a:endParaRPr lang="en-US"/>
            </a:p>
          </p:txBody>
        </p:sp>
        <p:sp>
          <p:nvSpPr>
            <p:cNvPr id="19506" name="Text Box 300"/>
            <p:cNvSpPr txBox="1">
              <a:spLocks noChangeArrowheads="1"/>
            </p:cNvSpPr>
            <p:nvPr/>
          </p:nvSpPr>
          <p:spPr bwMode="auto">
            <a:xfrm>
              <a:off x="633" y="3308"/>
              <a:ext cx="4591" cy="173"/>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rPr>
                <a:t>  0     200    400    600    800    1000   1200   1400   1600   1800   2000</a:t>
              </a:r>
            </a:p>
          </p:txBody>
        </p:sp>
      </p:grpSp>
      <p:grpSp>
        <p:nvGrpSpPr>
          <p:cNvPr id="14" name="Group 485"/>
          <p:cNvGrpSpPr>
            <a:grpSpLocks/>
          </p:cNvGrpSpPr>
          <p:nvPr/>
        </p:nvGrpSpPr>
        <p:grpSpPr bwMode="auto">
          <a:xfrm>
            <a:off x="1673225" y="3244850"/>
            <a:ext cx="115888" cy="590550"/>
            <a:chOff x="1454" y="2470"/>
            <a:chExt cx="825" cy="449"/>
          </a:xfrm>
        </p:grpSpPr>
        <p:sp>
          <p:nvSpPr>
            <p:cNvPr id="19491" name="Line 476"/>
            <p:cNvSpPr>
              <a:spLocks noChangeShapeType="1"/>
            </p:cNvSpPr>
            <p:nvPr/>
          </p:nvSpPr>
          <p:spPr bwMode="auto">
            <a:xfrm>
              <a:off x="1454" y="2473"/>
              <a:ext cx="0" cy="442"/>
            </a:xfrm>
            <a:prstGeom prst="line">
              <a:avLst/>
            </a:prstGeom>
            <a:noFill/>
            <a:ln w="3175">
              <a:solidFill>
                <a:srgbClr val="CC0066"/>
              </a:solidFill>
              <a:round/>
              <a:headEnd/>
              <a:tailEnd/>
            </a:ln>
          </p:spPr>
          <p:txBody>
            <a:bodyPr/>
            <a:lstStyle/>
            <a:p>
              <a:endParaRPr lang="en-US"/>
            </a:p>
          </p:txBody>
        </p:sp>
        <p:sp>
          <p:nvSpPr>
            <p:cNvPr id="19492" name="Line 477"/>
            <p:cNvSpPr>
              <a:spLocks noChangeShapeType="1"/>
            </p:cNvSpPr>
            <p:nvPr/>
          </p:nvSpPr>
          <p:spPr bwMode="auto">
            <a:xfrm>
              <a:off x="1459" y="2471"/>
              <a:ext cx="0" cy="442"/>
            </a:xfrm>
            <a:prstGeom prst="line">
              <a:avLst/>
            </a:prstGeom>
            <a:noFill/>
            <a:ln w="3175">
              <a:solidFill>
                <a:srgbClr val="CC0066"/>
              </a:solidFill>
              <a:round/>
              <a:headEnd/>
              <a:tailEnd/>
            </a:ln>
          </p:spPr>
          <p:txBody>
            <a:bodyPr/>
            <a:lstStyle/>
            <a:p>
              <a:endParaRPr lang="en-US"/>
            </a:p>
          </p:txBody>
        </p:sp>
        <p:sp>
          <p:nvSpPr>
            <p:cNvPr id="19493" name="Line 478"/>
            <p:cNvSpPr>
              <a:spLocks noChangeShapeType="1"/>
            </p:cNvSpPr>
            <p:nvPr/>
          </p:nvSpPr>
          <p:spPr bwMode="auto">
            <a:xfrm>
              <a:off x="1471" y="2476"/>
              <a:ext cx="0" cy="442"/>
            </a:xfrm>
            <a:prstGeom prst="line">
              <a:avLst/>
            </a:prstGeom>
            <a:noFill/>
            <a:ln w="3175">
              <a:solidFill>
                <a:srgbClr val="CC0066"/>
              </a:solidFill>
              <a:round/>
              <a:headEnd/>
              <a:tailEnd/>
            </a:ln>
          </p:spPr>
          <p:txBody>
            <a:bodyPr/>
            <a:lstStyle/>
            <a:p>
              <a:endParaRPr lang="en-US"/>
            </a:p>
          </p:txBody>
        </p:sp>
        <p:sp>
          <p:nvSpPr>
            <p:cNvPr id="19494" name="Line 479"/>
            <p:cNvSpPr>
              <a:spLocks noChangeShapeType="1"/>
            </p:cNvSpPr>
            <p:nvPr/>
          </p:nvSpPr>
          <p:spPr bwMode="auto">
            <a:xfrm>
              <a:off x="1490" y="2474"/>
              <a:ext cx="0" cy="442"/>
            </a:xfrm>
            <a:prstGeom prst="line">
              <a:avLst/>
            </a:prstGeom>
            <a:noFill/>
            <a:ln w="3175">
              <a:solidFill>
                <a:srgbClr val="CC0066"/>
              </a:solidFill>
              <a:round/>
              <a:headEnd/>
              <a:tailEnd/>
            </a:ln>
          </p:spPr>
          <p:txBody>
            <a:bodyPr/>
            <a:lstStyle/>
            <a:p>
              <a:endParaRPr lang="en-US"/>
            </a:p>
          </p:txBody>
        </p:sp>
        <p:sp>
          <p:nvSpPr>
            <p:cNvPr id="19495" name="Line 480"/>
            <p:cNvSpPr>
              <a:spLocks noChangeShapeType="1"/>
            </p:cNvSpPr>
            <p:nvPr/>
          </p:nvSpPr>
          <p:spPr bwMode="auto">
            <a:xfrm>
              <a:off x="1530" y="2472"/>
              <a:ext cx="0" cy="442"/>
            </a:xfrm>
            <a:prstGeom prst="line">
              <a:avLst/>
            </a:prstGeom>
            <a:noFill/>
            <a:ln w="3175">
              <a:solidFill>
                <a:srgbClr val="CC0066"/>
              </a:solidFill>
              <a:round/>
              <a:headEnd/>
              <a:tailEnd/>
            </a:ln>
          </p:spPr>
          <p:txBody>
            <a:bodyPr/>
            <a:lstStyle/>
            <a:p>
              <a:endParaRPr lang="en-US"/>
            </a:p>
          </p:txBody>
        </p:sp>
        <p:sp>
          <p:nvSpPr>
            <p:cNvPr id="19496" name="Line 481"/>
            <p:cNvSpPr>
              <a:spLocks noChangeShapeType="1"/>
            </p:cNvSpPr>
            <p:nvPr/>
          </p:nvSpPr>
          <p:spPr bwMode="auto">
            <a:xfrm>
              <a:off x="1584" y="2470"/>
              <a:ext cx="0" cy="442"/>
            </a:xfrm>
            <a:prstGeom prst="line">
              <a:avLst/>
            </a:prstGeom>
            <a:noFill/>
            <a:ln w="3175">
              <a:solidFill>
                <a:srgbClr val="CC0066"/>
              </a:solidFill>
              <a:round/>
              <a:headEnd/>
              <a:tailEnd/>
            </a:ln>
          </p:spPr>
          <p:txBody>
            <a:bodyPr/>
            <a:lstStyle/>
            <a:p>
              <a:endParaRPr lang="en-US"/>
            </a:p>
          </p:txBody>
        </p:sp>
        <p:sp>
          <p:nvSpPr>
            <p:cNvPr id="19497" name="Line 482"/>
            <p:cNvSpPr>
              <a:spLocks noChangeShapeType="1"/>
            </p:cNvSpPr>
            <p:nvPr/>
          </p:nvSpPr>
          <p:spPr bwMode="auto">
            <a:xfrm>
              <a:off x="1694" y="2475"/>
              <a:ext cx="0" cy="442"/>
            </a:xfrm>
            <a:prstGeom prst="line">
              <a:avLst/>
            </a:prstGeom>
            <a:noFill/>
            <a:ln w="3175">
              <a:solidFill>
                <a:srgbClr val="CC0066"/>
              </a:solidFill>
              <a:round/>
              <a:headEnd/>
              <a:tailEnd/>
            </a:ln>
          </p:spPr>
          <p:txBody>
            <a:bodyPr/>
            <a:lstStyle/>
            <a:p>
              <a:endParaRPr lang="en-US"/>
            </a:p>
          </p:txBody>
        </p:sp>
        <p:sp>
          <p:nvSpPr>
            <p:cNvPr id="19498" name="Line 483"/>
            <p:cNvSpPr>
              <a:spLocks noChangeShapeType="1"/>
            </p:cNvSpPr>
            <p:nvPr/>
          </p:nvSpPr>
          <p:spPr bwMode="auto">
            <a:xfrm>
              <a:off x="1923" y="2473"/>
              <a:ext cx="0" cy="442"/>
            </a:xfrm>
            <a:prstGeom prst="line">
              <a:avLst/>
            </a:prstGeom>
            <a:noFill/>
            <a:ln w="3175">
              <a:solidFill>
                <a:srgbClr val="CC0066"/>
              </a:solidFill>
              <a:round/>
              <a:headEnd/>
              <a:tailEnd/>
            </a:ln>
          </p:spPr>
          <p:txBody>
            <a:bodyPr/>
            <a:lstStyle/>
            <a:p>
              <a:endParaRPr lang="en-US"/>
            </a:p>
          </p:txBody>
        </p:sp>
        <p:sp>
          <p:nvSpPr>
            <p:cNvPr id="19499" name="Line 484"/>
            <p:cNvSpPr>
              <a:spLocks noChangeShapeType="1"/>
            </p:cNvSpPr>
            <p:nvPr/>
          </p:nvSpPr>
          <p:spPr bwMode="auto">
            <a:xfrm>
              <a:off x="2279" y="2477"/>
              <a:ext cx="0" cy="442"/>
            </a:xfrm>
            <a:prstGeom prst="line">
              <a:avLst/>
            </a:prstGeom>
            <a:noFill/>
            <a:ln w="3175">
              <a:solidFill>
                <a:srgbClr val="CC0066"/>
              </a:solidFill>
              <a:round/>
              <a:headEnd/>
              <a:tailEnd/>
            </a:ln>
          </p:spPr>
          <p:txBody>
            <a:bodyPr/>
            <a:lstStyle/>
            <a:p>
              <a:endParaRPr lang="en-US"/>
            </a:p>
          </p:txBody>
        </p:sp>
      </p:grpSp>
      <p:grpSp>
        <p:nvGrpSpPr>
          <p:cNvPr id="15" name="Group 506"/>
          <p:cNvGrpSpPr>
            <a:grpSpLocks/>
          </p:cNvGrpSpPr>
          <p:nvPr/>
        </p:nvGrpSpPr>
        <p:grpSpPr bwMode="auto">
          <a:xfrm>
            <a:off x="2540000" y="3252788"/>
            <a:ext cx="1030288" cy="590550"/>
            <a:chOff x="1613" y="1562"/>
            <a:chExt cx="649" cy="372"/>
          </a:xfrm>
        </p:grpSpPr>
        <p:sp>
          <p:nvSpPr>
            <p:cNvPr id="19482" name="Line 487"/>
            <p:cNvSpPr>
              <a:spLocks noChangeShapeType="1"/>
            </p:cNvSpPr>
            <p:nvPr/>
          </p:nvSpPr>
          <p:spPr bwMode="auto">
            <a:xfrm>
              <a:off x="1613" y="1564"/>
              <a:ext cx="0" cy="367"/>
            </a:xfrm>
            <a:prstGeom prst="line">
              <a:avLst/>
            </a:prstGeom>
            <a:noFill/>
            <a:ln w="3175">
              <a:solidFill>
                <a:srgbClr val="CC0066"/>
              </a:solidFill>
              <a:round/>
              <a:headEnd/>
              <a:tailEnd/>
            </a:ln>
          </p:spPr>
          <p:txBody>
            <a:bodyPr/>
            <a:lstStyle/>
            <a:p>
              <a:endParaRPr lang="en-US"/>
            </a:p>
          </p:txBody>
        </p:sp>
        <p:sp>
          <p:nvSpPr>
            <p:cNvPr id="19483" name="Line 488"/>
            <p:cNvSpPr>
              <a:spLocks noChangeShapeType="1"/>
            </p:cNvSpPr>
            <p:nvPr/>
          </p:nvSpPr>
          <p:spPr bwMode="auto">
            <a:xfrm>
              <a:off x="1617" y="1563"/>
              <a:ext cx="0" cy="366"/>
            </a:xfrm>
            <a:prstGeom prst="line">
              <a:avLst/>
            </a:prstGeom>
            <a:noFill/>
            <a:ln w="3175">
              <a:solidFill>
                <a:srgbClr val="CC0066"/>
              </a:solidFill>
              <a:round/>
              <a:headEnd/>
              <a:tailEnd/>
            </a:ln>
          </p:spPr>
          <p:txBody>
            <a:bodyPr/>
            <a:lstStyle/>
            <a:p>
              <a:endParaRPr lang="en-US"/>
            </a:p>
          </p:txBody>
        </p:sp>
        <p:sp>
          <p:nvSpPr>
            <p:cNvPr id="19484" name="Line 489"/>
            <p:cNvSpPr>
              <a:spLocks noChangeShapeType="1"/>
            </p:cNvSpPr>
            <p:nvPr/>
          </p:nvSpPr>
          <p:spPr bwMode="auto">
            <a:xfrm>
              <a:off x="1626" y="1567"/>
              <a:ext cx="0" cy="366"/>
            </a:xfrm>
            <a:prstGeom prst="line">
              <a:avLst/>
            </a:prstGeom>
            <a:noFill/>
            <a:ln w="3175">
              <a:solidFill>
                <a:srgbClr val="CC0066"/>
              </a:solidFill>
              <a:round/>
              <a:headEnd/>
              <a:tailEnd/>
            </a:ln>
          </p:spPr>
          <p:txBody>
            <a:bodyPr/>
            <a:lstStyle/>
            <a:p>
              <a:endParaRPr lang="en-US"/>
            </a:p>
          </p:txBody>
        </p:sp>
        <p:sp>
          <p:nvSpPr>
            <p:cNvPr id="19485" name="Line 490"/>
            <p:cNvSpPr>
              <a:spLocks noChangeShapeType="1"/>
            </p:cNvSpPr>
            <p:nvPr/>
          </p:nvSpPr>
          <p:spPr bwMode="auto">
            <a:xfrm>
              <a:off x="1641" y="1565"/>
              <a:ext cx="0" cy="367"/>
            </a:xfrm>
            <a:prstGeom prst="line">
              <a:avLst/>
            </a:prstGeom>
            <a:noFill/>
            <a:ln w="3175">
              <a:solidFill>
                <a:srgbClr val="CC0066"/>
              </a:solidFill>
              <a:round/>
              <a:headEnd/>
              <a:tailEnd/>
            </a:ln>
          </p:spPr>
          <p:txBody>
            <a:bodyPr/>
            <a:lstStyle/>
            <a:p>
              <a:endParaRPr lang="en-US"/>
            </a:p>
          </p:txBody>
        </p:sp>
        <p:sp>
          <p:nvSpPr>
            <p:cNvPr id="19486" name="Line 491"/>
            <p:cNvSpPr>
              <a:spLocks noChangeShapeType="1"/>
            </p:cNvSpPr>
            <p:nvPr/>
          </p:nvSpPr>
          <p:spPr bwMode="auto">
            <a:xfrm>
              <a:off x="1673" y="1564"/>
              <a:ext cx="0" cy="366"/>
            </a:xfrm>
            <a:prstGeom prst="line">
              <a:avLst/>
            </a:prstGeom>
            <a:noFill/>
            <a:ln w="3175">
              <a:solidFill>
                <a:srgbClr val="CC0066"/>
              </a:solidFill>
              <a:round/>
              <a:headEnd/>
              <a:tailEnd/>
            </a:ln>
          </p:spPr>
          <p:txBody>
            <a:bodyPr/>
            <a:lstStyle/>
            <a:p>
              <a:endParaRPr lang="en-US"/>
            </a:p>
          </p:txBody>
        </p:sp>
        <p:sp>
          <p:nvSpPr>
            <p:cNvPr id="19487" name="Line 492"/>
            <p:cNvSpPr>
              <a:spLocks noChangeShapeType="1"/>
            </p:cNvSpPr>
            <p:nvPr/>
          </p:nvSpPr>
          <p:spPr bwMode="auto">
            <a:xfrm>
              <a:off x="1715" y="1562"/>
              <a:ext cx="0" cy="366"/>
            </a:xfrm>
            <a:prstGeom prst="line">
              <a:avLst/>
            </a:prstGeom>
            <a:noFill/>
            <a:ln w="3175">
              <a:solidFill>
                <a:srgbClr val="CC0066"/>
              </a:solidFill>
              <a:round/>
              <a:headEnd/>
              <a:tailEnd/>
            </a:ln>
          </p:spPr>
          <p:txBody>
            <a:bodyPr/>
            <a:lstStyle/>
            <a:p>
              <a:endParaRPr lang="en-US"/>
            </a:p>
          </p:txBody>
        </p:sp>
        <p:sp>
          <p:nvSpPr>
            <p:cNvPr id="19488" name="Line 493"/>
            <p:cNvSpPr>
              <a:spLocks noChangeShapeType="1"/>
            </p:cNvSpPr>
            <p:nvPr/>
          </p:nvSpPr>
          <p:spPr bwMode="auto">
            <a:xfrm>
              <a:off x="1802" y="1566"/>
              <a:ext cx="0" cy="366"/>
            </a:xfrm>
            <a:prstGeom prst="line">
              <a:avLst/>
            </a:prstGeom>
            <a:noFill/>
            <a:ln w="3175">
              <a:solidFill>
                <a:schemeClr val="accent2"/>
              </a:solidFill>
              <a:round/>
              <a:headEnd/>
              <a:tailEnd/>
            </a:ln>
          </p:spPr>
          <p:txBody>
            <a:bodyPr/>
            <a:lstStyle/>
            <a:p>
              <a:endParaRPr lang="en-US"/>
            </a:p>
          </p:txBody>
        </p:sp>
        <p:sp>
          <p:nvSpPr>
            <p:cNvPr id="19489" name="Line 494"/>
            <p:cNvSpPr>
              <a:spLocks noChangeShapeType="1"/>
            </p:cNvSpPr>
            <p:nvPr/>
          </p:nvSpPr>
          <p:spPr bwMode="auto">
            <a:xfrm>
              <a:off x="1982" y="1564"/>
              <a:ext cx="0" cy="367"/>
            </a:xfrm>
            <a:prstGeom prst="line">
              <a:avLst/>
            </a:prstGeom>
            <a:noFill/>
            <a:ln w="3175">
              <a:solidFill>
                <a:srgbClr val="FFFF00"/>
              </a:solidFill>
              <a:round/>
              <a:headEnd/>
              <a:tailEnd/>
            </a:ln>
          </p:spPr>
          <p:txBody>
            <a:bodyPr/>
            <a:lstStyle/>
            <a:p>
              <a:endParaRPr lang="en-US"/>
            </a:p>
          </p:txBody>
        </p:sp>
        <p:sp>
          <p:nvSpPr>
            <p:cNvPr id="19490" name="Line 495"/>
            <p:cNvSpPr>
              <a:spLocks noChangeShapeType="1"/>
            </p:cNvSpPr>
            <p:nvPr/>
          </p:nvSpPr>
          <p:spPr bwMode="auto">
            <a:xfrm>
              <a:off x="2262" y="1568"/>
              <a:ext cx="0" cy="366"/>
            </a:xfrm>
            <a:prstGeom prst="line">
              <a:avLst/>
            </a:prstGeom>
            <a:noFill/>
            <a:ln w="3175">
              <a:solidFill>
                <a:srgbClr val="FF0000"/>
              </a:solidFill>
              <a:round/>
              <a:headEnd/>
              <a:tailEnd/>
            </a:ln>
          </p:spPr>
          <p:txBody>
            <a:bodyPr/>
            <a:lstStyle/>
            <a:p>
              <a:endParaRPr lang="en-US"/>
            </a:p>
          </p:txBody>
        </p:sp>
      </p:grpSp>
      <p:grpSp>
        <p:nvGrpSpPr>
          <p:cNvPr id="16" name="Group 496"/>
          <p:cNvGrpSpPr>
            <a:grpSpLocks/>
          </p:cNvGrpSpPr>
          <p:nvPr/>
        </p:nvGrpSpPr>
        <p:grpSpPr bwMode="auto">
          <a:xfrm>
            <a:off x="4052888" y="3249613"/>
            <a:ext cx="3427412" cy="590550"/>
            <a:chOff x="1454" y="2470"/>
            <a:chExt cx="825" cy="449"/>
          </a:xfrm>
        </p:grpSpPr>
        <p:sp>
          <p:nvSpPr>
            <p:cNvPr id="19473" name="Line 497"/>
            <p:cNvSpPr>
              <a:spLocks noChangeShapeType="1"/>
            </p:cNvSpPr>
            <p:nvPr/>
          </p:nvSpPr>
          <p:spPr bwMode="auto">
            <a:xfrm>
              <a:off x="1454" y="2473"/>
              <a:ext cx="0" cy="442"/>
            </a:xfrm>
            <a:prstGeom prst="line">
              <a:avLst/>
            </a:prstGeom>
            <a:noFill/>
            <a:ln w="3175">
              <a:solidFill>
                <a:srgbClr val="FF0000"/>
              </a:solidFill>
              <a:round/>
              <a:headEnd/>
              <a:tailEnd/>
            </a:ln>
          </p:spPr>
          <p:txBody>
            <a:bodyPr/>
            <a:lstStyle/>
            <a:p>
              <a:endParaRPr lang="en-US"/>
            </a:p>
          </p:txBody>
        </p:sp>
        <p:sp>
          <p:nvSpPr>
            <p:cNvPr id="19474" name="Line 498"/>
            <p:cNvSpPr>
              <a:spLocks noChangeShapeType="1"/>
            </p:cNvSpPr>
            <p:nvPr/>
          </p:nvSpPr>
          <p:spPr bwMode="auto">
            <a:xfrm>
              <a:off x="1459" y="2471"/>
              <a:ext cx="0" cy="442"/>
            </a:xfrm>
            <a:prstGeom prst="line">
              <a:avLst/>
            </a:prstGeom>
            <a:noFill/>
            <a:ln w="3175">
              <a:solidFill>
                <a:srgbClr val="FF0000"/>
              </a:solidFill>
              <a:round/>
              <a:headEnd/>
              <a:tailEnd/>
            </a:ln>
          </p:spPr>
          <p:txBody>
            <a:bodyPr/>
            <a:lstStyle/>
            <a:p>
              <a:endParaRPr lang="en-US"/>
            </a:p>
          </p:txBody>
        </p:sp>
        <p:sp>
          <p:nvSpPr>
            <p:cNvPr id="19475" name="Line 499"/>
            <p:cNvSpPr>
              <a:spLocks noChangeShapeType="1"/>
            </p:cNvSpPr>
            <p:nvPr/>
          </p:nvSpPr>
          <p:spPr bwMode="auto">
            <a:xfrm>
              <a:off x="1471" y="2476"/>
              <a:ext cx="0" cy="442"/>
            </a:xfrm>
            <a:prstGeom prst="line">
              <a:avLst/>
            </a:prstGeom>
            <a:noFill/>
            <a:ln w="3175">
              <a:solidFill>
                <a:srgbClr val="FF0000"/>
              </a:solidFill>
              <a:round/>
              <a:headEnd/>
              <a:tailEnd/>
            </a:ln>
          </p:spPr>
          <p:txBody>
            <a:bodyPr/>
            <a:lstStyle/>
            <a:p>
              <a:endParaRPr lang="en-US"/>
            </a:p>
          </p:txBody>
        </p:sp>
        <p:sp>
          <p:nvSpPr>
            <p:cNvPr id="19476" name="Line 500"/>
            <p:cNvSpPr>
              <a:spLocks noChangeShapeType="1"/>
            </p:cNvSpPr>
            <p:nvPr/>
          </p:nvSpPr>
          <p:spPr bwMode="auto">
            <a:xfrm>
              <a:off x="1490" y="2474"/>
              <a:ext cx="0" cy="442"/>
            </a:xfrm>
            <a:prstGeom prst="line">
              <a:avLst/>
            </a:prstGeom>
            <a:noFill/>
            <a:ln w="3175">
              <a:solidFill>
                <a:srgbClr val="FF0000"/>
              </a:solidFill>
              <a:round/>
              <a:headEnd/>
              <a:tailEnd/>
            </a:ln>
          </p:spPr>
          <p:txBody>
            <a:bodyPr/>
            <a:lstStyle/>
            <a:p>
              <a:endParaRPr lang="en-US"/>
            </a:p>
          </p:txBody>
        </p:sp>
        <p:sp>
          <p:nvSpPr>
            <p:cNvPr id="19477" name="Line 501"/>
            <p:cNvSpPr>
              <a:spLocks noChangeShapeType="1"/>
            </p:cNvSpPr>
            <p:nvPr/>
          </p:nvSpPr>
          <p:spPr bwMode="auto">
            <a:xfrm>
              <a:off x="1530" y="2472"/>
              <a:ext cx="0" cy="442"/>
            </a:xfrm>
            <a:prstGeom prst="line">
              <a:avLst/>
            </a:prstGeom>
            <a:noFill/>
            <a:ln w="3175">
              <a:solidFill>
                <a:srgbClr val="FF0000"/>
              </a:solidFill>
              <a:round/>
              <a:headEnd/>
              <a:tailEnd/>
            </a:ln>
          </p:spPr>
          <p:txBody>
            <a:bodyPr/>
            <a:lstStyle/>
            <a:p>
              <a:endParaRPr lang="en-US"/>
            </a:p>
          </p:txBody>
        </p:sp>
        <p:sp>
          <p:nvSpPr>
            <p:cNvPr id="19478" name="Line 502"/>
            <p:cNvSpPr>
              <a:spLocks noChangeShapeType="1"/>
            </p:cNvSpPr>
            <p:nvPr/>
          </p:nvSpPr>
          <p:spPr bwMode="auto">
            <a:xfrm>
              <a:off x="1584" y="2470"/>
              <a:ext cx="0" cy="442"/>
            </a:xfrm>
            <a:prstGeom prst="line">
              <a:avLst/>
            </a:prstGeom>
            <a:noFill/>
            <a:ln w="3175">
              <a:solidFill>
                <a:srgbClr val="FF0000"/>
              </a:solidFill>
              <a:round/>
              <a:headEnd/>
              <a:tailEnd/>
            </a:ln>
          </p:spPr>
          <p:txBody>
            <a:bodyPr/>
            <a:lstStyle/>
            <a:p>
              <a:endParaRPr lang="en-US"/>
            </a:p>
          </p:txBody>
        </p:sp>
        <p:sp>
          <p:nvSpPr>
            <p:cNvPr id="19479" name="Line 503"/>
            <p:cNvSpPr>
              <a:spLocks noChangeShapeType="1"/>
            </p:cNvSpPr>
            <p:nvPr/>
          </p:nvSpPr>
          <p:spPr bwMode="auto">
            <a:xfrm>
              <a:off x="1694" y="2475"/>
              <a:ext cx="0" cy="442"/>
            </a:xfrm>
            <a:prstGeom prst="line">
              <a:avLst/>
            </a:prstGeom>
            <a:noFill/>
            <a:ln w="3175">
              <a:solidFill>
                <a:srgbClr val="FF0000"/>
              </a:solidFill>
              <a:round/>
              <a:headEnd/>
              <a:tailEnd/>
            </a:ln>
          </p:spPr>
          <p:txBody>
            <a:bodyPr/>
            <a:lstStyle/>
            <a:p>
              <a:endParaRPr lang="en-US"/>
            </a:p>
          </p:txBody>
        </p:sp>
        <p:sp>
          <p:nvSpPr>
            <p:cNvPr id="19480" name="Line 504"/>
            <p:cNvSpPr>
              <a:spLocks noChangeShapeType="1"/>
            </p:cNvSpPr>
            <p:nvPr/>
          </p:nvSpPr>
          <p:spPr bwMode="auto">
            <a:xfrm>
              <a:off x="1923" y="2473"/>
              <a:ext cx="0" cy="442"/>
            </a:xfrm>
            <a:prstGeom prst="line">
              <a:avLst/>
            </a:prstGeom>
            <a:noFill/>
            <a:ln w="3175">
              <a:solidFill>
                <a:srgbClr val="FF0000"/>
              </a:solidFill>
              <a:round/>
              <a:headEnd/>
              <a:tailEnd/>
            </a:ln>
          </p:spPr>
          <p:txBody>
            <a:bodyPr/>
            <a:lstStyle/>
            <a:p>
              <a:endParaRPr lang="en-US"/>
            </a:p>
          </p:txBody>
        </p:sp>
        <p:sp>
          <p:nvSpPr>
            <p:cNvPr id="19481" name="Line 505"/>
            <p:cNvSpPr>
              <a:spLocks noChangeShapeType="1"/>
            </p:cNvSpPr>
            <p:nvPr/>
          </p:nvSpPr>
          <p:spPr bwMode="auto">
            <a:xfrm>
              <a:off x="2279" y="2477"/>
              <a:ext cx="0" cy="442"/>
            </a:xfrm>
            <a:prstGeom prst="line">
              <a:avLst/>
            </a:prstGeom>
            <a:noFill/>
            <a:ln w="3175">
              <a:solidFill>
                <a:srgbClr val="FF0000"/>
              </a:solidFill>
              <a:round/>
              <a:headEnd/>
              <a:tailEnd/>
            </a:ln>
          </p:spPr>
          <p:txBody>
            <a:bodyPr/>
            <a:lstStyle/>
            <a:p>
              <a:endParaRPr lang="en-US"/>
            </a:p>
          </p:txBody>
        </p:sp>
      </p:grpSp>
      <p:sp>
        <p:nvSpPr>
          <p:cNvPr id="124412" name="Text Box 508"/>
          <p:cNvSpPr txBox="1">
            <a:spLocks noChangeArrowheads="1"/>
          </p:cNvSpPr>
          <p:nvPr/>
        </p:nvSpPr>
        <p:spPr bwMode="auto">
          <a:xfrm>
            <a:off x="998538" y="4422775"/>
            <a:ext cx="1400175" cy="1187450"/>
          </a:xfrm>
          <a:prstGeom prst="rect">
            <a:avLst/>
          </a:prstGeom>
          <a:noFill/>
          <a:ln w="9525">
            <a:noFill/>
            <a:miter lim="800000"/>
            <a:headEnd/>
            <a:tailEnd/>
          </a:ln>
        </p:spPr>
        <p:txBody>
          <a:bodyPr>
            <a:spAutoFit/>
          </a:bodyPr>
          <a:lstStyle/>
          <a:p>
            <a:pPr algn="ctr"/>
            <a:r>
              <a:rPr lang="en-US">
                <a:solidFill>
                  <a:srgbClr val="4D4D4D"/>
                </a:solidFill>
              </a:rPr>
              <a:t>Lyman Series</a:t>
            </a:r>
          </a:p>
          <a:p>
            <a:pPr algn="ctr"/>
            <a:r>
              <a:rPr lang="en-US">
                <a:solidFill>
                  <a:srgbClr val="4D4D4D"/>
                </a:solidFill>
              </a:rPr>
              <a:t>(UV)</a:t>
            </a:r>
          </a:p>
        </p:txBody>
      </p:sp>
      <p:sp>
        <p:nvSpPr>
          <p:cNvPr id="124413" name="AutoShape 509"/>
          <p:cNvSpPr>
            <a:spLocks/>
          </p:cNvSpPr>
          <p:nvPr/>
        </p:nvSpPr>
        <p:spPr bwMode="auto">
          <a:xfrm rot="-5400000">
            <a:off x="1590675" y="4235450"/>
            <a:ext cx="257175" cy="276225"/>
          </a:xfrm>
          <a:prstGeom prst="leftBrace">
            <a:avLst>
              <a:gd name="adj1" fmla="val 8951"/>
              <a:gd name="adj2" fmla="val 50000"/>
            </a:avLst>
          </a:prstGeom>
          <a:noFill/>
          <a:ln w="9525">
            <a:solidFill>
              <a:schemeClr val="tx1"/>
            </a:solidFill>
            <a:round/>
            <a:headEnd/>
            <a:tailEnd/>
          </a:ln>
        </p:spPr>
        <p:txBody>
          <a:bodyPr vert="eaVert" wrap="none" anchor="ctr"/>
          <a:lstStyle/>
          <a:p>
            <a:endParaRPr lang="en-US" sz="1800"/>
          </a:p>
        </p:txBody>
      </p:sp>
      <p:sp>
        <p:nvSpPr>
          <p:cNvPr id="124414" name="Text Box 510"/>
          <p:cNvSpPr txBox="1">
            <a:spLocks noChangeArrowheads="1"/>
          </p:cNvSpPr>
          <p:nvPr/>
        </p:nvSpPr>
        <p:spPr bwMode="auto">
          <a:xfrm>
            <a:off x="2349500" y="4418013"/>
            <a:ext cx="1479550" cy="1187450"/>
          </a:xfrm>
          <a:prstGeom prst="rect">
            <a:avLst/>
          </a:prstGeom>
          <a:noFill/>
          <a:ln w="9525">
            <a:noFill/>
            <a:miter lim="800000"/>
            <a:headEnd/>
            <a:tailEnd/>
          </a:ln>
        </p:spPr>
        <p:txBody>
          <a:bodyPr>
            <a:spAutoFit/>
          </a:bodyPr>
          <a:lstStyle/>
          <a:p>
            <a:pPr algn="ctr"/>
            <a:r>
              <a:rPr lang="en-US">
                <a:solidFill>
                  <a:srgbClr val="4D4D4D"/>
                </a:solidFill>
              </a:rPr>
              <a:t>Balmer Series (Visible)</a:t>
            </a:r>
          </a:p>
        </p:txBody>
      </p:sp>
      <p:sp>
        <p:nvSpPr>
          <p:cNvPr id="124415" name="AutoShape 511"/>
          <p:cNvSpPr>
            <a:spLocks/>
          </p:cNvSpPr>
          <p:nvPr/>
        </p:nvSpPr>
        <p:spPr bwMode="auto">
          <a:xfrm rot="-5400000">
            <a:off x="2931319" y="3813969"/>
            <a:ext cx="257175" cy="1112837"/>
          </a:xfrm>
          <a:prstGeom prst="leftBrace">
            <a:avLst>
              <a:gd name="adj1" fmla="val 36060"/>
              <a:gd name="adj2" fmla="val 50000"/>
            </a:avLst>
          </a:prstGeom>
          <a:noFill/>
          <a:ln w="9525">
            <a:solidFill>
              <a:schemeClr val="tx1"/>
            </a:solidFill>
            <a:round/>
            <a:headEnd/>
            <a:tailEnd/>
          </a:ln>
        </p:spPr>
        <p:txBody>
          <a:bodyPr vert="eaVert" wrap="none" anchor="ctr"/>
          <a:lstStyle/>
          <a:p>
            <a:endParaRPr lang="en-US" sz="1800"/>
          </a:p>
        </p:txBody>
      </p:sp>
      <p:sp>
        <p:nvSpPr>
          <p:cNvPr id="124416" name="Text Box 512"/>
          <p:cNvSpPr txBox="1">
            <a:spLocks noChangeArrowheads="1"/>
          </p:cNvSpPr>
          <p:nvPr/>
        </p:nvSpPr>
        <p:spPr bwMode="auto">
          <a:xfrm>
            <a:off x="4905375" y="4427538"/>
            <a:ext cx="1682750" cy="1187450"/>
          </a:xfrm>
          <a:prstGeom prst="rect">
            <a:avLst/>
          </a:prstGeom>
          <a:noFill/>
          <a:ln w="9525">
            <a:noFill/>
            <a:miter lim="800000"/>
            <a:headEnd/>
            <a:tailEnd/>
          </a:ln>
        </p:spPr>
        <p:txBody>
          <a:bodyPr>
            <a:spAutoFit/>
          </a:bodyPr>
          <a:lstStyle/>
          <a:p>
            <a:pPr algn="ctr"/>
            <a:r>
              <a:rPr lang="en-US">
                <a:solidFill>
                  <a:srgbClr val="4D4D4D"/>
                </a:solidFill>
              </a:rPr>
              <a:t>Paschen Series</a:t>
            </a:r>
          </a:p>
          <a:p>
            <a:pPr algn="ctr"/>
            <a:r>
              <a:rPr lang="en-US">
                <a:solidFill>
                  <a:srgbClr val="4D4D4D"/>
                </a:solidFill>
              </a:rPr>
              <a:t>(IR)</a:t>
            </a:r>
          </a:p>
        </p:txBody>
      </p:sp>
      <p:sp>
        <p:nvSpPr>
          <p:cNvPr id="124417" name="AutoShape 513"/>
          <p:cNvSpPr>
            <a:spLocks/>
          </p:cNvSpPr>
          <p:nvPr/>
        </p:nvSpPr>
        <p:spPr bwMode="auto">
          <a:xfrm rot="-5400000">
            <a:off x="5614988" y="2671763"/>
            <a:ext cx="257175" cy="3432175"/>
          </a:xfrm>
          <a:prstGeom prst="leftBrace">
            <a:avLst>
              <a:gd name="adj1" fmla="val 111214"/>
              <a:gd name="adj2" fmla="val 50000"/>
            </a:avLst>
          </a:prstGeom>
          <a:noFill/>
          <a:ln w="9525">
            <a:solidFill>
              <a:schemeClr val="tx1"/>
            </a:solidFill>
            <a:round/>
            <a:headEnd/>
            <a:tailEnd/>
          </a:ln>
        </p:spPr>
        <p:txBody>
          <a:bodyPr vert="eaVert" wrap="none" anchor="ctr"/>
          <a:lstStyle/>
          <a:p>
            <a:endParaRPr lang="en-US" sz="1800"/>
          </a:p>
        </p:txBody>
      </p:sp>
      <p:sp>
        <p:nvSpPr>
          <p:cNvPr id="124421" name="Rectangle 517"/>
          <p:cNvSpPr>
            <a:spLocks noChangeArrowheads="1"/>
          </p:cNvSpPr>
          <p:nvPr/>
        </p:nvSpPr>
        <p:spPr bwMode="auto">
          <a:xfrm>
            <a:off x="2373313" y="3216275"/>
            <a:ext cx="1360487" cy="2362200"/>
          </a:xfrm>
          <a:prstGeom prst="rect">
            <a:avLst/>
          </a:prstGeom>
          <a:noFill/>
          <a:ln w="28575">
            <a:solidFill>
              <a:schemeClr val="hlink"/>
            </a:solidFill>
            <a:prstDash val="dash"/>
            <a:miter lim="800000"/>
            <a:headEnd/>
            <a:tailEnd/>
          </a:ln>
        </p:spPr>
        <p:txBody>
          <a:bodyPr wrap="none" anchor="ctr"/>
          <a:lstStyle/>
          <a:p>
            <a:endParaRPr lang="en-US" sz="1800"/>
          </a:p>
        </p:txBody>
      </p:sp>
      <p:sp>
        <p:nvSpPr>
          <p:cNvPr id="124420" name="Rectangle 516"/>
          <p:cNvSpPr>
            <a:spLocks noChangeArrowheads="1"/>
          </p:cNvSpPr>
          <p:nvPr/>
        </p:nvSpPr>
        <p:spPr bwMode="auto">
          <a:xfrm>
            <a:off x="2376488" y="3216275"/>
            <a:ext cx="1360487" cy="703263"/>
          </a:xfrm>
          <a:prstGeom prst="rect">
            <a:avLst/>
          </a:prstGeom>
          <a:noFill/>
          <a:ln w="28575">
            <a:solidFill>
              <a:schemeClr val="bg1"/>
            </a:solidFill>
            <a:prstDash val="dash"/>
            <a:miter lim="800000"/>
            <a:headEnd/>
            <a:tailEnd/>
          </a:ln>
        </p:spPr>
        <p:txBody>
          <a:bodyPr wrap="none" anchor="ctr"/>
          <a:lstStyle/>
          <a:p>
            <a:endParaRPr lang="en-US" sz="1800"/>
          </a:p>
        </p:txBody>
      </p:sp>
      <p:sp>
        <p:nvSpPr>
          <p:cNvPr id="129192" name="Text Box 168"/>
          <p:cNvSpPr txBox="1">
            <a:spLocks noChangeArrowheads="1"/>
          </p:cNvSpPr>
          <p:nvPr/>
        </p:nvSpPr>
        <p:spPr bwMode="auto">
          <a:xfrm>
            <a:off x="3741738" y="4392613"/>
            <a:ext cx="1352550"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 / nm</a:t>
            </a:r>
          </a:p>
        </p:txBody>
      </p:sp>
      <p:sp>
        <p:nvSpPr>
          <p:cNvPr id="1947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1" end="1"/>
                                            </p:txEl>
                                          </p:spTgt>
                                        </p:tgtEl>
                                        <p:attrNameLst>
                                          <p:attrName>style.visibility</p:attrName>
                                        </p:attrNameLst>
                                      </p:cBhvr>
                                      <p:to>
                                        <p:strVal val="visible"/>
                                      </p:to>
                                    </p:set>
                                    <p:anim calcmode="lin" valueType="num">
                                      <p:cBhvr additive="base">
                                        <p:cTn id="7"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9192"/>
                                        </p:tgtEl>
                                        <p:attrNameLst>
                                          <p:attrName>style.visibility</p:attrName>
                                        </p:attrNameLst>
                                      </p:cBhvr>
                                      <p:to>
                                        <p:strVal val="visible"/>
                                      </p:to>
                                    </p:set>
                                    <p:anim calcmode="lin" valueType="num">
                                      <p:cBhvr>
                                        <p:cTn id="18" dur="500" fill="hold"/>
                                        <p:tgtEl>
                                          <p:spTgt spid="129192"/>
                                        </p:tgtEl>
                                        <p:attrNameLst>
                                          <p:attrName>ppt_w</p:attrName>
                                        </p:attrNameLst>
                                      </p:cBhvr>
                                      <p:tavLst>
                                        <p:tav tm="0">
                                          <p:val>
                                            <p:fltVal val="0"/>
                                          </p:val>
                                        </p:tav>
                                        <p:tav tm="100000">
                                          <p:val>
                                            <p:strVal val="#ppt_w"/>
                                          </p:val>
                                        </p:tav>
                                      </p:tavLst>
                                    </p:anim>
                                    <p:anim calcmode="lin" valueType="num">
                                      <p:cBhvr>
                                        <p:cTn id="19" dur="500" fill="hold"/>
                                        <p:tgtEl>
                                          <p:spTgt spid="129192"/>
                                        </p:tgtEl>
                                        <p:attrNameLst>
                                          <p:attrName>ppt_h</p:attrName>
                                        </p:attrNameLst>
                                      </p:cBhvr>
                                      <p:tavLst>
                                        <p:tav tm="0">
                                          <p:val>
                                            <p:fltVal val="0"/>
                                          </p:val>
                                        </p:tav>
                                        <p:tav tm="100000">
                                          <p:val>
                                            <p:strVal val="#ppt_h"/>
                                          </p:val>
                                        </p:tav>
                                      </p:tavLst>
                                    </p:anim>
                                    <p:animEffect transition="in" filter="fade">
                                      <p:cBhvr>
                                        <p:cTn id="20" dur="500"/>
                                        <p:tgtEl>
                                          <p:spTgt spid="1291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24412"/>
                                        </p:tgtEl>
                                        <p:attrNameLst>
                                          <p:attrName>style.visibility</p:attrName>
                                        </p:attrNameLst>
                                      </p:cBhvr>
                                      <p:to>
                                        <p:strVal val="visible"/>
                                      </p:to>
                                    </p:set>
                                    <p:anim calcmode="lin" valueType="num">
                                      <p:cBhvr additive="base">
                                        <p:cTn id="40" dur="500" fill="hold"/>
                                        <p:tgtEl>
                                          <p:spTgt spid="124412"/>
                                        </p:tgtEl>
                                        <p:attrNameLst>
                                          <p:attrName>ppt_x</p:attrName>
                                        </p:attrNameLst>
                                      </p:cBhvr>
                                      <p:tavLst>
                                        <p:tav tm="0">
                                          <p:val>
                                            <p:strVal val="1+#ppt_w/2"/>
                                          </p:val>
                                        </p:tav>
                                        <p:tav tm="100000">
                                          <p:val>
                                            <p:strVal val="#ppt_x"/>
                                          </p:val>
                                        </p:tav>
                                      </p:tavLst>
                                    </p:anim>
                                    <p:anim calcmode="lin" valueType="num">
                                      <p:cBhvr additive="base">
                                        <p:cTn id="41" dur="500" fill="hold"/>
                                        <p:tgtEl>
                                          <p:spTgt spid="1244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click.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24413"/>
                                        </p:tgtEl>
                                        <p:attrNameLst>
                                          <p:attrName>style.visibility</p:attrName>
                                        </p:attrNameLst>
                                      </p:cBhvr>
                                      <p:to>
                                        <p:strVal val="visible"/>
                                      </p:to>
                                    </p:set>
                                    <p:animEffect transition="in" filter="wipe(down)">
                                      <p:cBhvr>
                                        <p:cTn id="44" dur="500"/>
                                        <p:tgtEl>
                                          <p:spTgt spid="12441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24414"/>
                                        </p:tgtEl>
                                        <p:attrNameLst>
                                          <p:attrName>style.visibility</p:attrName>
                                        </p:attrNameLst>
                                      </p:cBhvr>
                                      <p:to>
                                        <p:strVal val="visible"/>
                                      </p:to>
                                    </p:set>
                                    <p:anim calcmode="lin" valueType="num">
                                      <p:cBhvr additive="base">
                                        <p:cTn id="49" dur="500" fill="hold"/>
                                        <p:tgtEl>
                                          <p:spTgt spid="124414"/>
                                        </p:tgtEl>
                                        <p:attrNameLst>
                                          <p:attrName>ppt_x</p:attrName>
                                        </p:attrNameLst>
                                      </p:cBhvr>
                                      <p:tavLst>
                                        <p:tav tm="0">
                                          <p:val>
                                            <p:strVal val="1+#ppt_w/2"/>
                                          </p:val>
                                        </p:tav>
                                        <p:tav tm="100000">
                                          <p:val>
                                            <p:strVal val="#ppt_x"/>
                                          </p:val>
                                        </p:tav>
                                      </p:tavLst>
                                    </p:anim>
                                    <p:anim calcmode="lin" valueType="num">
                                      <p:cBhvr additive="base">
                                        <p:cTn id="50" dur="500" fill="hold"/>
                                        <p:tgtEl>
                                          <p:spTgt spid="1244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par>
                                <p:cTn id="51" presetID="22" presetClass="entr" presetSubtype="4" fill="hold" grpId="0" nodeType="withEffect">
                                  <p:stCondLst>
                                    <p:cond delay="0"/>
                                  </p:stCondLst>
                                  <p:childTnLst>
                                    <p:set>
                                      <p:cBhvr>
                                        <p:cTn id="52" dur="1" fill="hold">
                                          <p:stCondLst>
                                            <p:cond delay="0"/>
                                          </p:stCondLst>
                                        </p:cTn>
                                        <p:tgtEl>
                                          <p:spTgt spid="124415"/>
                                        </p:tgtEl>
                                        <p:attrNameLst>
                                          <p:attrName>style.visibility</p:attrName>
                                        </p:attrNameLst>
                                      </p:cBhvr>
                                      <p:to>
                                        <p:strVal val="visible"/>
                                      </p:to>
                                    </p:set>
                                    <p:animEffect transition="in" filter="wipe(down)">
                                      <p:cBhvr>
                                        <p:cTn id="53" dur="500"/>
                                        <p:tgtEl>
                                          <p:spTgt spid="1244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iterate type="lt">
                                    <p:tmPct val="10000"/>
                                  </p:iterate>
                                  <p:childTnLst>
                                    <p:set>
                                      <p:cBhvr>
                                        <p:cTn id="57" dur="1" fill="hold">
                                          <p:stCondLst>
                                            <p:cond delay="0"/>
                                          </p:stCondLst>
                                        </p:cTn>
                                        <p:tgtEl>
                                          <p:spTgt spid="124416"/>
                                        </p:tgtEl>
                                        <p:attrNameLst>
                                          <p:attrName>style.visibility</p:attrName>
                                        </p:attrNameLst>
                                      </p:cBhvr>
                                      <p:to>
                                        <p:strVal val="visible"/>
                                      </p:to>
                                    </p:set>
                                    <p:anim calcmode="lin" valueType="num">
                                      <p:cBhvr additive="base">
                                        <p:cTn id="58" dur="500" fill="hold"/>
                                        <p:tgtEl>
                                          <p:spTgt spid="124416"/>
                                        </p:tgtEl>
                                        <p:attrNameLst>
                                          <p:attrName>ppt_x</p:attrName>
                                        </p:attrNameLst>
                                      </p:cBhvr>
                                      <p:tavLst>
                                        <p:tav tm="0">
                                          <p:val>
                                            <p:strVal val="1+#ppt_w/2"/>
                                          </p:val>
                                        </p:tav>
                                        <p:tav tm="100000">
                                          <p:val>
                                            <p:strVal val="#ppt_x"/>
                                          </p:val>
                                        </p:tav>
                                      </p:tavLst>
                                    </p:anim>
                                    <p:anim calcmode="lin" valueType="num">
                                      <p:cBhvr additive="base">
                                        <p:cTn id="59" dur="500" fill="hold"/>
                                        <p:tgtEl>
                                          <p:spTgt spid="124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click.wav"/>
                                        </p:tgtEl>
                                      </p:cMediaNode>
                                    </p:audio>
                                  </p:subTnLst>
                                </p:cTn>
                              </p:par>
                              <p:par>
                                <p:cTn id="60" presetID="22" presetClass="entr" presetSubtype="4" fill="hold" grpId="0" nodeType="withEffect">
                                  <p:stCondLst>
                                    <p:cond delay="0"/>
                                  </p:stCondLst>
                                  <p:childTnLst>
                                    <p:set>
                                      <p:cBhvr>
                                        <p:cTn id="61" dur="1" fill="hold">
                                          <p:stCondLst>
                                            <p:cond delay="0"/>
                                          </p:stCondLst>
                                        </p:cTn>
                                        <p:tgtEl>
                                          <p:spTgt spid="124417"/>
                                        </p:tgtEl>
                                        <p:attrNameLst>
                                          <p:attrName>style.visibility</p:attrName>
                                        </p:attrNameLst>
                                      </p:cBhvr>
                                      <p:to>
                                        <p:strVal val="visible"/>
                                      </p:to>
                                    </p:set>
                                    <p:animEffect transition="in" filter="wipe(down)">
                                      <p:cBhvr>
                                        <p:cTn id="62" dur="500"/>
                                        <p:tgtEl>
                                          <p:spTgt spid="124417"/>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24420"/>
                                        </p:tgtEl>
                                        <p:attrNameLst>
                                          <p:attrName>style.visibility</p:attrName>
                                        </p:attrNameLst>
                                      </p:cBhvr>
                                      <p:to>
                                        <p:strVal val="visible"/>
                                      </p:to>
                                    </p:set>
                                    <p:anim calcmode="lin" valueType="num">
                                      <p:cBhvr>
                                        <p:cTn id="67" dur="500" fill="hold"/>
                                        <p:tgtEl>
                                          <p:spTgt spid="124420"/>
                                        </p:tgtEl>
                                        <p:attrNameLst>
                                          <p:attrName>ppt_w</p:attrName>
                                        </p:attrNameLst>
                                      </p:cBhvr>
                                      <p:tavLst>
                                        <p:tav tm="0">
                                          <p:val>
                                            <p:fltVal val="0"/>
                                          </p:val>
                                        </p:tav>
                                        <p:tav tm="100000">
                                          <p:val>
                                            <p:strVal val="#ppt_w"/>
                                          </p:val>
                                        </p:tav>
                                      </p:tavLst>
                                    </p:anim>
                                    <p:anim calcmode="lin" valueType="num">
                                      <p:cBhvr>
                                        <p:cTn id="68" dur="500" fill="hold"/>
                                        <p:tgtEl>
                                          <p:spTgt spid="12442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7" name="laser.wav"/>
                                        </p:tgtEl>
                                      </p:cMediaNode>
                                    </p:audio>
                                  </p:subTnLst>
                                </p:cTn>
                              </p:par>
                              <p:par>
                                <p:cTn id="69" presetID="23" presetClass="entr" presetSubtype="16" fill="hold" grpId="0" nodeType="withEffect">
                                  <p:stCondLst>
                                    <p:cond delay="0"/>
                                  </p:stCondLst>
                                  <p:childTnLst>
                                    <p:set>
                                      <p:cBhvr>
                                        <p:cTn id="70" dur="1" fill="hold">
                                          <p:stCondLst>
                                            <p:cond delay="0"/>
                                          </p:stCondLst>
                                        </p:cTn>
                                        <p:tgtEl>
                                          <p:spTgt spid="124421"/>
                                        </p:tgtEl>
                                        <p:attrNameLst>
                                          <p:attrName>style.visibility</p:attrName>
                                        </p:attrNameLst>
                                      </p:cBhvr>
                                      <p:to>
                                        <p:strVal val="visible"/>
                                      </p:to>
                                    </p:set>
                                    <p:anim calcmode="lin" valueType="num">
                                      <p:cBhvr>
                                        <p:cTn id="71" dur="500" fill="hold"/>
                                        <p:tgtEl>
                                          <p:spTgt spid="124421"/>
                                        </p:tgtEl>
                                        <p:attrNameLst>
                                          <p:attrName>ppt_w</p:attrName>
                                        </p:attrNameLst>
                                      </p:cBhvr>
                                      <p:tavLst>
                                        <p:tav tm="0">
                                          <p:val>
                                            <p:fltVal val="0"/>
                                          </p:val>
                                        </p:tav>
                                        <p:tav tm="100000">
                                          <p:val>
                                            <p:strVal val="#ppt_w"/>
                                          </p:val>
                                        </p:tav>
                                      </p:tavLst>
                                    </p:anim>
                                    <p:anim calcmode="lin" valueType="num">
                                      <p:cBhvr>
                                        <p:cTn id="72" dur="500" fill="hold"/>
                                        <p:tgtEl>
                                          <p:spTgt spid="1244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7" name="laser.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29026">
                                            <p:txEl>
                                              <p:pRg st="7" end="7"/>
                                            </p:txEl>
                                          </p:spTgt>
                                        </p:tgtEl>
                                        <p:attrNameLst>
                                          <p:attrName>style.visibility</p:attrName>
                                        </p:attrNameLst>
                                      </p:cBhvr>
                                      <p:to>
                                        <p:strVal val="visible"/>
                                      </p:to>
                                    </p:set>
                                    <p:anim calcmode="lin" valueType="num">
                                      <p:cBhvr additive="base">
                                        <p:cTn id="77" dur="500" fill="hold"/>
                                        <p:tgtEl>
                                          <p:spTgt spid="129026">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90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3" grpId="0" animBg="1"/>
      <p:bldP spid="124414" grpId="0"/>
      <p:bldP spid="124415" grpId="0" animBg="1"/>
      <p:bldP spid="124416" grpId="0"/>
      <p:bldP spid="124417" grpId="0" animBg="1"/>
      <p:bldP spid="124421" grpId="0" animBg="1"/>
      <p:bldP spid="124420" grpId="0" animBg="1"/>
      <p:bldP spid="1291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The first 7 energy levels for hydrogen are shown here:</a:t>
            </a:r>
          </a:p>
          <a:p>
            <a:pPr eaLnBrk="0" hangingPunct="0">
              <a:spcBef>
                <a:spcPct val="20000"/>
              </a:spcBef>
            </a:pPr>
            <a:r>
              <a:rPr lang="en-US" dirty="0">
                <a:solidFill>
                  <a:srgbClr val="000000"/>
                </a:solidFill>
                <a:cs typeface="Times New Roman" pitchFamily="18" charset="0"/>
                <a:sym typeface="Symbol" pitchFamily="18" charset="2"/>
              </a:rPr>
              <a:t>The energy levels are                                                 labeled from the lowest to                                                 the highest as </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 1 to </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 7                                                in the picture.</a:t>
            </a:r>
          </a:p>
          <a:p>
            <a:pPr eaLnBrk="0" hangingPunct="0">
              <a:spcBef>
                <a:spcPct val="20000"/>
              </a:spcBef>
            </a:pPr>
            <a:r>
              <a:rPr lang="en-US" dirty="0">
                <a:solidFill>
                  <a:srgbClr val="000000"/>
                </a:solidFill>
                <a:cs typeface="Times New Roman" pitchFamily="18" charset="0"/>
                <a:sym typeface="Symbol" pitchFamily="18" charset="2"/>
              </a:rPr>
              <a:t></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is called the </a:t>
            </a:r>
            <a:r>
              <a:rPr lang="en-US" b="1" dirty="0">
                <a:solidFill>
                  <a:srgbClr val="000000"/>
                </a:solidFill>
                <a:cs typeface="Times New Roman" pitchFamily="18" charset="0"/>
                <a:sym typeface="Symbol" pitchFamily="18" charset="2"/>
              </a:rPr>
              <a:t>principal                                             quantum number</a:t>
            </a:r>
            <a:r>
              <a:rPr lang="en-US" dirty="0">
                <a:solidFill>
                  <a:srgbClr val="000000"/>
                </a:solidFill>
                <a:cs typeface="Times New Roman" pitchFamily="18" charset="0"/>
                <a:sym typeface="Symbol" pitchFamily="18" charset="2"/>
              </a:rPr>
              <a:t> and goes                                               all the way up to infinity ()!</a:t>
            </a:r>
          </a:p>
          <a:p>
            <a:pPr eaLnBrk="0" hangingPunct="0">
              <a:spcBef>
                <a:spcPct val="20000"/>
              </a:spcBef>
            </a:pPr>
            <a:r>
              <a:rPr lang="en-US" dirty="0">
                <a:solidFill>
                  <a:srgbClr val="000000"/>
                </a:solidFill>
                <a:cs typeface="Times New Roman" pitchFamily="18" charset="0"/>
                <a:sym typeface="Symbol" pitchFamily="18" charset="2"/>
              </a:rPr>
              <a:t>In its </a:t>
            </a:r>
            <a:r>
              <a:rPr lang="en-US" b="1" dirty="0">
                <a:solidFill>
                  <a:srgbClr val="000000"/>
                </a:solidFill>
                <a:cs typeface="Times New Roman" pitchFamily="18" charset="0"/>
                <a:sym typeface="Symbol" pitchFamily="18" charset="2"/>
              </a:rPr>
              <a:t>ground state</a:t>
            </a:r>
            <a:r>
              <a:rPr lang="en-US" dirty="0">
                <a:solidFill>
                  <a:srgbClr val="000000"/>
                </a:solidFill>
                <a:cs typeface="Times New Roman" pitchFamily="18" charset="0"/>
                <a:sym typeface="Symbol" pitchFamily="18" charset="2"/>
              </a:rPr>
              <a:t> or                                             </a:t>
            </a:r>
            <a:r>
              <a:rPr lang="en-US" b="1" dirty="0">
                <a:solidFill>
                  <a:srgbClr val="000000"/>
                </a:solidFill>
                <a:cs typeface="Times New Roman" pitchFamily="18" charset="0"/>
                <a:sym typeface="Symbol" pitchFamily="18" charset="2"/>
              </a:rPr>
              <a:t>unexcited state</a:t>
            </a:r>
            <a:r>
              <a:rPr lang="en-US" dirty="0">
                <a:solidFill>
                  <a:srgbClr val="000000"/>
                </a:solidFill>
                <a:cs typeface="Times New Roman" pitchFamily="18" charset="0"/>
                <a:sym typeface="Symbol" pitchFamily="18" charset="2"/>
              </a:rPr>
              <a:t>, hydrogen’s                                         single electron is in the 1</a:t>
            </a:r>
            <a:r>
              <a:rPr lang="en-US" baseline="30000" dirty="0">
                <a:solidFill>
                  <a:srgbClr val="000000"/>
                </a:solidFill>
                <a:cs typeface="Times New Roman" pitchFamily="18" charset="0"/>
                <a:sym typeface="Symbol" pitchFamily="18" charset="2"/>
              </a:rPr>
              <a:t>st</a:t>
            </a:r>
            <a:r>
              <a:rPr lang="en-US" dirty="0">
                <a:solidFill>
                  <a:srgbClr val="000000"/>
                </a:solidFill>
                <a:cs typeface="Times New Roman" pitchFamily="18" charset="0"/>
                <a:sym typeface="Symbol" pitchFamily="18" charset="2"/>
              </a:rPr>
              <a:t>                                             energy level (</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 1):</a:t>
            </a:r>
          </a:p>
        </p:txBody>
      </p:sp>
      <p:sp>
        <p:nvSpPr>
          <p:cNvPr id="131076" name="Oval 4"/>
          <p:cNvSpPr>
            <a:spLocks noChangeArrowheads="1"/>
          </p:cNvSpPr>
          <p:nvPr/>
        </p:nvSpPr>
        <p:spPr bwMode="auto">
          <a:xfrm>
            <a:off x="6858000" y="4370388"/>
            <a:ext cx="242888" cy="2428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1077" name="Oval 5"/>
          <p:cNvSpPr>
            <a:spLocks noChangeArrowheads="1"/>
          </p:cNvSpPr>
          <p:nvPr/>
        </p:nvSpPr>
        <p:spPr bwMode="auto">
          <a:xfrm>
            <a:off x="6502400" y="4017963"/>
            <a:ext cx="936625" cy="936625"/>
          </a:xfrm>
          <a:prstGeom prst="ellipse">
            <a:avLst/>
          </a:prstGeom>
          <a:noFill/>
          <a:ln w="9525">
            <a:solidFill>
              <a:schemeClr val="tx1"/>
            </a:solidFill>
            <a:prstDash val="dash"/>
            <a:round/>
            <a:headEnd/>
            <a:tailEnd/>
          </a:ln>
        </p:spPr>
        <p:txBody>
          <a:bodyPr wrap="none" anchor="ctr"/>
          <a:lstStyle/>
          <a:p>
            <a:endParaRPr lang="en-US"/>
          </a:p>
        </p:txBody>
      </p:sp>
      <p:sp>
        <p:nvSpPr>
          <p:cNvPr id="131078" name="Oval 6"/>
          <p:cNvSpPr>
            <a:spLocks noChangeArrowheads="1"/>
          </p:cNvSpPr>
          <p:nvPr/>
        </p:nvSpPr>
        <p:spPr bwMode="auto">
          <a:xfrm>
            <a:off x="6053138" y="3557588"/>
            <a:ext cx="1852612" cy="1852612"/>
          </a:xfrm>
          <a:prstGeom prst="ellipse">
            <a:avLst/>
          </a:prstGeom>
          <a:noFill/>
          <a:ln w="9525">
            <a:solidFill>
              <a:schemeClr val="tx1"/>
            </a:solidFill>
            <a:prstDash val="dash"/>
            <a:round/>
            <a:headEnd/>
            <a:tailEnd/>
          </a:ln>
        </p:spPr>
        <p:txBody>
          <a:bodyPr wrap="none" anchor="ctr"/>
          <a:lstStyle/>
          <a:p>
            <a:endParaRPr lang="en-US"/>
          </a:p>
        </p:txBody>
      </p:sp>
      <p:sp>
        <p:nvSpPr>
          <p:cNvPr id="131079" name="Oval 7"/>
          <p:cNvSpPr>
            <a:spLocks noChangeArrowheads="1"/>
          </p:cNvSpPr>
          <p:nvPr/>
        </p:nvSpPr>
        <p:spPr bwMode="auto">
          <a:xfrm>
            <a:off x="5738813" y="3244850"/>
            <a:ext cx="2470150" cy="2470150"/>
          </a:xfrm>
          <a:prstGeom prst="ellipse">
            <a:avLst/>
          </a:prstGeom>
          <a:noFill/>
          <a:ln w="9525">
            <a:solidFill>
              <a:schemeClr val="tx1"/>
            </a:solidFill>
            <a:prstDash val="dash"/>
            <a:round/>
            <a:headEnd/>
            <a:tailEnd/>
          </a:ln>
        </p:spPr>
        <p:txBody>
          <a:bodyPr wrap="none" anchor="ctr"/>
          <a:lstStyle/>
          <a:p>
            <a:endParaRPr lang="en-US"/>
          </a:p>
        </p:txBody>
      </p:sp>
      <p:sp>
        <p:nvSpPr>
          <p:cNvPr id="131080" name="Oval 8"/>
          <p:cNvSpPr>
            <a:spLocks noChangeArrowheads="1"/>
          </p:cNvSpPr>
          <p:nvPr/>
        </p:nvSpPr>
        <p:spPr bwMode="auto">
          <a:xfrm>
            <a:off x="5497513" y="3001963"/>
            <a:ext cx="2955925" cy="2957512"/>
          </a:xfrm>
          <a:prstGeom prst="ellipse">
            <a:avLst/>
          </a:prstGeom>
          <a:noFill/>
          <a:ln w="9525">
            <a:solidFill>
              <a:schemeClr val="tx1"/>
            </a:solidFill>
            <a:prstDash val="dash"/>
            <a:round/>
            <a:headEnd/>
            <a:tailEnd/>
          </a:ln>
        </p:spPr>
        <p:txBody>
          <a:bodyPr wrap="none" anchor="ctr"/>
          <a:lstStyle/>
          <a:p>
            <a:endParaRPr lang="en-US"/>
          </a:p>
        </p:txBody>
      </p:sp>
      <p:sp>
        <p:nvSpPr>
          <p:cNvPr id="131081" name="Oval 9"/>
          <p:cNvSpPr>
            <a:spLocks noChangeArrowheads="1"/>
          </p:cNvSpPr>
          <p:nvPr/>
        </p:nvSpPr>
        <p:spPr bwMode="auto">
          <a:xfrm>
            <a:off x="5307013" y="2832100"/>
            <a:ext cx="3313112" cy="3313113"/>
          </a:xfrm>
          <a:prstGeom prst="ellipse">
            <a:avLst/>
          </a:prstGeom>
          <a:noFill/>
          <a:ln w="9525">
            <a:solidFill>
              <a:schemeClr val="tx1"/>
            </a:solidFill>
            <a:prstDash val="dash"/>
            <a:round/>
            <a:headEnd/>
            <a:tailEnd/>
          </a:ln>
        </p:spPr>
        <p:txBody>
          <a:bodyPr wrap="none" anchor="ctr"/>
          <a:lstStyle/>
          <a:p>
            <a:endParaRPr lang="en-US"/>
          </a:p>
        </p:txBody>
      </p:sp>
      <p:sp>
        <p:nvSpPr>
          <p:cNvPr id="131082" name="Oval 10"/>
          <p:cNvSpPr>
            <a:spLocks noChangeArrowheads="1"/>
          </p:cNvSpPr>
          <p:nvPr/>
        </p:nvSpPr>
        <p:spPr bwMode="auto">
          <a:xfrm>
            <a:off x="5210175" y="2716213"/>
            <a:ext cx="3535363" cy="3533775"/>
          </a:xfrm>
          <a:prstGeom prst="ellipse">
            <a:avLst/>
          </a:prstGeom>
          <a:noFill/>
          <a:ln w="9525">
            <a:solidFill>
              <a:schemeClr val="tx1"/>
            </a:solidFill>
            <a:prstDash val="dash"/>
            <a:round/>
            <a:headEnd/>
            <a:tailEnd/>
          </a:ln>
        </p:spPr>
        <p:txBody>
          <a:bodyPr wrap="none" anchor="ctr"/>
          <a:lstStyle/>
          <a:p>
            <a:endParaRPr lang="en-US"/>
          </a:p>
        </p:txBody>
      </p:sp>
      <p:sp>
        <p:nvSpPr>
          <p:cNvPr id="131083" name="Oval 11"/>
          <p:cNvSpPr>
            <a:spLocks noChangeArrowheads="1"/>
          </p:cNvSpPr>
          <p:nvPr/>
        </p:nvSpPr>
        <p:spPr bwMode="auto">
          <a:xfrm>
            <a:off x="5146675" y="2651125"/>
            <a:ext cx="3665538" cy="3667125"/>
          </a:xfrm>
          <a:prstGeom prst="ellipse">
            <a:avLst/>
          </a:prstGeom>
          <a:noFill/>
          <a:ln w="9525">
            <a:solidFill>
              <a:schemeClr val="tx1"/>
            </a:solidFill>
            <a:prstDash val="dash"/>
            <a:round/>
            <a:headEnd/>
            <a:tailEnd/>
          </a:ln>
        </p:spPr>
        <p:txBody>
          <a:bodyPr wrap="none" anchor="ctr"/>
          <a:lstStyle/>
          <a:p>
            <a:endParaRPr lang="en-US"/>
          </a:p>
        </p:txBody>
      </p:sp>
      <p:sp>
        <p:nvSpPr>
          <p:cNvPr id="131084" name="Text Box 12"/>
          <p:cNvSpPr txBox="1">
            <a:spLocks noChangeArrowheads="1"/>
          </p:cNvSpPr>
          <p:nvPr/>
        </p:nvSpPr>
        <p:spPr bwMode="auto">
          <a:xfrm>
            <a:off x="7148513" y="4138613"/>
            <a:ext cx="433387" cy="3968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1</a:t>
            </a:r>
          </a:p>
        </p:txBody>
      </p:sp>
      <p:sp>
        <p:nvSpPr>
          <p:cNvPr id="131085" name="Text Box 13"/>
          <p:cNvSpPr txBox="1">
            <a:spLocks noChangeArrowheads="1"/>
          </p:cNvSpPr>
          <p:nvPr/>
        </p:nvSpPr>
        <p:spPr bwMode="auto">
          <a:xfrm>
            <a:off x="7489825" y="3822700"/>
            <a:ext cx="433388" cy="3968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2</a:t>
            </a:r>
          </a:p>
        </p:txBody>
      </p:sp>
      <p:sp>
        <p:nvSpPr>
          <p:cNvPr id="131086" name="Text Box 14"/>
          <p:cNvSpPr txBox="1">
            <a:spLocks noChangeArrowheads="1"/>
          </p:cNvSpPr>
          <p:nvPr/>
        </p:nvSpPr>
        <p:spPr bwMode="auto">
          <a:xfrm>
            <a:off x="7707313" y="3597275"/>
            <a:ext cx="433387" cy="3968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3</a:t>
            </a:r>
          </a:p>
        </p:txBody>
      </p:sp>
      <p:sp>
        <p:nvSpPr>
          <p:cNvPr id="131087" name="Text Box 15"/>
          <p:cNvSpPr txBox="1">
            <a:spLocks noChangeArrowheads="1"/>
          </p:cNvSpPr>
          <p:nvPr/>
        </p:nvSpPr>
        <p:spPr bwMode="auto">
          <a:xfrm>
            <a:off x="7902575" y="3443288"/>
            <a:ext cx="433388" cy="366712"/>
          </a:xfrm>
          <a:prstGeom prst="rect">
            <a:avLst/>
          </a:prstGeom>
          <a:noFill/>
          <a:ln w="9525">
            <a:noFill/>
            <a:miter lim="800000"/>
            <a:headEnd/>
            <a:tailEnd/>
          </a:ln>
        </p:spPr>
        <p:txBody>
          <a:bodyPr>
            <a:spAutoFit/>
          </a:bodyPr>
          <a:lstStyle/>
          <a:p>
            <a:pPr>
              <a:spcBef>
                <a:spcPct val="50000"/>
              </a:spcBef>
            </a:pPr>
            <a:r>
              <a:rPr lang="en-US" sz="1800" b="1">
                <a:solidFill>
                  <a:schemeClr val="hlink"/>
                </a:solidFill>
                <a:latin typeface="Courier New" pitchFamily="49" charset="0"/>
              </a:rPr>
              <a:t>4</a:t>
            </a:r>
          </a:p>
        </p:txBody>
      </p:sp>
      <p:sp>
        <p:nvSpPr>
          <p:cNvPr id="131088" name="Text Box 16"/>
          <p:cNvSpPr txBox="1">
            <a:spLocks noChangeArrowheads="1"/>
          </p:cNvSpPr>
          <p:nvPr/>
        </p:nvSpPr>
        <p:spPr bwMode="auto">
          <a:xfrm>
            <a:off x="8051800" y="3348038"/>
            <a:ext cx="433388" cy="336550"/>
          </a:xfrm>
          <a:prstGeom prst="rect">
            <a:avLst/>
          </a:prstGeom>
          <a:noFill/>
          <a:ln w="9525">
            <a:noFill/>
            <a:miter lim="800000"/>
            <a:headEnd/>
            <a:tailEnd/>
          </a:ln>
        </p:spPr>
        <p:txBody>
          <a:bodyPr>
            <a:spAutoFit/>
          </a:bodyPr>
          <a:lstStyle/>
          <a:p>
            <a:pPr>
              <a:spcBef>
                <a:spcPct val="50000"/>
              </a:spcBef>
            </a:pPr>
            <a:r>
              <a:rPr lang="en-US" sz="1600" b="1">
                <a:solidFill>
                  <a:schemeClr val="hlink"/>
                </a:solidFill>
                <a:latin typeface="Courier New" pitchFamily="49" charset="0"/>
              </a:rPr>
              <a:t>5</a:t>
            </a:r>
          </a:p>
        </p:txBody>
      </p:sp>
      <p:sp>
        <p:nvSpPr>
          <p:cNvPr id="131089" name="Text Box 17"/>
          <p:cNvSpPr txBox="1">
            <a:spLocks noChangeArrowheads="1"/>
          </p:cNvSpPr>
          <p:nvPr/>
        </p:nvSpPr>
        <p:spPr bwMode="auto">
          <a:xfrm>
            <a:off x="8151813" y="3265488"/>
            <a:ext cx="433387" cy="274637"/>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6</a:t>
            </a:r>
          </a:p>
        </p:txBody>
      </p:sp>
      <p:sp>
        <p:nvSpPr>
          <p:cNvPr id="131090" name="Text Box 18"/>
          <p:cNvSpPr txBox="1">
            <a:spLocks noChangeArrowheads="1"/>
          </p:cNvSpPr>
          <p:nvPr/>
        </p:nvSpPr>
        <p:spPr bwMode="auto">
          <a:xfrm>
            <a:off x="8304213" y="3127375"/>
            <a:ext cx="433387" cy="274638"/>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7</a:t>
            </a:r>
          </a:p>
        </p:txBody>
      </p:sp>
      <p:sp>
        <p:nvSpPr>
          <p:cNvPr id="131091" name="Oval 19"/>
          <p:cNvSpPr>
            <a:spLocks noChangeArrowheads="1"/>
          </p:cNvSpPr>
          <p:nvPr/>
        </p:nvSpPr>
        <p:spPr bwMode="auto">
          <a:xfrm>
            <a:off x="6943725" y="396875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2049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1076"/>
                                        </p:tgtEl>
                                        <p:attrNameLst>
                                          <p:attrName>style.visibility</p:attrName>
                                        </p:attrNameLst>
                                      </p:cBhvr>
                                      <p:to>
                                        <p:strVal val="visible"/>
                                      </p:to>
                                    </p:set>
                                    <p:animEffect transition="in" filter="fade">
                                      <p:cBhvr>
                                        <p:cTn id="13" dur="1000"/>
                                        <p:tgtEl>
                                          <p:spTgt spid="13107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1077"/>
                                        </p:tgtEl>
                                        <p:attrNameLst>
                                          <p:attrName>style.visibility</p:attrName>
                                        </p:attrNameLst>
                                      </p:cBhvr>
                                      <p:to>
                                        <p:strVal val="visible"/>
                                      </p:to>
                                    </p:set>
                                    <p:animEffect transition="in" filter="fade">
                                      <p:cBhvr>
                                        <p:cTn id="18" dur="1000"/>
                                        <p:tgtEl>
                                          <p:spTgt spid="13107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31078"/>
                                        </p:tgtEl>
                                        <p:attrNameLst>
                                          <p:attrName>style.visibility</p:attrName>
                                        </p:attrNameLst>
                                      </p:cBhvr>
                                      <p:to>
                                        <p:strVal val="visible"/>
                                      </p:to>
                                    </p:set>
                                    <p:animEffect transition="in" filter="fade">
                                      <p:cBhvr>
                                        <p:cTn id="22" dur="1000"/>
                                        <p:tgtEl>
                                          <p:spTgt spid="131078"/>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1079"/>
                                        </p:tgtEl>
                                        <p:attrNameLst>
                                          <p:attrName>style.visibility</p:attrName>
                                        </p:attrNameLst>
                                      </p:cBhvr>
                                      <p:to>
                                        <p:strVal val="visible"/>
                                      </p:to>
                                    </p:set>
                                    <p:animEffect transition="in" filter="fade">
                                      <p:cBhvr>
                                        <p:cTn id="26" dur="1000"/>
                                        <p:tgtEl>
                                          <p:spTgt spid="131079"/>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31080"/>
                                        </p:tgtEl>
                                        <p:attrNameLst>
                                          <p:attrName>style.visibility</p:attrName>
                                        </p:attrNameLst>
                                      </p:cBhvr>
                                      <p:to>
                                        <p:strVal val="visible"/>
                                      </p:to>
                                    </p:set>
                                    <p:animEffect transition="in" filter="fade">
                                      <p:cBhvr>
                                        <p:cTn id="30" dur="1000"/>
                                        <p:tgtEl>
                                          <p:spTgt spid="131080"/>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31081"/>
                                        </p:tgtEl>
                                        <p:attrNameLst>
                                          <p:attrName>style.visibility</p:attrName>
                                        </p:attrNameLst>
                                      </p:cBhvr>
                                      <p:to>
                                        <p:strVal val="visible"/>
                                      </p:to>
                                    </p:set>
                                    <p:animEffect transition="in" filter="fade">
                                      <p:cBhvr>
                                        <p:cTn id="34" dur="1000"/>
                                        <p:tgtEl>
                                          <p:spTgt spid="131081"/>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31082"/>
                                        </p:tgtEl>
                                        <p:attrNameLst>
                                          <p:attrName>style.visibility</p:attrName>
                                        </p:attrNameLst>
                                      </p:cBhvr>
                                      <p:to>
                                        <p:strVal val="visible"/>
                                      </p:to>
                                    </p:set>
                                    <p:animEffect transition="in" filter="fade">
                                      <p:cBhvr>
                                        <p:cTn id="38" dur="1000"/>
                                        <p:tgtEl>
                                          <p:spTgt spid="13108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131083"/>
                                        </p:tgtEl>
                                        <p:attrNameLst>
                                          <p:attrName>style.visibility</p:attrName>
                                        </p:attrNameLst>
                                      </p:cBhvr>
                                      <p:to>
                                        <p:strVal val="visible"/>
                                      </p:to>
                                    </p:set>
                                    <p:animEffect transition="in" filter="fade">
                                      <p:cBhvr>
                                        <p:cTn id="42" dur="1000"/>
                                        <p:tgtEl>
                                          <p:spTgt spid="131083"/>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1074">
                                            <p:txEl>
                                              <p:pRg st="2" end="2"/>
                                            </p:txEl>
                                          </p:spTgt>
                                        </p:tgtEl>
                                        <p:attrNameLst>
                                          <p:attrName>style.visibility</p:attrName>
                                        </p:attrNameLst>
                                      </p:cBhvr>
                                      <p:to>
                                        <p:strVal val="visible"/>
                                      </p:to>
                                    </p:set>
                                    <p:anim calcmode="lin" valueType="num">
                                      <p:cBhvr additive="base">
                                        <p:cTn id="47"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31084"/>
                                        </p:tgtEl>
                                        <p:attrNameLst>
                                          <p:attrName>style.visibility</p:attrName>
                                        </p:attrNameLst>
                                      </p:cBhvr>
                                      <p:to>
                                        <p:strVal val="visible"/>
                                      </p:to>
                                    </p:set>
                                    <p:anim calcmode="lin" valueType="num">
                                      <p:cBhvr>
                                        <p:cTn id="53" dur="500" fill="hold"/>
                                        <p:tgtEl>
                                          <p:spTgt spid="131084"/>
                                        </p:tgtEl>
                                        <p:attrNameLst>
                                          <p:attrName>ppt_w</p:attrName>
                                        </p:attrNameLst>
                                      </p:cBhvr>
                                      <p:tavLst>
                                        <p:tav tm="0">
                                          <p:val>
                                            <p:fltVal val="0"/>
                                          </p:val>
                                        </p:tav>
                                        <p:tav tm="100000">
                                          <p:val>
                                            <p:strVal val="#ppt_w"/>
                                          </p:val>
                                        </p:tav>
                                      </p:tavLst>
                                    </p:anim>
                                    <p:anim calcmode="lin" valueType="num">
                                      <p:cBhvr>
                                        <p:cTn id="54" dur="500" fill="hold"/>
                                        <p:tgtEl>
                                          <p:spTgt spid="131084"/>
                                        </p:tgtEl>
                                        <p:attrNameLst>
                                          <p:attrName>ppt_h</p:attrName>
                                        </p:attrNameLst>
                                      </p:cBhvr>
                                      <p:tavLst>
                                        <p:tav tm="0">
                                          <p:val>
                                            <p:fltVal val="0"/>
                                          </p:val>
                                        </p:tav>
                                        <p:tav tm="100000">
                                          <p:val>
                                            <p:strVal val="#ppt_h"/>
                                          </p:val>
                                        </p:tav>
                                      </p:tavLst>
                                    </p:anim>
                                    <p:animEffect transition="in" filter="fade">
                                      <p:cBhvr>
                                        <p:cTn id="55" dur="500"/>
                                        <p:tgtEl>
                                          <p:spTgt spid="131084"/>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par>
                          <p:cTn id="56" fill="hold">
                            <p:stCondLst>
                              <p:cond delay="500"/>
                            </p:stCondLst>
                            <p:childTnLst>
                              <p:par>
                                <p:cTn id="57" presetID="53" presetClass="entr" presetSubtype="0" fill="hold" grpId="0" nodeType="afterEffect">
                                  <p:stCondLst>
                                    <p:cond delay="0"/>
                                  </p:stCondLst>
                                  <p:childTnLst>
                                    <p:set>
                                      <p:cBhvr>
                                        <p:cTn id="58" dur="1" fill="hold">
                                          <p:stCondLst>
                                            <p:cond delay="0"/>
                                          </p:stCondLst>
                                        </p:cTn>
                                        <p:tgtEl>
                                          <p:spTgt spid="131085"/>
                                        </p:tgtEl>
                                        <p:attrNameLst>
                                          <p:attrName>style.visibility</p:attrName>
                                        </p:attrNameLst>
                                      </p:cBhvr>
                                      <p:to>
                                        <p:strVal val="visible"/>
                                      </p:to>
                                    </p:set>
                                    <p:anim calcmode="lin" valueType="num">
                                      <p:cBhvr>
                                        <p:cTn id="59" dur="500" fill="hold"/>
                                        <p:tgtEl>
                                          <p:spTgt spid="131085"/>
                                        </p:tgtEl>
                                        <p:attrNameLst>
                                          <p:attrName>ppt_w</p:attrName>
                                        </p:attrNameLst>
                                      </p:cBhvr>
                                      <p:tavLst>
                                        <p:tav tm="0">
                                          <p:val>
                                            <p:fltVal val="0"/>
                                          </p:val>
                                        </p:tav>
                                        <p:tav tm="100000">
                                          <p:val>
                                            <p:strVal val="#ppt_w"/>
                                          </p:val>
                                        </p:tav>
                                      </p:tavLst>
                                    </p:anim>
                                    <p:anim calcmode="lin" valueType="num">
                                      <p:cBhvr>
                                        <p:cTn id="60" dur="500" fill="hold"/>
                                        <p:tgtEl>
                                          <p:spTgt spid="131085"/>
                                        </p:tgtEl>
                                        <p:attrNameLst>
                                          <p:attrName>ppt_h</p:attrName>
                                        </p:attrNameLst>
                                      </p:cBhvr>
                                      <p:tavLst>
                                        <p:tav tm="0">
                                          <p:val>
                                            <p:fltVal val="0"/>
                                          </p:val>
                                        </p:tav>
                                        <p:tav tm="100000">
                                          <p:val>
                                            <p:strVal val="#ppt_h"/>
                                          </p:val>
                                        </p:tav>
                                      </p:tavLst>
                                    </p:anim>
                                    <p:animEffect transition="in" filter="fade">
                                      <p:cBhvr>
                                        <p:cTn id="61" dur="500"/>
                                        <p:tgtEl>
                                          <p:spTgt spid="131085"/>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par>
                          <p:cTn id="62" fill="hold">
                            <p:stCondLst>
                              <p:cond delay="1000"/>
                            </p:stCondLst>
                            <p:childTnLst>
                              <p:par>
                                <p:cTn id="63" presetID="53" presetClass="entr" presetSubtype="0" fill="hold" grpId="0" nodeType="afterEffect">
                                  <p:stCondLst>
                                    <p:cond delay="0"/>
                                  </p:stCondLst>
                                  <p:childTnLst>
                                    <p:set>
                                      <p:cBhvr>
                                        <p:cTn id="64" dur="1" fill="hold">
                                          <p:stCondLst>
                                            <p:cond delay="0"/>
                                          </p:stCondLst>
                                        </p:cTn>
                                        <p:tgtEl>
                                          <p:spTgt spid="131086"/>
                                        </p:tgtEl>
                                        <p:attrNameLst>
                                          <p:attrName>style.visibility</p:attrName>
                                        </p:attrNameLst>
                                      </p:cBhvr>
                                      <p:to>
                                        <p:strVal val="visible"/>
                                      </p:to>
                                    </p:set>
                                    <p:anim calcmode="lin" valueType="num">
                                      <p:cBhvr>
                                        <p:cTn id="65" dur="500" fill="hold"/>
                                        <p:tgtEl>
                                          <p:spTgt spid="131086"/>
                                        </p:tgtEl>
                                        <p:attrNameLst>
                                          <p:attrName>ppt_w</p:attrName>
                                        </p:attrNameLst>
                                      </p:cBhvr>
                                      <p:tavLst>
                                        <p:tav tm="0">
                                          <p:val>
                                            <p:fltVal val="0"/>
                                          </p:val>
                                        </p:tav>
                                        <p:tav tm="100000">
                                          <p:val>
                                            <p:strVal val="#ppt_w"/>
                                          </p:val>
                                        </p:tav>
                                      </p:tavLst>
                                    </p:anim>
                                    <p:anim calcmode="lin" valueType="num">
                                      <p:cBhvr>
                                        <p:cTn id="66" dur="500" fill="hold"/>
                                        <p:tgtEl>
                                          <p:spTgt spid="131086"/>
                                        </p:tgtEl>
                                        <p:attrNameLst>
                                          <p:attrName>ppt_h</p:attrName>
                                        </p:attrNameLst>
                                      </p:cBhvr>
                                      <p:tavLst>
                                        <p:tav tm="0">
                                          <p:val>
                                            <p:fltVal val="0"/>
                                          </p:val>
                                        </p:tav>
                                        <p:tav tm="100000">
                                          <p:val>
                                            <p:strVal val="#ppt_h"/>
                                          </p:val>
                                        </p:tav>
                                      </p:tavLst>
                                    </p:anim>
                                    <p:animEffect transition="in" filter="fade">
                                      <p:cBhvr>
                                        <p:cTn id="67" dur="500"/>
                                        <p:tgtEl>
                                          <p:spTgt spid="131086"/>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par>
                          <p:cTn id="68" fill="hold">
                            <p:stCondLst>
                              <p:cond delay="1500"/>
                            </p:stCondLst>
                            <p:childTnLst>
                              <p:par>
                                <p:cTn id="69" presetID="53" presetClass="entr" presetSubtype="0" fill="hold" grpId="0" nodeType="afterEffect">
                                  <p:stCondLst>
                                    <p:cond delay="0"/>
                                  </p:stCondLst>
                                  <p:childTnLst>
                                    <p:set>
                                      <p:cBhvr>
                                        <p:cTn id="70" dur="1" fill="hold">
                                          <p:stCondLst>
                                            <p:cond delay="0"/>
                                          </p:stCondLst>
                                        </p:cTn>
                                        <p:tgtEl>
                                          <p:spTgt spid="131087"/>
                                        </p:tgtEl>
                                        <p:attrNameLst>
                                          <p:attrName>style.visibility</p:attrName>
                                        </p:attrNameLst>
                                      </p:cBhvr>
                                      <p:to>
                                        <p:strVal val="visible"/>
                                      </p:to>
                                    </p:set>
                                    <p:anim calcmode="lin" valueType="num">
                                      <p:cBhvr>
                                        <p:cTn id="71" dur="500" fill="hold"/>
                                        <p:tgtEl>
                                          <p:spTgt spid="131087"/>
                                        </p:tgtEl>
                                        <p:attrNameLst>
                                          <p:attrName>ppt_w</p:attrName>
                                        </p:attrNameLst>
                                      </p:cBhvr>
                                      <p:tavLst>
                                        <p:tav tm="0">
                                          <p:val>
                                            <p:fltVal val="0"/>
                                          </p:val>
                                        </p:tav>
                                        <p:tav tm="100000">
                                          <p:val>
                                            <p:strVal val="#ppt_w"/>
                                          </p:val>
                                        </p:tav>
                                      </p:tavLst>
                                    </p:anim>
                                    <p:anim calcmode="lin" valueType="num">
                                      <p:cBhvr>
                                        <p:cTn id="72" dur="500" fill="hold"/>
                                        <p:tgtEl>
                                          <p:spTgt spid="131087"/>
                                        </p:tgtEl>
                                        <p:attrNameLst>
                                          <p:attrName>ppt_h</p:attrName>
                                        </p:attrNameLst>
                                      </p:cBhvr>
                                      <p:tavLst>
                                        <p:tav tm="0">
                                          <p:val>
                                            <p:fltVal val="0"/>
                                          </p:val>
                                        </p:tav>
                                        <p:tav tm="100000">
                                          <p:val>
                                            <p:strVal val="#ppt_h"/>
                                          </p:val>
                                        </p:tav>
                                      </p:tavLst>
                                    </p:anim>
                                    <p:animEffect transition="in" filter="fade">
                                      <p:cBhvr>
                                        <p:cTn id="73" dur="500"/>
                                        <p:tgtEl>
                                          <p:spTgt spid="131087"/>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4" fill="hold">
                            <p:stCondLst>
                              <p:cond delay="2000"/>
                            </p:stCondLst>
                            <p:childTnLst>
                              <p:par>
                                <p:cTn id="75" presetID="53" presetClass="entr" presetSubtype="0" fill="hold" grpId="0" nodeType="afterEffect">
                                  <p:stCondLst>
                                    <p:cond delay="0"/>
                                  </p:stCondLst>
                                  <p:childTnLst>
                                    <p:set>
                                      <p:cBhvr>
                                        <p:cTn id="76" dur="1" fill="hold">
                                          <p:stCondLst>
                                            <p:cond delay="0"/>
                                          </p:stCondLst>
                                        </p:cTn>
                                        <p:tgtEl>
                                          <p:spTgt spid="131088"/>
                                        </p:tgtEl>
                                        <p:attrNameLst>
                                          <p:attrName>style.visibility</p:attrName>
                                        </p:attrNameLst>
                                      </p:cBhvr>
                                      <p:to>
                                        <p:strVal val="visible"/>
                                      </p:to>
                                    </p:set>
                                    <p:anim calcmode="lin" valueType="num">
                                      <p:cBhvr>
                                        <p:cTn id="77" dur="500" fill="hold"/>
                                        <p:tgtEl>
                                          <p:spTgt spid="131088"/>
                                        </p:tgtEl>
                                        <p:attrNameLst>
                                          <p:attrName>ppt_w</p:attrName>
                                        </p:attrNameLst>
                                      </p:cBhvr>
                                      <p:tavLst>
                                        <p:tav tm="0">
                                          <p:val>
                                            <p:fltVal val="0"/>
                                          </p:val>
                                        </p:tav>
                                        <p:tav tm="100000">
                                          <p:val>
                                            <p:strVal val="#ppt_w"/>
                                          </p:val>
                                        </p:tav>
                                      </p:tavLst>
                                    </p:anim>
                                    <p:anim calcmode="lin" valueType="num">
                                      <p:cBhvr>
                                        <p:cTn id="78" dur="500" fill="hold"/>
                                        <p:tgtEl>
                                          <p:spTgt spid="131088"/>
                                        </p:tgtEl>
                                        <p:attrNameLst>
                                          <p:attrName>ppt_h</p:attrName>
                                        </p:attrNameLst>
                                      </p:cBhvr>
                                      <p:tavLst>
                                        <p:tav tm="0">
                                          <p:val>
                                            <p:fltVal val="0"/>
                                          </p:val>
                                        </p:tav>
                                        <p:tav tm="100000">
                                          <p:val>
                                            <p:strVal val="#ppt_h"/>
                                          </p:val>
                                        </p:tav>
                                      </p:tavLst>
                                    </p:anim>
                                    <p:animEffect transition="in" filter="fade">
                                      <p:cBhvr>
                                        <p:cTn id="79" dur="500"/>
                                        <p:tgtEl>
                                          <p:spTgt spid="131088"/>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80" fill="hold">
                            <p:stCondLst>
                              <p:cond delay="2500"/>
                            </p:stCondLst>
                            <p:childTnLst>
                              <p:par>
                                <p:cTn id="81" presetID="53" presetClass="entr" presetSubtype="0" fill="hold" grpId="0" nodeType="afterEffect">
                                  <p:stCondLst>
                                    <p:cond delay="0"/>
                                  </p:stCondLst>
                                  <p:childTnLst>
                                    <p:set>
                                      <p:cBhvr>
                                        <p:cTn id="82" dur="1" fill="hold">
                                          <p:stCondLst>
                                            <p:cond delay="0"/>
                                          </p:stCondLst>
                                        </p:cTn>
                                        <p:tgtEl>
                                          <p:spTgt spid="131089"/>
                                        </p:tgtEl>
                                        <p:attrNameLst>
                                          <p:attrName>style.visibility</p:attrName>
                                        </p:attrNameLst>
                                      </p:cBhvr>
                                      <p:to>
                                        <p:strVal val="visible"/>
                                      </p:to>
                                    </p:set>
                                    <p:anim calcmode="lin" valueType="num">
                                      <p:cBhvr>
                                        <p:cTn id="83" dur="500" fill="hold"/>
                                        <p:tgtEl>
                                          <p:spTgt spid="131089"/>
                                        </p:tgtEl>
                                        <p:attrNameLst>
                                          <p:attrName>ppt_w</p:attrName>
                                        </p:attrNameLst>
                                      </p:cBhvr>
                                      <p:tavLst>
                                        <p:tav tm="0">
                                          <p:val>
                                            <p:fltVal val="0"/>
                                          </p:val>
                                        </p:tav>
                                        <p:tav tm="100000">
                                          <p:val>
                                            <p:strVal val="#ppt_w"/>
                                          </p:val>
                                        </p:tav>
                                      </p:tavLst>
                                    </p:anim>
                                    <p:anim calcmode="lin" valueType="num">
                                      <p:cBhvr>
                                        <p:cTn id="84" dur="500" fill="hold"/>
                                        <p:tgtEl>
                                          <p:spTgt spid="131089"/>
                                        </p:tgtEl>
                                        <p:attrNameLst>
                                          <p:attrName>ppt_h</p:attrName>
                                        </p:attrNameLst>
                                      </p:cBhvr>
                                      <p:tavLst>
                                        <p:tav tm="0">
                                          <p:val>
                                            <p:fltVal val="0"/>
                                          </p:val>
                                        </p:tav>
                                        <p:tav tm="100000">
                                          <p:val>
                                            <p:strVal val="#ppt_h"/>
                                          </p:val>
                                        </p:tav>
                                      </p:tavLst>
                                    </p:anim>
                                    <p:animEffect transition="in" filter="fade">
                                      <p:cBhvr>
                                        <p:cTn id="85" dur="500"/>
                                        <p:tgtEl>
                                          <p:spTgt spid="131089"/>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par>
                          <p:cTn id="86" fill="hold">
                            <p:stCondLst>
                              <p:cond delay="3000"/>
                            </p:stCondLst>
                            <p:childTnLst>
                              <p:par>
                                <p:cTn id="87" presetID="53" presetClass="entr" presetSubtype="0" fill="hold" grpId="0" nodeType="afterEffect">
                                  <p:stCondLst>
                                    <p:cond delay="0"/>
                                  </p:stCondLst>
                                  <p:childTnLst>
                                    <p:set>
                                      <p:cBhvr>
                                        <p:cTn id="88" dur="1" fill="hold">
                                          <p:stCondLst>
                                            <p:cond delay="0"/>
                                          </p:stCondLst>
                                        </p:cTn>
                                        <p:tgtEl>
                                          <p:spTgt spid="131090"/>
                                        </p:tgtEl>
                                        <p:attrNameLst>
                                          <p:attrName>style.visibility</p:attrName>
                                        </p:attrNameLst>
                                      </p:cBhvr>
                                      <p:to>
                                        <p:strVal val="visible"/>
                                      </p:to>
                                    </p:set>
                                    <p:anim calcmode="lin" valueType="num">
                                      <p:cBhvr>
                                        <p:cTn id="89" dur="500" fill="hold"/>
                                        <p:tgtEl>
                                          <p:spTgt spid="131090"/>
                                        </p:tgtEl>
                                        <p:attrNameLst>
                                          <p:attrName>ppt_w</p:attrName>
                                        </p:attrNameLst>
                                      </p:cBhvr>
                                      <p:tavLst>
                                        <p:tav tm="0">
                                          <p:val>
                                            <p:fltVal val="0"/>
                                          </p:val>
                                        </p:tav>
                                        <p:tav tm="100000">
                                          <p:val>
                                            <p:strVal val="#ppt_w"/>
                                          </p:val>
                                        </p:tav>
                                      </p:tavLst>
                                    </p:anim>
                                    <p:anim calcmode="lin" valueType="num">
                                      <p:cBhvr>
                                        <p:cTn id="90" dur="500" fill="hold"/>
                                        <p:tgtEl>
                                          <p:spTgt spid="131090"/>
                                        </p:tgtEl>
                                        <p:attrNameLst>
                                          <p:attrName>ppt_h</p:attrName>
                                        </p:attrNameLst>
                                      </p:cBhvr>
                                      <p:tavLst>
                                        <p:tav tm="0">
                                          <p:val>
                                            <p:fltVal val="0"/>
                                          </p:val>
                                        </p:tav>
                                        <p:tav tm="100000">
                                          <p:val>
                                            <p:strVal val="#ppt_h"/>
                                          </p:val>
                                        </p:tav>
                                      </p:tavLst>
                                    </p:anim>
                                    <p:animEffect transition="in" filter="fade">
                                      <p:cBhvr>
                                        <p:cTn id="91" dur="500"/>
                                        <p:tgtEl>
                                          <p:spTgt spid="131090"/>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31074">
                                            <p:txEl>
                                              <p:pRg st="3" end="3"/>
                                            </p:txEl>
                                          </p:spTgt>
                                        </p:tgtEl>
                                        <p:attrNameLst>
                                          <p:attrName>style.visibility</p:attrName>
                                        </p:attrNameLst>
                                      </p:cBhvr>
                                      <p:to>
                                        <p:strVal val="visible"/>
                                      </p:to>
                                    </p:set>
                                    <p:anim calcmode="lin" valueType="num">
                                      <p:cBhvr additive="base">
                                        <p:cTn id="96"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3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31074">
                                            <p:txEl>
                                              <p:pRg st="4" end="4"/>
                                            </p:txEl>
                                          </p:spTgt>
                                        </p:tgtEl>
                                        <p:attrNameLst>
                                          <p:attrName>style.visibility</p:attrName>
                                        </p:attrNameLst>
                                      </p:cBhvr>
                                      <p:to>
                                        <p:strVal val="visible"/>
                                      </p:to>
                                    </p:set>
                                    <p:anim calcmode="lin" valueType="num">
                                      <p:cBhvr additive="base">
                                        <p:cTn id="102"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3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31091"/>
                                        </p:tgtEl>
                                        <p:attrNameLst>
                                          <p:attrName>style.visibility</p:attrName>
                                        </p:attrNameLst>
                                      </p:cBhvr>
                                      <p:to>
                                        <p:strVal val="visible"/>
                                      </p:to>
                                    </p:set>
                                    <p:animEffect transition="in" filter="fade">
                                      <p:cBhvr>
                                        <p:cTn id="108" dur="500"/>
                                        <p:tgtEl>
                                          <p:spTgt spid="131091"/>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childTnLst>
                          </p:cTn>
                        </p:par>
                      </p:childTnLst>
                    </p:cTn>
                  </p:par>
                  <p:par>
                    <p:cTn id="109" fill="hold">
                      <p:stCondLst>
                        <p:cond delay="indefinite"/>
                      </p:stCondLst>
                      <p:childTnLst>
                        <p:par>
                          <p:cTn id="110" fill="hold">
                            <p:stCondLst>
                              <p:cond delay="0"/>
                            </p:stCondLst>
                            <p:childTnLst>
                              <p:par>
                                <p:cTn id="111" presetID="1" presetClass="path" presetSubtype="0" repeatCount="indefinite" fill="hold" grpId="1" nodeType="clickEffect">
                                  <p:stCondLst>
                                    <p:cond delay="0"/>
                                  </p:stCondLst>
                                  <p:childTnLst>
                                    <p:animMotion origin="layout" path="M -0.00139 4.81481E-6 C 0.02725 4.81481E-6 0.05069 0.03078 0.05069 0.06898 C 0.05069 0.10717 0.02725 0.13842 -0.00139 0.13842 C -0.03004 0.13842 -0.05313 0.10717 -0.05313 0.06898 C -0.05313 0.03078 -0.03004 4.81481E-6 -0.00139 4.81481E-6 Z " pathEditMode="relative" rAng="0" ptsTypes="fffff">
                                      <p:cBhvr>
                                        <p:cTn id="112" dur="5000" fill="hold"/>
                                        <p:tgtEl>
                                          <p:spTgt spid="131091"/>
                                        </p:tgtEl>
                                        <p:attrNameLst>
                                          <p:attrName>ppt_x</p:attrName>
                                          <p:attrName>ppt_y</p:attrName>
                                        </p:attrNameLst>
                                      </p:cBhvr>
                                      <p:rCtr x="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131077" grpId="0" animBg="1"/>
      <p:bldP spid="131078" grpId="0" animBg="1"/>
      <p:bldP spid="131079" grpId="0" animBg="1"/>
      <p:bldP spid="131080" grpId="0" animBg="1"/>
      <p:bldP spid="131081" grpId="0" animBg="1"/>
      <p:bldP spid="131082" grpId="0" animBg="1"/>
      <p:bldP spid="131083" grpId="0" animBg="1"/>
      <p:bldP spid="131084" grpId="0"/>
      <p:bldP spid="131085" grpId="0"/>
      <p:bldP spid="131086" grpId="0"/>
      <p:bldP spid="131087" grpId="0"/>
      <p:bldP spid="131088" grpId="0"/>
      <p:bldP spid="131089" grpId="0"/>
      <p:bldP spid="131090" grpId="0"/>
      <p:bldP spid="131091" grpId="0" animBg="1"/>
      <p:bldP spid="13109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62375"/>
          </a:xfrm>
          <a:prstGeom prst="rect">
            <a:avLst/>
          </a:prstGeom>
          <a:solidFill>
            <a:srgbClr val="EAEAEA"/>
          </a:solidFill>
          <a:ln w="9525">
            <a:noFill/>
            <a:miter lim="800000"/>
            <a:headEnd/>
            <a:tailEnd/>
          </a:ln>
        </p:spPr>
        <p:txBody>
          <a:bodyPr/>
          <a:lstStyle/>
          <a:p>
            <a:pPr marL="457200" indent="-457200"/>
            <a:r>
              <a:rPr lang="en-US" altLang="en-US" b="1">
                <a:solidFill>
                  <a:schemeClr val="accent2"/>
                </a:solidFill>
              </a:rPr>
              <a:t>Understandings: </a:t>
            </a:r>
            <a:endParaRPr lang="en-US" altLang="en-US">
              <a:solidFill>
                <a:schemeClr val="accent2"/>
              </a:solidFill>
            </a:endParaRPr>
          </a:p>
          <a:p>
            <a:pPr marL="457200" indent="-457200"/>
            <a:r>
              <a:rPr lang="en-US" altLang="en-US">
                <a:solidFill>
                  <a:schemeClr val="accent2"/>
                </a:solidFill>
              </a:rPr>
              <a:t>• Discrete energy and discrete energy levels </a:t>
            </a:r>
          </a:p>
          <a:p>
            <a:pPr marL="457200" indent="-457200"/>
            <a:r>
              <a:rPr lang="en-US" altLang="en-US">
                <a:solidFill>
                  <a:schemeClr val="accent2"/>
                </a:solidFill>
              </a:rPr>
              <a:t>• Transitions between energy levels </a:t>
            </a:r>
          </a:p>
          <a:p>
            <a:pPr marL="457200" indent="-457200"/>
            <a:r>
              <a:rPr lang="en-US" altLang="en-US">
                <a:solidFill>
                  <a:schemeClr val="accent2"/>
                </a:solidFill>
              </a:rPr>
              <a:t>• Radioactive decay </a:t>
            </a:r>
          </a:p>
          <a:p>
            <a:pPr marL="457200" indent="-457200"/>
            <a:r>
              <a:rPr lang="en-US" altLang="en-US">
                <a:solidFill>
                  <a:schemeClr val="accent2"/>
                </a:solidFill>
              </a:rPr>
              <a:t>• Fundamental forces and their properties </a:t>
            </a:r>
          </a:p>
          <a:p>
            <a:pPr marL="457200" indent="-457200"/>
            <a:r>
              <a:rPr lang="en-US" altLang="en-US">
                <a:solidFill>
                  <a:schemeClr val="accent2"/>
                </a:solidFill>
              </a:rPr>
              <a:t>• Alpha particles, beta particles and gamma rays </a:t>
            </a:r>
          </a:p>
          <a:p>
            <a:pPr marL="457200" indent="-457200"/>
            <a:r>
              <a:rPr lang="en-US" altLang="en-US">
                <a:solidFill>
                  <a:schemeClr val="accent2"/>
                </a:solidFill>
              </a:rPr>
              <a:t>• Half-life </a:t>
            </a:r>
          </a:p>
          <a:p>
            <a:pPr marL="457200" indent="-457200"/>
            <a:r>
              <a:rPr lang="en-US" altLang="en-US">
                <a:solidFill>
                  <a:schemeClr val="accent2"/>
                </a:solidFill>
              </a:rPr>
              <a:t>• Absorption characteristics of decay particles </a:t>
            </a:r>
          </a:p>
          <a:p>
            <a:pPr marL="457200" indent="-457200"/>
            <a:r>
              <a:rPr lang="en-US" altLang="en-US">
                <a:solidFill>
                  <a:schemeClr val="accent2"/>
                </a:solidFill>
              </a:rPr>
              <a:t>• Isotopes </a:t>
            </a:r>
          </a:p>
          <a:p>
            <a:pPr marL="457200" indent="-457200"/>
            <a:r>
              <a:rPr lang="en-US" altLang="en-US">
                <a:solidFill>
                  <a:schemeClr val="accent2"/>
                </a:solidFill>
              </a:rPr>
              <a:t>• Background radiation </a:t>
            </a:r>
          </a:p>
        </p:txBody>
      </p:sp>
      <p:sp>
        <p:nvSpPr>
          <p:cNvPr id="3075" name="Rectangle 118"/>
          <p:cNvSpPr>
            <a:spLocks noGrp="1" noChangeArrowheads="1"/>
          </p:cNvSpPr>
          <p:nvPr>
            <p:ph type="ctrTitle" idx="4294967295"/>
          </p:nvPr>
        </p:nvSpPr>
        <p:spPr>
          <a:xfrm>
            <a:off x="685800" y="533400"/>
            <a:ext cx="7929563"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As we will see later, light energy is carried by a particle                       called a </a:t>
            </a:r>
            <a:r>
              <a:rPr lang="en-US" b="1" dirty="0">
                <a:solidFill>
                  <a:srgbClr val="000000"/>
                </a:solidFill>
                <a:cs typeface="Times New Roman" pitchFamily="18" charset="0"/>
                <a:sym typeface="Symbol" pitchFamily="18" charset="2"/>
              </a:rPr>
              <a:t>photon</a:t>
            </a:r>
            <a:r>
              <a:rPr lang="en-US" dirty="0">
                <a:solidFill>
                  <a:srgbClr val="000000"/>
                </a:solidFill>
                <a:cs typeface="Times New Roman" pitchFamily="18" charset="0"/>
                <a:sym typeface="Symbol" pitchFamily="18" charset="2"/>
              </a:rPr>
              <a:t>.</a:t>
            </a:r>
          </a:p>
          <a:p>
            <a:pPr eaLnBrk="0" hangingPunct="0">
              <a:spcBef>
                <a:spcPct val="20000"/>
              </a:spcBef>
            </a:pPr>
            <a:r>
              <a:rPr lang="en-US" dirty="0">
                <a:solidFill>
                  <a:srgbClr val="000000"/>
                </a:solidFill>
                <a:cs typeface="Times New Roman" pitchFamily="18" charset="0"/>
                <a:sym typeface="Symbol" pitchFamily="18" charset="2"/>
              </a:rPr>
              <a:t>If a photon of </a:t>
            </a:r>
            <a:r>
              <a:rPr lang="en-US" u="sng" dirty="0">
                <a:solidFill>
                  <a:srgbClr val="000000"/>
                </a:solidFill>
                <a:cs typeface="Times New Roman" pitchFamily="18" charset="0"/>
                <a:sym typeface="Symbol" pitchFamily="18" charset="2"/>
              </a:rPr>
              <a:t>just the right                                          energy</a:t>
            </a:r>
            <a:r>
              <a:rPr lang="en-US" dirty="0">
                <a:solidFill>
                  <a:srgbClr val="000000"/>
                </a:solidFill>
                <a:cs typeface="Times New Roman" pitchFamily="18" charset="0"/>
                <a:sym typeface="Symbol" pitchFamily="18" charset="2"/>
              </a:rPr>
              <a:t> strikes a hydrogen                                               atom, it is </a:t>
            </a:r>
            <a:r>
              <a:rPr lang="en-US" b="1" dirty="0">
                <a:solidFill>
                  <a:srgbClr val="000000"/>
                </a:solidFill>
                <a:cs typeface="Times New Roman" pitchFamily="18" charset="0"/>
                <a:sym typeface="Symbol" pitchFamily="18" charset="2"/>
              </a:rPr>
              <a:t>absorbed</a:t>
            </a:r>
            <a:r>
              <a:rPr lang="en-US" dirty="0">
                <a:solidFill>
                  <a:srgbClr val="000000"/>
                </a:solidFill>
                <a:cs typeface="Times New Roman" pitchFamily="18" charset="0"/>
                <a:sym typeface="Symbol" pitchFamily="18" charset="2"/>
              </a:rPr>
              <a:t> by the                                             atom and stored by virtue of                                               the electron jumping to a                                                 new energy level:</a:t>
            </a:r>
          </a:p>
          <a:p>
            <a:pPr eaLnBrk="0" hangingPunct="0">
              <a:spcBef>
                <a:spcPct val="20000"/>
              </a:spcBef>
            </a:pPr>
            <a:r>
              <a:rPr lang="en-US" dirty="0">
                <a:solidFill>
                  <a:srgbClr val="000000"/>
                </a:solidFill>
                <a:cs typeface="Times New Roman" pitchFamily="18" charset="0"/>
                <a:sym typeface="Symbol" pitchFamily="18" charset="2"/>
              </a:rPr>
              <a:t>The electron jumped from                                                 the </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 1 state to the </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 3                                                 state.</a:t>
            </a:r>
          </a:p>
          <a:p>
            <a:pPr eaLnBrk="0" hangingPunct="0">
              <a:spcBef>
                <a:spcPct val="20000"/>
              </a:spcBef>
            </a:pPr>
            <a:r>
              <a:rPr lang="en-US" dirty="0">
                <a:solidFill>
                  <a:srgbClr val="000000"/>
                </a:solidFill>
                <a:cs typeface="Times New Roman" pitchFamily="18" charset="0"/>
                <a:sym typeface="Symbol" pitchFamily="18" charset="2"/>
              </a:rPr>
              <a:t>We say the atom is </a:t>
            </a:r>
            <a:r>
              <a:rPr lang="en-US" b="1" dirty="0">
                <a:solidFill>
                  <a:srgbClr val="000000"/>
                </a:solidFill>
                <a:cs typeface="Times New Roman" pitchFamily="18" charset="0"/>
                <a:sym typeface="Symbol" pitchFamily="18" charset="2"/>
              </a:rPr>
              <a:t>excited</a:t>
            </a:r>
            <a:r>
              <a:rPr lang="en-US" dirty="0">
                <a:solidFill>
                  <a:srgbClr val="000000"/>
                </a:solidFill>
                <a:cs typeface="Times New Roman" pitchFamily="18" charset="0"/>
                <a:sym typeface="Symbol" pitchFamily="18" charset="2"/>
              </a:rPr>
              <a:t>.</a:t>
            </a:r>
          </a:p>
        </p:txBody>
      </p:sp>
      <p:grpSp>
        <p:nvGrpSpPr>
          <p:cNvPr id="21507" name="Group 4"/>
          <p:cNvGrpSpPr>
            <a:grpSpLocks/>
          </p:cNvGrpSpPr>
          <p:nvPr/>
        </p:nvGrpSpPr>
        <p:grpSpPr bwMode="auto">
          <a:xfrm>
            <a:off x="5146675" y="2651125"/>
            <a:ext cx="3665538" cy="3667125"/>
            <a:chOff x="3242" y="1670"/>
            <a:chExt cx="2309" cy="2310"/>
          </a:xfrm>
        </p:grpSpPr>
        <p:sp>
          <p:nvSpPr>
            <p:cNvPr id="21514" name="Oval 5"/>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21515" name="Oval 6"/>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endParaRPr lang="en-US"/>
            </a:p>
          </p:txBody>
        </p:sp>
        <p:sp>
          <p:nvSpPr>
            <p:cNvPr id="21516" name="Oval 7"/>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endParaRPr lang="en-US"/>
            </a:p>
          </p:txBody>
        </p:sp>
        <p:sp>
          <p:nvSpPr>
            <p:cNvPr id="21517" name="Oval 8"/>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endParaRPr lang="en-US"/>
            </a:p>
          </p:txBody>
        </p:sp>
        <p:sp>
          <p:nvSpPr>
            <p:cNvPr id="21518" name="Oval 9"/>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endParaRPr lang="en-US"/>
            </a:p>
          </p:txBody>
        </p:sp>
        <p:sp>
          <p:nvSpPr>
            <p:cNvPr id="21519" name="Oval 10"/>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endParaRPr lang="en-US"/>
            </a:p>
          </p:txBody>
        </p:sp>
        <p:sp>
          <p:nvSpPr>
            <p:cNvPr id="21520" name="Oval 11"/>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endParaRPr lang="en-US"/>
            </a:p>
          </p:txBody>
        </p:sp>
        <p:sp>
          <p:nvSpPr>
            <p:cNvPr id="21521" name="Oval 12"/>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endParaRPr lang="en-US"/>
            </a:p>
          </p:txBody>
        </p:sp>
        <p:sp>
          <p:nvSpPr>
            <p:cNvPr id="21522" name="Text Box 13"/>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1</a:t>
              </a:r>
            </a:p>
          </p:txBody>
        </p:sp>
        <p:sp>
          <p:nvSpPr>
            <p:cNvPr id="21523" name="Text Box 14"/>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2</a:t>
              </a:r>
            </a:p>
          </p:txBody>
        </p:sp>
        <p:sp>
          <p:nvSpPr>
            <p:cNvPr id="21524" name="Text Box 15"/>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3</a:t>
              </a:r>
            </a:p>
          </p:txBody>
        </p:sp>
        <p:sp>
          <p:nvSpPr>
            <p:cNvPr id="21525" name="Text Box 16"/>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a:spcBef>
                  <a:spcPct val="50000"/>
                </a:spcBef>
              </a:pPr>
              <a:r>
                <a:rPr lang="en-US" sz="1800" b="1">
                  <a:solidFill>
                    <a:schemeClr val="hlink"/>
                  </a:solidFill>
                  <a:latin typeface="Courier New" pitchFamily="49" charset="0"/>
                </a:rPr>
                <a:t>4</a:t>
              </a:r>
            </a:p>
          </p:txBody>
        </p:sp>
        <p:sp>
          <p:nvSpPr>
            <p:cNvPr id="21526" name="Text Box 17"/>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a:spcBef>
                  <a:spcPct val="50000"/>
                </a:spcBef>
              </a:pPr>
              <a:r>
                <a:rPr lang="en-US" sz="1600" b="1">
                  <a:solidFill>
                    <a:schemeClr val="hlink"/>
                  </a:solidFill>
                  <a:latin typeface="Courier New" pitchFamily="49" charset="0"/>
                </a:rPr>
                <a:t>5</a:t>
              </a:r>
            </a:p>
          </p:txBody>
        </p:sp>
        <p:sp>
          <p:nvSpPr>
            <p:cNvPr id="21527" name="Text Box 18"/>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6</a:t>
              </a:r>
            </a:p>
          </p:txBody>
        </p:sp>
        <p:sp>
          <p:nvSpPr>
            <p:cNvPr id="21528" name="Text Box 19"/>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7</a:t>
              </a:r>
            </a:p>
          </p:txBody>
        </p:sp>
      </p:grpSp>
      <p:sp>
        <p:nvSpPr>
          <p:cNvPr id="133140" name="Oval 20"/>
          <p:cNvSpPr>
            <a:spLocks noChangeArrowheads="1"/>
          </p:cNvSpPr>
          <p:nvPr/>
        </p:nvSpPr>
        <p:spPr bwMode="auto">
          <a:xfrm>
            <a:off x="6932613" y="396875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8300" name="Freeform 60"/>
          <p:cNvSpPr>
            <a:spLocks/>
          </p:cNvSpPr>
          <p:nvPr/>
        </p:nvSpPr>
        <p:spPr bwMode="auto">
          <a:xfrm rot="8308651">
            <a:off x="6719888" y="3341688"/>
            <a:ext cx="1828800" cy="127000"/>
          </a:xfrm>
          <a:custGeom>
            <a:avLst/>
            <a:gdLst>
              <a:gd name="T0" fmla="*/ 0 w 1152"/>
              <a:gd name="T1" fmla="*/ 42002601 h 192"/>
              <a:gd name="T2" fmla="*/ 355342774 w 1152"/>
              <a:gd name="T3" fmla="*/ 42002601 h 192"/>
              <a:gd name="T4" fmla="*/ 592235872 w 1152"/>
              <a:gd name="T5" fmla="*/ 6125105 h 192"/>
              <a:gd name="T6" fmla="*/ 844251589 w 1152"/>
              <a:gd name="T7" fmla="*/ 77880100 h 192"/>
              <a:gd name="T8" fmla="*/ 1081146176 w 1152"/>
              <a:gd name="T9" fmla="*/ 6125105 h 192"/>
              <a:gd name="T10" fmla="*/ 1318042351 w 1152"/>
              <a:gd name="T11" fmla="*/ 77880100 h 192"/>
              <a:gd name="T12" fmla="*/ 1570056281 w 1152"/>
              <a:gd name="T13" fmla="*/ 6125105 h 192"/>
              <a:gd name="T14" fmla="*/ 1806951265 w 1152"/>
              <a:gd name="T15" fmla="*/ 77880100 h 192"/>
              <a:gd name="T16" fmla="*/ 2043845852 w 1152"/>
              <a:gd name="T17" fmla="*/ 6125105 h 192"/>
              <a:gd name="T18" fmla="*/ 2147483647 w 1152"/>
              <a:gd name="T19" fmla="*/ 77880100 h 192"/>
              <a:gd name="T20" fmla="*/ 2147483647 w 1152"/>
              <a:gd name="T21" fmla="*/ 42002601 h 192"/>
              <a:gd name="T22" fmla="*/ 2147483647 w 1152"/>
              <a:gd name="T23" fmla="*/ 4200260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p:spPr>
        <p:txBody>
          <a:bodyPr/>
          <a:lstStyle/>
          <a:p>
            <a:endParaRPr lang="en-US"/>
          </a:p>
        </p:txBody>
      </p:sp>
      <p:sp>
        <p:nvSpPr>
          <p:cNvPr id="133142" name="Oval 22"/>
          <p:cNvSpPr>
            <a:spLocks noChangeArrowheads="1"/>
          </p:cNvSpPr>
          <p:nvPr/>
        </p:nvSpPr>
        <p:spPr bwMode="auto">
          <a:xfrm>
            <a:off x="6938963" y="320040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3143" name="Oval 23"/>
          <p:cNvSpPr>
            <a:spLocks noChangeArrowheads="1"/>
          </p:cNvSpPr>
          <p:nvPr/>
        </p:nvSpPr>
        <p:spPr bwMode="auto">
          <a:xfrm>
            <a:off x="6502400" y="4022725"/>
            <a:ext cx="933450" cy="933450"/>
          </a:xfrm>
          <a:prstGeom prst="ellipse">
            <a:avLst/>
          </a:prstGeom>
          <a:noFill/>
          <a:ln w="76200">
            <a:solidFill>
              <a:srgbClr val="FF9900">
                <a:alpha val="25882"/>
              </a:srgbClr>
            </a:solidFill>
            <a:round/>
            <a:headEnd/>
            <a:tailEnd/>
          </a:ln>
        </p:spPr>
        <p:txBody>
          <a:bodyPr wrap="none" anchor="ctr"/>
          <a:lstStyle/>
          <a:p>
            <a:endParaRPr lang="en-US"/>
          </a:p>
        </p:txBody>
      </p:sp>
      <p:sp>
        <p:nvSpPr>
          <p:cNvPr id="133144" name="Oval 24"/>
          <p:cNvSpPr>
            <a:spLocks noChangeArrowheads="1"/>
          </p:cNvSpPr>
          <p:nvPr/>
        </p:nvSpPr>
        <p:spPr bwMode="auto">
          <a:xfrm>
            <a:off x="5748338" y="3260725"/>
            <a:ext cx="2466975" cy="2466975"/>
          </a:xfrm>
          <a:prstGeom prst="ellipse">
            <a:avLst/>
          </a:prstGeom>
          <a:noFill/>
          <a:ln w="76200">
            <a:solidFill>
              <a:srgbClr val="FF9900">
                <a:alpha val="30980"/>
              </a:srgbClr>
            </a:solidFill>
            <a:round/>
            <a:headEnd/>
            <a:tailEnd/>
          </a:ln>
        </p:spPr>
        <p:txBody>
          <a:bodyPr wrap="none" anchor="ctr"/>
          <a:lstStyle/>
          <a:p>
            <a:endParaRPr lang="en-US"/>
          </a:p>
        </p:txBody>
      </p:sp>
      <p:sp>
        <p:nvSpPr>
          <p:cNvPr id="2151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00156 4.81481E-6 C 0.02691 4.81481E-6 0.05017 0.02986 0.05017 0.06759 C 0.05017 0.10462 0.02691 0.13518 -0.00156 0.13518 C -0.02986 0.13518 -0.0526 0.10462 -0.0526 0.06759 C -0.0526 0.02986 -0.02986 4.81481E-6 -0.00156 4.81481E-6 Z " pathEditMode="relative" rAng="0" ptsTypes="fffff">
                                      <p:cBhvr>
                                        <p:cTn id="6" dur="5000" fill="hold"/>
                                        <p:tgtEl>
                                          <p:spTgt spid="133140"/>
                                        </p:tgtEl>
                                        <p:attrNameLst>
                                          <p:attrName>ppt_x</p:attrName>
                                          <p:attrName>ppt_y</p:attrName>
                                        </p:attrNameLst>
                                      </p:cBhvr>
                                      <p:rCtr x="0" y="68"/>
                                    </p:animMotion>
                                  </p:childTnLst>
                                </p:cTn>
                              </p:par>
                              <p:par>
                                <p:cTn id="7" presetID="10" presetClass="entr" presetSubtype="0" fill="hold" grpId="0" nodeType="withEffect">
                                  <p:stCondLst>
                                    <p:cond delay="0"/>
                                  </p:stCondLst>
                                  <p:childTnLst>
                                    <p:set>
                                      <p:cBhvr>
                                        <p:cTn id="8" dur="1" fill="hold">
                                          <p:stCondLst>
                                            <p:cond delay="0"/>
                                          </p:stCondLst>
                                        </p:cTn>
                                        <p:tgtEl>
                                          <p:spTgt spid="133143"/>
                                        </p:tgtEl>
                                        <p:attrNameLst>
                                          <p:attrName>style.visibility</p:attrName>
                                        </p:attrNameLst>
                                      </p:cBhvr>
                                      <p:to>
                                        <p:strVal val="visible"/>
                                      </p:to>
                                    </p:set>
                                    <p:animEffect transition="in" filter="fade">
                                      <p:cBhvr>
                                        <p:cTn id="9" dur="2000"/>
                                        <p:tgtEl>
                                          <p:spTgt spid="13314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3122">
                                            <p:txEl>
                                              <p:pRg st="1" end="1"/>
                                            </p:txEl>
                                          </p:spTgt>
                                        </p:tgtEl>
                                        <p:attrNameLst>
                                          <p:attrName>style.visibility</p:attrName>
                                        </p:attrNameLst>
                                      </p:cBhvr>
                                      <p:to>
                                        <p:strVal val="visible"/>
                                      </p:to>
                                    </p:set>
                                    <p:anim calcmode="lin" valueType="num">
                                      <p:cBhvr additive="base">
                                        <p:cTn id="14"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22">
                                            <p:txEl>
                                              <p:pRg st="2" end="2"/>
                                            </p:txEl>
                                          </p:spTgt>
                                        </p:tgtEl>
                                        <p:attrNameLst>
                                          <p:attrName>style.visibility</p:attrName>
                                        </p:attrNameLst>
                                      </p:cBhvr>
                                      <p:to>
                                        <p:strVal val="visible"/>
                                      </p:to>
                                    </p:set>
                                    <p:anim calcmode="lin" valueType="num">
                                      <p:cBhvr additive="base">
                                        <p:cTn id="20"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8300"/>
                                        </p:tgtEl>
                                        <p:attrNameLst>
                                          <p:attrName>style.visibility</p:attrName>
                                        </p:attrNameLst>
                                      </p:cBhvr>
                                      <p:to>
                                        <p:strVal val="visible"/>
                                      </p:to>
                                    </p:set>
                                    <p:animEffect transition="in" filter="wipe(up)">
                                      <p:cBhvr>
                                        <p:cTn id="26" dur="2000"/>
                                        <p:tgtEl>
                                          <p:spTgt spid="138300"/>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childTnLst>
                          </p:cTn>
                        </p:par>
                        <p:par>
                          <p:cTn id="27" fill="hold">
                            <p:stCondLst>
                              <p:cond delay="2000"/>
                            </p:stCondLst>
                            <p:childTnLst>
                              <p:par>
                                <p:cTn id="28" presetID="22" presetClass="exit" presetSubtype="1" fill="hold" grpId="1" nodeType="afterEffect">
                                  <p:stCondLst>
                                    <p:cond delay="0"/>
                                  </p:stCondLst>
                                  <p:childTnLst>
                                    <p:animEffect transition="out" filter="wipe(up)">
                                      <p:cBhvr>
                                        <p:cTn id="29" dur="2000"/>
                                        <p:tgtEl>
                                          <p:spTgt spid="138300"/>
                                        </p:tgtEl>
                                      </p:cBhvr>
                                    </p:animEffect>
                                    <p:set>
                                      <p:cBhvr>
                                        <p:cTn id="30" dur="1" fill="hold">
                                          <p:stCondLst>
                                            <p:cond delay="1999"/>
                                          </p:stCondLst>
                                        </p:cTn>
                                        <p:tgtEl>
                                          <p:spTgt spid="138300"/>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33142"/>
                                        </p:tgtEl>
                                        <p:attrNameLst>
                                          <p:attrName>style.visibility</p:attrName>
                                        </p:attrNameLst>
                                      </p:cBhvr>
                                      <p:to>
                                        <p:strVal val="visible"/>
                                      </p:to>
                                    </p:set>
                                    <p:animEffect transition="in" filter="fade">
                                      <p:cBhvr>
                                        <p:cTn id="34" dur="500"/>
                                        <p:tgtEl>
                                          <p:spTgt spid="133142"/>
                                        </p:tgtEl>
                                      </p:cBhvr>
                                    </p:animEffect>
                                  </p:childTnLst>
                                </p:cTn>
                              </p:par>
                              <p:par>
                                <p:cTn id="35"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36" dur="2000" fill="hold"/>
                                        <p:tgtEl>
                                          <p:spTgt spid="133142"/>
                                        </p:tgtEl>
                                        <p:attrNameLst>
                                          <p:attrName>ppt_x</p:attrName>
                                          <p:attrName>ppt_y</p:attrName>
                                        </p:attrNameLst>
                                      </p:cBhvr>
                                      <p:rCtr x="0" y="181"/>
                                    </p:animMotion>
                                  </p:childTnLst>
                                </p:cTn>
                              </p:par>
                              <p:par>
                                <p:cTn id="37" presetID="10" presetClass="entr" presetSubtype="0" fill="hold" grpId="0" nodeType="withEffect">
                                  <p:stCondLst>
                                    <p:cond delay="0"/>
                                  </p:stCondLst>
                                  <p:childTnLst>
                                    <p:set>
                                      <p:cBhvr>
                                        <p:cTn id="38" dur="1" fill="hold">
                                          <p:stCondLst>
                                            <p:cond delay="0"/>
                                          </p:stCondLst>
                                        </p:cTn>
                                        <p:tgtEl>
                                          <p:spTgt spid="133144"/>
                                        </p:tgtEl>
                                        <p:attrNameLst>
                                          <p:attrName>style.visibility</p:attrName>
                                        </p:attrNameLst>
                                      </p:cBhvr>
                                      <p:to>
                                        <p:strVal val="visible"/>
                                      </p:to>
                                    </p:set>
                                    <p:animEffect transition="in" filter="fade">
                                      <p:cBhvr>
                                        <p:cTn id="39" dur="2000"/>
                                        <p:tgtEl>
                                          <p:spTgt spid="133144"/>
                                        </p:tgtEl>
                                      </p:cBhvr>
                                    </p:animEffect>
                                  </p:childTnLst>
                                </p:cTn>
                              </p:par>
                              <p:par>
                                <p:cTn id="40" presetID="10" presetClass="exit" presetSubtype="0" fill="hold" grpId="1" nodeType="withEffect">
                                  <p:stCondLst>
                                    <p:cond delay="0"/>
                                  </p:stCondLst>
                                  <p:childTnLst>
                                    <p:animEffect transition="out" filter="fade">
                                      <p:cBhvr>
                                        <p:cTn id="41" dur="500"/>
                                        <p:tgtEl>
                                          <p:spTgt spid="133140"/>
                                        </p:tgtEl>
                                      </p:cBhvr>
                                    </p:animEffect>
                                    <p:set>
                                      <p:cBhvr>
                                        <p:cTn id="42" dur="1" fill="hold">
                                          <p:stCondLst>
                                            <p:cond delay="499"/>
                                          </p:stCondLst>
                                        </p:cTn>
                                        <p:tgtEl>
                                          <p:spTgt spid="1331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3122">
                                            <p:txEl>
                                              <p:pRg st="3" end="3"/>
                                            </p:txEl>
                                          </p:spTgt>
                                        </p:tgtEl>
                                        <p:attrNameLst>
                                          <p:attrName>style.visibility</p:attrName>
                                        </p:attrNameLst>
                                      </p:cBhvr>
                                      <p:to>
                                        <p:strVal val="visible"/>
                                      </p:to>
                                    </p:set>
                                    <p:anim calcmode="lin" valueType="num">
                                      <p:cBhvr additive="base">
                                        <p:cTn id="47" dur="500" fill="hold"/>
                                        <p:tgtEl>
                                          <p:spTgt spid="13312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3122">
                                            <p:txEl>
                                              <p:pRg st="4" end="4"/>
                                            </p:txEl>
                                          </p:spTgt>
                                        </p:tgtEl>
                                        <p:attrNameLst>
                                          <p:attrName>style.visibility</p:attrName>
                                        </p:attrNameLst>
                                      </p:cBhvr>
                                      <p:to>
                                        <p:strVal val="visible"/>
                                      </p:to>
                                    </p:set>
                                    <p:anim calcmode="lin" valueType="num">
                                      <p:cBhvr additive="base">
                                        <p:cTn id="53" dur="500" fill="hold"/>
                                        <p:tgtEl>
                                          <p:spTgt spid="13312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31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0" grpId="0" animBg="1"/>
      <p:bldP spid="133140" grpId="1" animBg="1"/>
      <p:bldP spid="138300" grpId="0" animBg="1"/>
      <p:bldP spid="138300" grpId="1" animBg="1"/>
      <p:bldP spid="133142" grpId="0" animBg="1"/>
      <p:bldP spid="133142" grpId="1" animBg="1"/>
      <p:bldP spid="133143" grpId="0" animBg="1"/>
      <p:bldP spid="1331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When the atom </a:t>
            </a:r>
            <a:r>
              <a:rPr lang="en-US" b="1" dirty="0">
                <a:solidFill>
                  <a:srgbClr val="000000"/>
                </a:solidFill>
                <a:cs typeface="Times New Roman" pitchFamily="18" charset="0"/>
                <a:sym typeface="Symbol" pitchFamily="18" charset="2"/>
              </a:rPr>
              <a:t>de-excites</a:t>
            </a:r>
            <a:r>
              <a:rPr lang="en-US" dirty="0">
                <a:solidFill>
                  <a:srgbClr val="000000"/>
                </a:solidFill>
                <a:cs typeface="Times New Roman" pitchFamily="18" charset="0"/>
                <a:sym typeface="Symbol" pitchFamily="18" charset="2"/>
              </a:rPr>
              <a:t> the electron jumps back down to a lower energy level.</a:t>
            </a:r>
          </a:p>
          <a:p>
            <a:pPr eaLnBrk="0" hangingPunct="0">
              <a:spcBef>
                <a:spcPct val="20000"/>
              </a:spcBef>
            </a:pPr>
            <a:r>
              <a:rPr lang="en-US" dirty="0">
                <a:solidFill>
                  <a:srgbClr val="000000"/>
                </a:solidFill>
                <a:cs typeface="Times New Roman" pitchFamily="18" charset="0"/>
                <a:sym typeface="Symbol" pitchFamily="18" charset="2"/>
              </a:rPr>
              <a:t>When it does, it emits a                                             photon of </a:t>
            </a:r>
            <a:r>
              <a:rPr lang="en-US" u="sng" dirty="0">
                <a:solidFill>
                  <a:srgbClr val="000000"/>
                </a:solidFill>
                <a:cs typeface="Times New Roman" pitchFamily="18" charset="0"/>
                <a:sym typeface="Symbol" pitchFamily="18" charset="2"/>
              </a:rPr>
              <a:t>just the right energy</a:t>
            </a:r>
            <a:r>
              <a:rPr lang="en-US" dirty="0">
                <a:solidFill>
                  <a:srgbClr val="000000"/>
                </a:solidFill>
                <a:cs typeface="Times New Roman" pitchFamily="18" charset="0"/>
                <a:sym typeface="Symbol" pitchFamily="18" charset="2"/>
              </a:rPr>
              <a:t>                                            to account for the atom’s                                               energy loss during the                                              electron’s orbital drop.</a:t>
            </a:r>
          </a:p>
          <a:p>
            <a:pPr eaLnBrk="0" hangingPunct="0">
              <a:spcBef>
                <a:spcPct val="20000"/>
              </a:spcBef>
            </a:pPr>
            <a:r>
              <a:rPr lang="en-US" dirty="0">
                <a:solidFill>
                  <a:srgbClr val="000000"/>
                </a:solidFill>
                <a:cs typeface="Times New Roman" pitchFamily="18" charset="0"/>
                <a:sym typeface="Symbol" pitchFamily="18" charset="2"/>
              </a:rPr>
              <a:t>The electron jumped from the                                            </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 3 state to the </a:t>
            </a:r>
            <a:r>
              <a:rPr lang="en-US" i="1" dirty="0">
                <a:solidFill>
                  <a:srgbClr val="000000"/>
                </a:solidFill>
                <a:cs typeface="Times New Roman" pitchFamily="18" charset="0"/>
                <a:sym typeface="Symbol" pitchFamily="18" charset="2"/>
              </a:rPr>
              <a:t>n</a:t>
            </a:r>
            <a:r>
              <a:rPr lang="en-US" dirty="0">
                <a:solidFill>
                  <a:srgbClr val="000000"/>
                </a:solidFill>
                <a:cs typeface="Times New Roman" pitchFamily="18" charset="0"/>
                <a:sym typeface="Symbol" pitchFamily="18" charset="2"/>
              </a:rPr>
              <a:t> = 2 state.</a:t>
            </a:r>
          </a:p>
          <a:p>
            <a:pPr eaLnBrk="0" hangingPunct="0">
              <a:spcBef>
                <a:spcPct val="20000"/>
              </a:spcBef>
            </a:pPr>
            <a:r>
              <a:rPr lang="en-US" dirty="0">
                <a:solidFill>
                  <a:srgbClr val="000000"/>
                </a:solidFill>
                <a:cs typeface="Times New Roman" pitchFamily="18" charset="0"/>
                <a:sym typeface="Symbol" pitchFamily="18" charset="2"/>
              </a:rPr>
              <a:t>We say the atom is                                                           </a:t>
            </a:r>
            <a:r>
              <a:rPr lang="en-US" b="1" dirty="0">
                <a:solidFill>
                  <a:srgbClr val="000000"/>
                </a:solidFill>
                <a:cs typeface="Times New Roman" pitchFamily="18" charset="0"/>
                <a:sym typeface="Symbol" pitchFamily="18" charset="2"/>
              </a:rPr>
              <a:t>de-excited</a:t>
            </a:r>
            <a:r>
              <a:rPr lang="en-US" dirty="0">
                <a:solidFill>
                  <a:srgbClr val="000000"/>
                </a:solidFill>
                <a:cs typeface="Times New Roman" pitchFamily="18" charset="0"/>
                <a:sym typeface="Symbol" pitchFamily="18" charset="2"/>
              </a:rPr>
              <a:t>, but not quite in its                                     ground state.</a:t>
            </a:r>
          </a:p>
        </p:txBody>
      </p:sp>
      <p:grpSp>
        <p:nvGrpSpPr>
          <p:cNvPr id="22531" name="Group 4"/>
          <p:cNvGrpSpPr>
            <a:grpSpLocks/>
          </p:cNvGrpSpPr>
          <p:nvPr/>
        </p:nvGrpSpPr>
        <p:grpSpPr bwMode="auto">
          <a:xfrm>
            <a:off x="5146675" y="2651125"/>
            <a:ext cx="3665538" cy="3667125"/>
            <a:chOff x="3242" y="1670"/>
            <a:chExt cx="2309" cy="2310"/>
          </a:xfrm>
        </p:grpSpPr>
        <p:sp>
          <p:nvSpPr>
            <p:cNvPr id="22538" name="Oval 5"/>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22539" name="Oval 6"/>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endParaRPr lang="en-US"/>
            </a:p>
          </p:txBody>
        </p:sp>
        <p:sp>
          <p:nvSpPr>
            <p:cNvPr id="22540" name="Oval 7"/>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endParaRPr lang="en-US"/>
            </a:p>
          </p:txBody>
        </p:sp>
        <p:sp>
          <p:nvSpPr>
            <p:cNvPr id="22541" name="Oval 8"/>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endParaRPr lang="en-US"/>
            </a:p>
          </p:txBody>
        </p:sp>
        <p:sp>
          <p:nvSpPr>
            <p:cNvPr id="22542" name="Oval 9"/>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endParaRPr lang="en-US"/>
            </a:p>
          </p:txBody>
        </p:sp>
        <p:sp>
          <p:nvSpPr>
            <p:cNvPr id="22543" name="Oval 10"/>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endParaRPr lang="en-US"/>
            </a:p>
          </p:txBody>
        </p:sp>
        <p:sp>
          <p:nvSpPr>
            <p:cNvPr id="22544" name="Oval 11"/>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endParaRPr lang="en-US"/>
            </a:p>
          </p:txBody>
        </p:sp>
        <p:sp>
          <p:nvSpPr>
            <p:cNvPr id="22545" name="Oval 12"/>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endParaRPr lang="en-US"/>
            </a:p>
          </p:txBody>
        </p:sp>
        <p:sp>
          <p:nvSpPr>
            <p:cNvPr id="22546" name="Text Box 13"/>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1</a:t>
              </a:r>
            </a:p>
          </p:txBody>
        </p:sp>
        <p:sp>
          <p:nvSpPr>
            <p:cNvPr id="22547" name="Text Box 14"/>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2</a:t>
              </a:r>
            </a:p>
          </p:txBody>
        </p:sp>
        <p:sp>
          <p:nvSpPr>
            <p:cNvPr id="22548" name="Text Box 15"/>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ourier New" pitchFamily="49" charset="0"/>
                </a:rPr>
                <a:t>3</a:t>
              </a:r>
            </a:p>
          </p:txBody>
        </p:sp>
        <p:sp>
          <p:nvSpPr>
            <p:cNvPr id="22549" name="Text Box 16"/>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a:spcBef>
                  <a:spcPct val="50000"/>
                </a:spcBef>
              </a:pPr>
              <a:r>
                <a:rPr lang="en-US" sz="1800" b="1">
                  <a:solidFill>
                    <a:schemeClr val="hlink"/>
                  </a:solidFill>
                  <a:latin typeface="Courier New" pitchFamily="49" charset="0"/>
                </a:rPr>
                <a:t>4</a:t>
              </a:r>
            </a:p>
          </p:txBody>
        </p:sp>
        <p:sp>
          <p:nvSpPr>
            <p:cNvPr id="22550" name="Text Box 17"/>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a:spcBef>
                  <a:spcPct val="50000"/>
                </a:spcBef>
              </a:pPr>
              <a:r>
                <a:rPr lang="en-US" sz="1600" b="1">
                  <a:solidFill>
                    <a:schemeClr val="hlink"/>
                  </a:solidFill>
                  <a:latin typeface="Courier New" pitchFamily="49" charset="0"/>
                </a:rPr>
                <a:t>5</a:t>
              </a:r>
            </a:p>
          </p:txBody>
        </p:sp>
        <p:sp>
          <p:nvSpPr>
            <p:cNvPr id="22551" name="Text Box 18"/>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6</a:t>
              </a:r>
            </a:p>
          </p:txBody>
        </p:sp>
        <p:sp>
          <p:nvSpPr>
            <p:cNvPr id="22552" name="Text Box 19"/>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a:spcBef>
                  <a:spcPct val="50000"/>
                </a:spcBef>
              </a:pPr>
              <a:r>
                <a:rPr lang="en-US" sz="1200" b="1">
                  <a:solidFill>
                    <a:schemeClr val="hlink"/>
                  </a:solidFill>
                  <a:latin typeface="Courier New" pitchFamily="49" charset="0"/>
                </a:rPr>
                <a:t>7</a:t>
              </a:r>
            </a:p>
          </p:txBody>
        </p:sp>
      </p:grpSp>
      <p:sp>
        <p:nvSpPr>
          <p:cNvPr id="135188" name="Oval 20"/>
          <p:cNvSpPr>
            <a:spLocks noChangeArrowheads="1"/>
          </p:cNvSpPr>
          <p:nvPr/>
        </p:nvSpPr>
        <p:spPr bwMode="auto">
          <a:xfrm>
            <a:off x="6932613" y="3522663"/>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5189" name="Oval 21"/>
          <p:cNvSpPr>
            <a:spLocks noChangeArrowheads="1"/>
          </p:cNvSpPr>
          <p:nvPr/>
        </p:nvSpPr>
        <p:spPr bwMode="auto">
          <a:xfrm>
            <a:off x="6938963" y="3200400"/>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endParaRPr>
          </a:p>
        </p:txBody>
      </p:sp>
      <p:sp>
        <p:nvSpPr>
          <p:cNvPr id="135190" name="Oval 22"/>
          <p:cNvSpPr>
            <a:spLocks noChangeArrowheads="1"/>
          </p:cNvSpPr>
          <p:nvPr/>
        </p:nvSpPr>
        <p:spPr bwMode="auto">
          <a:xfrm>
            <a:off x="6045200" y="3565525"/>
            <a:ext cx="1847850" cy="1847850"/>
          </a:xfrm>
          <a:prstGeom prst="ellipse">
            <a:avLst/>
          </a:prstGeom>
          <a:noFill/>
          <a:ln w="76200">
            <a:solidFill>
              <a:srgbClr val="FF9900">
                <a:alpha val="25882"/>
              </a:srgbClr>
            </a:solidFill>
            <a:round/>
            <a:headEnd/>
            <a:tailEnd/>
          </a:ln>
        </p:spPr>
        <p:txBody>
          <a:bodyPr wrap="none" anchor="ctr"/>
          <a:lstStyle/>
          <a:p>
            <a:endParaRPr lang="en-US"/>
          </a:p>
        </p:txBody>
      </p:sp>
      <p:sp>
        <p:nvSpPr>
          <p:cNvPr id="22535" name="Oval 23"/>
          <p:cNvSpPr>
            <a:spLocks noChangeArrowheads="1"/>
          </p:cNvSpPr>
          <p:nvPr/>
        </p:nvSpPr>
        <p:spPr bwMode="auto">
          <a:xfrm>
            <a:off x="5748338" y="3260725"/>
            <a:ext cx="2466975" cy="2466975"/>
          </a:xfrm>
          <a:prstGeom prst="ellipse">
            <a:avLst/>
          </a:prstGeom>
          <a:noFill/>
          <a:ln w="76200">
            <a:solidFill>
              <a:srgbClr val="FF9900">
                <a:alpha val="30980"/>
              </a:srgbClr>
            </a:solidFill>
            <a:round/>
            <a:headEnd/>
            <a:tailEnd/>
          </a:ln>
        </p:spPr>
        <p:txBody>
          <a:bodyPr wrap="none" anchor="ctr"/>
          <a:lstStyle/>
          <a:p>
            <a:endParaRPr lang="en-US"/>
          </a:p>
        </p:txBody>
      </p:sp>
      <p:sp>
        <p:nvSpPr>
          <p:cNvPr id="138297" name="Freeform 57"/>
          <p:cNvSpPr>
            <a:spLocks/>
          </p:cNvSpPr>
          <p:nvPr/>
        </p:nvSpPr>
        <p:spPr bwMode="auto">
          <a:xfrm rot="-2491349">
            <a:off x="6726238" y="2579688"/>
            <a:ext cx="1828800" cy="127000"/>
          </a:xfrm>
          <a:custGeom>
            <a:avLst/>
            <a:gdLst>
              <a:gd name="T0" fmla="*/ 0 w 1152"/>
              <a:gd name="T1" fmla="*/ 42002601 h 192"/>
              <a:gd name="T2" fmla="*/ 355342774 w 1152"/>
              <a:gd name="T3" fmla="*/ 42002601 h 192"/>
              <a:gd name="T4" fmla="*/ 592235872 w 1152"/>
              <a:gd name="T5" fmla="*/ 6125105 h 192"/>
              <a:gd name="T6" fmla="*/ 844251589 w 1152"/>
              <a:gd name="T7" fmla="*/ 77880100 h 192"/>
              <a:gd name="T8" fmla="*/ 1081146176 w 1152"/>
              <a:gd name="T9" fmla="*/ 6125105 h 192"/>
              <a:gd name="T10" fmla="*/ 1318042351 w 1152"/>
              <a:gd name="T11" fmla="*/ 77880100 h 192"/>
              <a:gd name="T12" fmla="*/ 1570056281 w 1152"/>
              <a:gd name="T13" fmla="*/ 6125105 h 192"/>
              <a:gd name="T14" fmla="*/ 1806951265 w 1152"/>
              <a:gd name="T15" fmla="*/ 77880100 h 192"/>
              <a:gd name="T16" fmla="*/ 2043845852 w 1152"/>
              <a:gd name="T17" fmla="*/ 6125105 h 192"/>
              <a:gd name="T18" fmla="*/ 2147483647 w 1152"/>
              <a:gd name="T19" fmla="*/ 77880100 h 192"/>
              <a:gd name="T20" fmla="*/ 2147483647 w 1152"/>
              <a:gd name="T21" fmla="*/ 42002601 h 192"/>
              <a:gd name="T22" fmla="*/ 2147483647 w 1152"/>
              <a:gd name="T23" fmla="*/ 4200260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sp>
        <p:nvSpPr>
          <p:cNvPr id="2253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5189"/>
                                        </p:tgtEl>
                                        <p:attrNameLst>
                                          <p:attrName>style.visibility</p:attrName>
                                        </p:attrNameLst>
                                      </p:cBhvr>
                                      <p:to>
                                        <p:strVal val="visible"/>
                                      </p:to>
                                    </p:set>
                                    <p:animEffect transition="in" filter="fade">
                                      <p:cBhvr>
                                        <p:cTn id="7" dur="500"/>
                                        <p:tgtEl>
                                          <p:spTgt spid="135189"/>
                                        </p:tgtEl>
                                      </p:cBhvr>
                                    </p:animEffect>
                                  </p:childTnLst>
                                </p:cTn>
                              </p:par>
                              <p:par>
                                <p:cTn id="8"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9" dur="2000" fill="hold"/>
                                        <p:tgtEl>
                                          <p:spTgt spid="135189"/>
                                        </p:tgtEl>
                                        <p:attrNameLst>
                                          <p:attrName>ppt_x</p:attrName>
                                          <p:attrName>ppt_y</p:attrName>
                                        </p:attrNameLst>
                                      </p:cBhvr>
                                      <p:rCtr x="0" y="181"/>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5170">
                                            <p:txEl>
                                              <p:pRg st="1" end="1"/>
                                            </p:txEl>
                                          </p:spTgt>
                                        </p:tgtEl>
                                        <p:attrNameLst>
                                          <p:attrName>style.visibility</p:attrName>
                                        </p:attrNameLst>
                                      </p:cBhvr>
                                      <p:to>
                                        <p:strVal val="visible"/>
                                      </p:to>
                                    </p:set>
                                    <p:anim calcmode="lin" valueType="num">
                                      <p:cBhvr additive="base">
                                        <p:cTn id="14"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5170">
                                            <p:txEl>
                                              <p:pRg st="2" end="2"/>
                                            </p:txEl>
                                          </p:spTgt>
                                        </p:tgtEl>
                                        <p:attrNameLst>
                                          <p:attrName>style.visibility</p:attrName>
                                        </p:attrNameLst>
                                      </p:cBhvr>
                                      <p:to>
                                        <p:strVal val="visible"/>
                                      </p:to>
                                    </p:set>
                                    <p:anim calcmode="lin" valueType="num">
                                      <p:cBhvr additive="base">
                                        <p:cTn id="20"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grpId="0" nodeType="withEffect">
                                  <p:stCondLst>
                                    <p:cond delay="0"/>
                                  </p:stCondLst>
                                  <p:childTnLst>
                                    <p:set>
                                      <p:cBhvr>
                                        <p:cTn id="23" dur="1" fill="hold">
                                          <p:stCondLst>
                                            <p:cond delay="0"/>
                                          </p:stCondLst>
                                        </p:cTn>
                                        <p:tgtEl>
                                          <p:spTgt spid="135188"/>
                                        </p:tgtEl>
                                        <p:attrNameLst>
                                          <p:attrName>style.visibility</p:attrName>
                                        </p:attrNameLst>
                                      </p:cBhvr>
                                      <p:to>
                                        <p:strVal val="visible"/>
                                      </p:to>
                                    </p:set>
                                    <p:animEffect transition="in" filter="fade">
                                      <p:cBhvr>
                                        <p:cTn id="24" dur="500"/>
                                        <p:tgtEl>
                                          <p:spTgt spid="135188"/>
                                        </p:tgtEl>
                                      </p:cBhvr>
                                    </p:animEffect>
                                  </p:childTnLst>
                                </p:cTn>
                              </p:par>
                              <p:par>
                                <p:cTn id="25" presetID="1" presetClass="path" presetSubtype="0" repeatCount="indefinite" fill="hold" grpId="1" nodeType="withEffect">
                                  <p:stCondLst>
                                    <p:cond delay="0"/>
                                  </p:stCondLst>
                                  <p:childTnLst>
                                    <p:animMotion origin="layout" path="M 3.61111E-6 1.11111E-6 C 0.05538 1.11111E-6 0.10069 0.05995 0.10069 0.13403 C 0.10069 0.20787 0.05538 0.26829 3.61111E-6 0.26829 C -0.05556 0.26829 -0.10052 0.20787 -0.10052 0.13403 C -0.10052 0.05995 -0.05556 1.11111E-6 3.61111E-6 1.11111E-6 Z " pathEditMode="relative" rAng="0" ptsTypes="fffff">
                                      <p:cBhvr>
                                        <p:cTn id="26" dur="3000" fill="hold"/>
                                        <p:tgtEl>
                                          <p:spTgt spid="135188"/>
                                        </p:tgtEl>
                                        <p:attrNameLst>
                                          <p:attrName>ppt_x</p:attrName>
                                          <p:attrName>ppt_y</p:attrName>
                                        </p:attrNameLst>
                                      </p:cBhvr>
                                      <p:rCtr x="0" y="134"/>
                                    </p:animMotion>
                                  </p:childTnLst>
                                </p:cTn>
                              </p:par>
                              <p:par>
                                <p:cTn id="27" presetID="10" presetClass="entr" presetSubtype="0" fill="hold" grpId="0" nodeType="withEffect">
                                  <p:stCondLst>
                                    <p:cond delay="0"/>
                                  </p:stCondLst>
                                  <p:childTnLst>
                                    <p:set>
                                      <p:cBhvr>
                                        <p:cTn id="28" dur="1" fill="hold">
                                          <p:stCondLst>
                                            <p:cond delay="0"/>
                                          </p:stCondLst>
                                        </p:cTn>
                                        <p:tgtEl>
                                          <p:spTgt spid="135190"/>
                                        </p:tgtEl>
                                        <p:attrNameLst>
                                          <p:attrName>style.visibility</p:attrName>
                                        </p:attrNameLst>
                                      </p:cBhvr>
                                      <p:to>
                                        <p:strVal val="visible"/>
                                      </p:to>
                                    </p:set>
                                    <p:animEffect transition="in" filter="fade">
                                      <p:cBhvr>
                                        <p:cTn id="29" dur="2000"/>
                                        <p:tgtEl>
                                          <p:spTgt spid="135190"/>
                                        </p:tgtEl>
                                      </p:cBhvr>
                                    </p:animEffect>
                                  </p:childTnLst>
                                </p:cTn>
                              </p:par>
                              <p:par>
                                <p:cTn id="30" presetID="10" presetClass="exit" presetSubtype="0" fill="hold" grpId="2" nodeType="withEffect">
                                  <p:stCondLst>
                                    <p:cond delay="0"/>
                                  </p:stCondLst>
                                  <p:childTnLst>
                                    <p:animEffect transition="out" filter="fade">
                                      <p:cBhvr>
                                        <p:cTn id="31" dur="500"/>
                                        <p:tgtEl>
                                          <p:spTgt spid="135189"/>
                                        </p:tgtEl>
                                      </p:cBhvr>
                                    </p:animEffect>
                                    <p:set>
                                      <p:cBhvr>
                                        <p:cTn id="32" dur="1" fill="hold">
                                          <p:stCondLst>
                                            <p:cond delay="499"/>
                                          </p:stCondLst>
                                        </p:cTn>
                                        <p:tgtEl>
                                          <p:spTgt spid="135189"/>
                                        </p:tgtEl>
                                        <p:attrNameLst>
                                          <p:attrName>style.visibility</p:attrName>
                                        </p:attrNameLst>
                                      </p:cBhvr>
                                      <p:to>
                                        <p:strVal val="hidden"/>
                                      </p:to>
                                    </p:set>
                                  </p:childTnLst>
                                </p:cTn>
                              </p:par>
                              <p:par>
                                <p:cTn id="33" presetID="22" presetClass="entr" presetSubtype="4" fill="hold" grpId="0" nodeType="withEffect">
                                  <p:stCondLst>
                                    <p:cond delay="0"/>
                                  </p:stCondLst>
                                  <p:childTnLst>
                                    <p:set>
                                      <p:cBhvr>
                                        <p:cTn id="34" dur="1" fill="hold">
                                          <p:stCondLst>
                                            <p:cond delay="0"/>
                                          </p:stCondLst>
                                        </p:cTn>
                                        <p:tgtEl>
                                          <p:spTgt spid="138297"/>
                                        </p:tgtEl>
                                        <p:attrNameLst>
                                          <p:attrName>style.visibility</p:attrName>
                                        </p:attrNameLst>
                                      </p:cBhvr>
                                      <p:to>
                                        <p:strVal val="visible"/>
                                      </p:to>
                                    </p:set>
                                    <p:animEffect transition="in" filter="wipe(down)">
                                      <p:cBhvr>
                                        <p:cTn id="35" dur="2000"/>
                                        <p:tgtEl>
                                          <p:spTgt spid="138297"/>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par>
                          <p:cTn id="36" fill="hold">
                            <p:stCondLst>
                              <p:cond delay="3000"/>
                            </p:stCondLst>
                            <p:childTnLst>
                              <p:par>
                                <p:cTn id="37" presetID="22" presetClass="exit" presetSubtype="4" fill="hold" grpId="1" nodeType="afterEffect">
                                  <p:stCondLst>
                                    <p:cond delay="0"/>
                                  </p:stCondLst>
                                  <p:childTnLst>
                                    <p:animEffect transition="out" filter="wipe(down)">
                                      <p:cBhvr>
                                        <p:cTn id="38" dur="2000"/>
                                        <p:tgtEl>
                                          <p:spTgt spid="138297"/>
                                        </p:tgtEl>
                                      </p:cBhvr>
                                    </p:animEffect>
                                    <p:set>
                                      <p:cBhvr>
                                        <p:cTn id="39" dur="1" fill="hold">
                                          <p:stCondLst>
                                            <p:cond delay="1999"/>
                                          </p:stCondLst>
                                        </p:cTn>
                                        <p:tgtEl>
                                          <p:spTgt spid="1382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5170">
                                            <p:txEl>
                                              <p:pRg st="3" end="3"/>
                                            </p:txEl>
                                          </p:spTgt>
                                        </p:tgtEl>
                                        <p:attrNameLst>
                                          <p:attrName>style.visibility</p:attrName>
                                        </p:attrNameLst>
                                      </p:cBhvr>
                                      <p:to>
                                        <p:strVal val="visible"/>
                                      </p:to>
                                    </p:set>
                                    <p:anim calcmode="lin" valueType="num">
                                      <p:cBhvr additive="base">
                                        <p:cTn id="44" dur="500" fill="hold"/>
                                        <p:tgtEl>
                                          <p:spTgt spid="135170">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5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5170">
                                            <p:txEl>
                                              <p:pRg st="4" end="4"/>
                                            </p:txEl>
                                          </p:spTgt>
                                        </p:tgtEl>
                                        <p:attrNameLst>
                                          <p:attrName>style.visibility</p:attrName>
                                        </p:attrNameLst>
                                      </p:cBhvr>
                                      <p:to>
                                        <p:strVal val="visible"/>
                                      </p:to>
                                    </p:set>
                                    <p:anim calcmode="lin" valueType="num">
                                      <p:cBhvr additive="base">
                                        <p:cTn id="50" dur="500" fill="hold"/>
                                        <p:tgtEl>
                                          <p:spTgt spid="13517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5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8" grpId="0" animBg="1"/>
      <p:bldP spid="135188" grpId="1" animBg="1"/>
      <p:bldP spid="135189" grpId="0" animBg="1"/>
      <p:bldP spid="135189" grpId="1" animBg="1"/>
      <p:bldP spid="135189" grpId="2" animBg="1"/>
      <p:bldP spid="135190" grpId="0" animBg="1"/>
      <p:bldP spid="138297" grpId="0" animBg="1"/>
      <p:bldP spid="13829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The </a:t>
            </a:r>
            <a:r>
              <a:rPr lang="en-US" dirty="0" smtClean="0">
                <a:solidFill>
                  <a:srgbClr val="000000"/>
                </a:solidFill>
                <a:cs typeface="Times New Roman" pitchFamily="18" charset="0"/>
                <a:sym typeface="Symbol" pitchFamily="18" charset="2"/>
              </a:rPr>
              <a:t>graphic </a:t>
            </a:r>
            <a:r>
              <a:rPr lang="en-US" dirty="0">
                <a:solidFill>
                  <a:srgbClr val="000000"/>
                </a:solidFill>
                <a:cs typeface="Times New Roman" pitchFamily="18" charset="0"/>
                <a:sym typeface="Symbol" pitchFamily="18" charset="2"/>
              </a:rPr>
              <a:t>shown here accounts for </a:t>
            </a:r>
            <a:r>
              <a:rPr lang="en-US" dirty="0" smtClean="0">
                <a:solidFill>
                  <a:srgbClr val="000000"/>
                </a:solidFill>
                <a:cs typeface="Times New Roman" pitchFamily="18" charset="0"/>
                <a:sym typeface="Symbol" pitchFamily="18" charset="2"/>
              </a:rPr>
              <a:t>many </a:t>
            </a:r>
            <a:r>
              <a:rPr lang="en-US" dirty="0">
                <a:solidFill>
                  <a:srgbClr val="000000"/>
                </a:solidFill>
                <a:cs typeface="Times New Roman" pitchFamily="18" charset="0"/>
                <a:sym typeface="Symbol" pitchFamily="18" charset="2"/>
              </a:rPr>
              <a:t>of the observed  </a:t>
            </a:r>
            <a:r>
              <a:rPr lang="en-US" dirty="0" smtClean="0">
                <a:solidFill>
                  <a:srgbClr val="000000"/>
                </a:solidFill>
                <a:cs typeface="Times New Roman" pitchFamily="18" charset="0"/>
                <a:sym typeface="Symbol" pitchFamily="18" charset="2"/>
              </a:rPr>
              <a:t>hydrogen </a:t>
            </a:r>
            <a:r>
              <a:rPr lang="en-US" dirty="0">
                <a:solidFill>
                  <a:srgbClr val="000000"/>
                </a:solidFill>
                <a:cs typeface="Times New Roman" pitchFamily="18" charset="0"/>
                <a:sym typeface="Symbol" pitchFamily="18" charset="2"/>
              </a:rPr>
              <a:t>emission spectra.</a:t>
            </a:r>
          </a:p>
          <a:p>
            <a:pPr eaLnBrk="0" hangingPunct="0">
              <a:spcBef>
                <a:spcPct val="20000"/>
              </a:spcBef>
            </a:pPr>
            <a:r>
              <a:rPr lang="en-US" dirty="0">
                <a:solidFill>
                  <a:srgbClr val="000000"/>
                </a:solidFill>
                <a:cs typeface="Times New Roman" pitchFamily="18" charset="0"/>
                <a:sym typeface="Symbol" pitchFamily="18" charset="2"/>
              </a:rPr>
              <a:t>The excitation                                                                illustrated                                                                     looked like this:</a:t>
            </a:r>
          </a:p>
          <a:p>
            <a:pPr eaLnBrk="0" hangingPunct="0">
              <a:spcBef>
                <a:spcPct val="20000"/>
              </a:spcBef>
            </a:pPr>
            <a:r>
              <a:rPr lang="en-US" dirty="0">
                <a:solidFill>
                  <a:srgbClr val="000000"/>
                </a:solidFill>
                <a:cs typeface="Times New Roman" pitchFamily="18" charset="0"/>
                <a:sym typeface="Symbol" pitchFamily="18" charset="2"/>
              </a:rPr>
              <a:t>The de-                                                                    excitation                                                                       looked like                                                                         this:</a:t>
            </a:r>
          </a:p>
        </p:txBody>
      </p:sp>
      <p:pic>
        <p:nvPicPr>
          <p:cNvPr id="137219"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19425" y="2986088"/>
            <a:ext cx="5121275" cy="3725862"/>
          </a:xfrm>
          <a:prstGeom prst="rect">
            <a:avLst/>
          </a:prstGeom>
          <a:noFill/>
          <a:ln w="9525">
            <a:noFill/>
            <a:miter lim="800000"/>
            <a:headEnd/>
            <a:tailEnd/>
          </a:ln>
        </p:spPr>
      </p:pic>
      <p:sp>
        <p:nvSpPr>
          <p:cNvPr id="138299" name="Line 59"/>
          <p:cNvSpPr>
            <a:spLocks noChangeShapeType="1"/>
          </p:cNvSpPr>
          <p:nvPr/>
        </p:nvSpPr>
        <p:spPr bwMode="auto">
          <a:xfrm flipV="1">
            <a:off x="3881438" y="4886325"/>
            <a:ext cx="0" cy="1528763"/>
          </a:xfrm>
          <a:prstGeom prst="line">
            <a:avLst/>
          </a:prstGeom>
          <a:noFill/>
          <a:ln w="76200">
            <a:solidFill>
              <a:srgbClr val="D60093"/>
            </a:solidFill>
            <a:round/>
            <a:headEnd/>
            <a:tailEnd type="triangle" w="med" len="med"/>
          </a:ln>
        </p:spPr>
        <p:txBody>
          <a:bodyPr/>
          <a:lstStyle/>
          <a:p>
            <a:endParaRPr lang="en-US"/>
          </a:p>
        </p:txBody>
      </p:sp>
      <p:sp>
        <p:nvSpPr>
          <p:cNvPr id="2" name="Line 59"/>
          <p:cNvSpPr>
            <a:spLocks noChangeShapeType="1"/>
          </p:cNvSpPr>
          <p:nvPr/>
        </p:nvSpPr>
        <p:spPr bwMode="auto">
          <a:xfrm flipV="1">
            <a:off x="4889500" y="4879975"/>
            <a:ext cx="0" cy="646113"/>
          </a:xfrm>
          <a:prstGeom prst="line">
            <a:avLst/>
          </a:prstGeom>
          <a:noFill/>
          <a:ln w="76200">
            <a:solidFill>
              <a:srgbClr val="FF0000"/>
            </a:solidFill>
            <a:round/>
            <a:headEnd type="triangle" w="med" len="med"/>
            <a:tailEnd/>
          </a:ln>
        </p:spPr>
        <p:txBody>
          <a:bodyPr/>
          <a:lstStyle/>
          <a:p>
            <a:endParaRPr lang="en-US"/>
          </a:p>
        </p:txBody>
      </p:sp>
      <p:sp>
        <p:nvSpPr>
          <p:cNvPr id="137223" name="Text Box 7"/>
          <p:cNvSpPr txBox="1">
            <a:spLocks noChangeArrowheads="1"/>
          </p:cNvSpPr>
          <p:nvPr/>
        </p:nvSpPr>
        <p:spPr bwMode="auto">
          <a:xfrm>
            <a:off x="4402138" y="6380163"/>
            <a:ext cx="2141537" cy="461665"/>
          </a:xfrm>
          <a:prstGeom prst="rect">
            <a:avLst/>
          </a:prstGeom>
          <a:noFill/>
          <a:ln w="9525">
            <a:noFill/>
            <a:miter lim="800000"/>
            <a:headEnd/>
            <a:tailEnd/>
          </a:ln>
        </p:spPr>
        <p:txBody>
          <a:bodyPr>
            <a:spAutoFit/>
          </a:bodyPr>
          <a:lstStyle/>
          <a:p>
            <a:pPr>
              <a:spcBef>
                <a:spcPct val="50000"/>
              </a:spcBef>
            </a:pPr>
            <a:r>
              <a:rPr lang="en-US" dirty="0">
                <a:solidFill>
                  <a:schemeClr val="hlink"/>
                </a:solidFill>
                <a:sym typeface="Symbol" pitchFamily="18" charset="2"/>
              </a:rPr>
              <a:t>Ultraviolet</a:t>
            </a:r>
          </a:p>
        </p:txBody>
      </p:sp>
      <p:sp>
        <p:nvSpPr>
          <p:cNvPr id="137224" name="Text Box 8"/>
          <p:cNvSpPr txBox="1">
            <a:spLocks noChangeArrowheads="1"/>
          </p:cNvSpPr>
          <p:nvPr/>
        </p:nvSpPr>
        <p:spPr bwMode="auto">
          <a:xfrm>
            <a:off x="5510213" y="5491163"/>
            <a:ext cx="1309687" cy="46166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Visible</a:t>
            </a:r>
          </a:p>
        </p:txBody>
      </p:sp>
      <p:sp>
        <p:nvSpPr>
          <p:cNvPr id="137225" name="Text Box 9"/>
          <p:cNvSpPr txBox="1">
            <a:spLocks noChangeArrowheads="1"/>
          </p:cNvSpPr>
          <p:nvPr/>
        </p:nvSpPr>
        <p:spPr bwMode="auto">
          <a:xfrm>
            <a:off x="6486525" y="4845050"/>
            <a:ext cx="1719263" cy="46166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Infrared</a:t>
            </a:r>
          </a:p>
        </p:txBody>
      </p:sp>
      <p:sp>
        <p:nvSpPr>
          <p:cNvPr id="2356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anim calcmode="lin" valueType="num">
                                      <p:cBhvr additive="base">
                                        <p:cTn id="7"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7219"/>
                                        </p:tgtEl>
                                        <p:attrNameLst>
                                          <p:attrName>style.visibility</p:attrName>
                                        </p:attrNameLst>
                                      </p:cBhvr>
                                      <p:to>
                                        <p:strVal val="visible"/>
                                      </p:to>
                                    </p:set>
                                    <p:animEffect transition="in" filter="fade">
                                      <p:cBhvr>
                                        <p:cTn id="11" dur="2000"/>
                                        <p:tgtEl>
                                          <p:spTgt spid="1372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7218">
                                            <p:txEl>
                                              <p:pRg st="2" end="2"/>
                                            </p:txEl>
                                          </p:spTgt>
                                        </p:tgtEl>
                                        <p:attrNameLst>
                                          <p:attrName>style.visibility</p:attrName>
                                        </p:attrNameLst>
                                      </p:cBhvr>
                                      <p:to>
                                        <p:strVal val="visible"/>
                                      </p:to>
                                    </p:set>
                                    <p:anim calcmode="lin" valueType="num">
                                      <p:cBhvr additive="base">
                                        <p:cTn id="16" dur="500" fill="hold"/>
                                        <p:tgtEl>
                                          <p:spTgt spid="13721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7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8299"/>
                                        </p:tgtEl>
                                        <p:attrNameLst>
                                          <p:attrName>style.visibility</p:attrName>
                                        </p:attrNameLst>
                                      </p:cBhvr>
                                      <p:to>
                                        <p:strVal val="visible"/>
                                      </p:to>
                                    </p:set>
                                    <p:animEffect transition="in" filter="wipe(down)">
                                      <p:cBhvr>
                                        <p:cTn id="22" dur="2000"/>
                                        <p:tgtEl>
                                          <p:spTgt spid="138299"/>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7218">
                                            <p:txEl>
                                              <p:pRg st="3" end="3"/>
                                            </p:txEl>
                                          </p:spTgt>
                                        </p:tgtEl>
                                        <p:attrNameLst>
                                          <p:attrName>style.visibility</p:attrName>
                                        </p:attrNameLst>
                                      </p:cBhvr>
                                      <p:to>
                                        <p:strVal val="visible"/>
                                      </p:to>
                                    </p:set>
                                    <p:anim calcmode="lin" valueType="num">
                                      <p:cBhvr additive="base">
                                        <p:cTn id="27" dur="5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72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2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7223"/>
                                        </p:tgtEl>
                                        <p:attrNameLst>
                                          <p:attrName>style.visibility</p:attrName>
                                        </p:attrNameLst>
                                      </p:cBhvr>
                                      <p:to>
                                        <p:strVal val="visible"/>
                                      </p:to>
                                    </p:set>
                                    <p:anim calcmode="lin" valueType="num">
                                      <p:cBhvr>
                                        <p:cTn id="38" dur="500" fill="hold"/>
                                        <p:tgtEl>
                                          <p:spTgt spid="137223"/>
                                        </p:tgtEl>
                                        <p:attrNameLst>
                                          <p:attrName>ppt_w</p:attrName>
                                        </p:attrNameLst>
                                      </p:cBhvr>
                                      <p:tavLst>
                                        <p:tav tm="0">
                                          <p:val>
                                            <p:fltVal val="0"/>
                                          </p:val>
                                        </p:tav>
                                        <p:tav tm="100000">
                                          <p:val>
                                            <p:strVal val="#ppt_w"/>
                                          </p:val>
                                        </p:tav>
                                      </p:tavLst>
                                    </p:anim>
                                    <p:anim calcmode="lin" valueType="num">
                                      <p:cBhvr>
                                        <p:cTn id="39" dur="500" fill="hold"/>
                                        <p:tgtEl>
                                          <p:spTgt spid="137223"/>
                                        </p:tgtEl>
                                        <p:attrNameLst>
                                          <p:attrName>ppt_h</p:attrName>
                                        </p:attrNameLst>
                                      </p:cBhvr>
                                      <p:tavLst>
                                        <p:tav tm="0">
                                          <p:val>
                                            <p:fltVal val="0"/>
                                          </p:val>
                                        </p:tav>
                                        <p:tav tm="100000">
                                          <p:val>
                                            <p:strVal val="#ppt_h"/>
                                          </p:val>
                                        </p:tav>
                                      </p:tavLst>
                                    </p:anim>
                                    <p:animEffect transition="in" filter="fade">
                                      <p:cBhvr>
                                        <p:cTn id="40" dur="500"/>
                                        <p:tgtEl>
                                          <p:spTgt spid="137223"/>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37224"/>
                                        </p:tgtEl>
                                        <p:attrNameLst>
                                          <p:attrName>style.visibility</p:attrName>
                                        </p:attrNameLst>
                                      </p:cBhvr>
                                      <p:to>
                                        <p:strVal val="visible"/>
                                      </p:to>
                                    </p:set>
                                    <p:anim calcmode="lin" valueType="num">
                                      <p:cBhvr>
                                        <p:cTn id="45" dur="500" fill="hold"/>
                                        <p:tgtEl>
                                          <p:spTgt spid="137224"/>
                                        </p:tgtEl>
                                        <p:attrNameLst>
                                          <p:attrName>ppt_w</p:attrName>
                                        </p:attrNameLst>
                                      </p:cBhvr>
                                      <p:tavLst>
                                        <p:tav tm="0">
                                          <p:val>
                                            <p:fltVal val="0"/>
                                          </p:val>
                                        </p:tav>
                                        <p:tav tm="100000">
                                          <p:val>
                                            <p:strVal val="#ppt_w"/>
                                          </p:val>
                                        </p:tav>
                                      </p:tavLst>
                                    </p:anim>
                                    <p:anim calcmode="lin" valueType="num">
                                      <p:cBhvr>
                                        <p:cTn id="46" dur="500" fill="hold"/>
                                        <p:tgtEl>
                                          <p:spTgt spid="137224"/>
                                        </p:tgtEl>
                                        <p:attrNameLst>
                                          <p:attrName>ppt_h</p:attrName>
                                        </p:attrNameLst>
                                      </p:cBhvr>
                                      <p:tavLst>
                                        <p:tav tm="0">
                                          <p:val>
                                            <p:fltVal val="0"/>
                                          </p:val>
                                        </p:tav>
                                        <p:tav tm="100000">
                                          <p:val>
                                            <p:strVal val="#ppt_h"/>
                                          </p:val>
                                        </p:tav>
                                      </p:tavLst>
                                    </p:anim>
                                    <p:animEffect transition="in" filter="fade">
                                      <p:cBhvr>
                                        <p:cTn id="47" dur="500"/>
                                        <p:tgtEl>
                                          <p:spTgt spid="13722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7225"/>
                                        </p:tgtEl>
                                        <p:attrNameLst>
                                          <p:attrName>style.visibility</p:attrName>
                                        </p:attrNameLst>
                                      </p:cBhvr>
                                      <p:to>
                                        <p:strVal val="visible"/>
                                      </p:to>
                                    </p:set>
                                    <p:anim calcmode="lin" valueType="num">
                                      <p:cBhvr>
                                        <p:cTn id="52" dur="500" fill="hold"/>
                                        <p:tgtEl>
                                          <p:spTgt spid="137225"/>
                                        </p:tgtEl>
                                        <p:attrNameLst>
                                          <p:attrName>ppt_w</p:attrName>
                                        </p:attrNameLst>
                                      </p:cBhvr>
                                      <p:tavLst>
                                        <p:tav tm="0">
                                          <p:val>
                                            <p:fltVal val="0"/>
                                          </p:val>
                                        </p:tav>
                                        <p:tav tm="100000">
                                          <p:val>
                                            <p:strVal val="#ppt_w"/>
                                          </p:val>
                                        </p:tav>
                                      </p:tavLst>
                                    </p:anim>
                                    <p:anim calcmode="lin" valueType="num">
                                      <p:cBhvr>
                                        <p:cTn id="53" dur="500" fill="hold"/>
                                        <p:tgtEl>
                                          <p:spTgt spid="137225"/>
                                        </p:tgtEl>
                                        <p:attrNameLst>
                                          <p:attrName>ppt_h</p:attrName>
                                        </p:attrNameLst>
                                      </p:cBhvr>
                                      <p:tavLst>
                                        <p:tav tm="0">
                                          <p:val>
                                            <p:fltVal val="0"/>
                                          </p:val>
                                        </p:tav>
                                        <p:tav tm="100000">
                                          <p:val>
                                            <p:strVal val="#ppt_h"/>
                                          </p:val>
                                        </p:tav>
                                      </p:tavLst>
                                    </p:anim>
                                    <p:animEffect transition="in" filter="fade">
                                      <p:cBhvr>
                                        <p:cTn id="54" dur="500"/>
                                        <p:tgtEl>
                                          <p:spTgt spid="137225"/>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9" grpId="0" animBg="1"/>
      <p:bldP spid="2" grpId="0" animBg="1"/>
      <p:bldP spid="137223" grpId="0"/>
      <p:bldP spid="137224" grpId="0"/>
      <p:bldP spid="1372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The human eye is only sensitive to the </a:t>
            </a:r>
            <a:r>
              <a:rPr lang="en-US" dirty="0" err="1">
                <a:solidFill>
                  <a:srgbClr val="000000"/>
                </a:solidFill>
                <a:cs typeface="Times New Roman" pitchFamily="18" charset="0"/>
                <a:sym typeface="Symbol" pitchFamily="18" charset="2"/>
              </a:rPr>
              <a:t>Balmer</a:t>
            </a:r>
            <a:r>
              <a:rPr lang="en-US" dirty="0">
                <a:solidFill>
                  <a:srgbClr val="000000"/>
                </a:solidFill>
                <a:cs typeface="Times New Roman" pitchFamily="18" charset="0"/>
                <a:sym typeface="Symbol" pitchFamily="18" charset="2"/>
              </a:rPr>
              <a:t>                                        series of photon energies (or wavelengths):</a:t>
            </a:r>
          </a:p>
        </p:txBody>
      </p:sp>
      <p:pic>
        <p:nvPicPr>
          <p:cNvPr id="24579"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19425" y="2986088"/>
            <a:ext cx="5121275" cy="3725862"/>
          </a:xfrm>
          <a:prstGeom prst="rect">
            <a:avLst/>
          </a:prstGeom>
          <a:noFill/>
          <a:ln w="9525">
            <a:noFill/>
            <a:miter lim="800000"/>
            <a:headEnd/>
            <a:tailEnd/>
          </a:ln>
        </p:spPr>
      </p:pic>
      <p:sp>
        <p:nvSpPr>
          <p:cNvPr id="138299" name="Line 59"/>
          <p:cNvSpPr>
            <a:spLocks noChangeShapeType="1"/>
          </p:cNvSpPr>
          <p:nvPr/>
        </p:nvSpPr>
        <p:spPr bwMode="auto">
          <a:xfrm flipV="1">
            <a:off x="4889500" y="4879975"/>
            <a:ext cx="0" cy="646113"/>
          </a:xfrm>
          <a:prstGeom prst="line">
            <a:avLst/>
          </a:prstGeom>
          <a:noFill/>
          <a:ln w="38100">
            <a:solidFill>
              <a:srgbClr val="FF0000"/>
            </a:solidFill>
            <a:round/>
            <a:headEnd type="triangle" w="med" len="med"/>
            <a:tailEnd/>
          </a:ln>
        </p:spPr>
        <p:txBody>
          <a:bodyPr/>
          <a:lstStyle/>
          <a:p>
            <a:endParaRPr lang="en-US"/>
          </a:p>
        </p:txBody>
      </p:sp>
      <p:sp>
        <p:nvSpPr>
          <p:cNvPr id="24581" name="Text Box 6"/>
          <p:cNvSpPr txBox="1">
            <a:spLocks noChangeArrowheads="1"/>
          </p:cNvSpPr>
          <p:nvPr/>
        </p:nvSpPr>
        <p:spPr bwMode="auto">
          <a:xfrm>
            <a:off x="4402138" y="6380163"/>
            <a:ext cx="2141537" cy="457200"/>
          </a:xfrm>
          <a:prstGeom prst="rect">
            <a:avLst/>
          </a:prstGeom>
          <a:noFill/>
          <a:ln w="9525">
            <a:noFill/>
            <a:miter lim="800000"/>
            <a:headEnd/>
            <a:tailEnd/>
          </a:ln>
        </p:spPr>
        <p:txBody>
          <a:bodyPr>
            <a:spAutoFit/>
          </a:bodyPr>
          <a:lstStyle/>
          <a:p>
            <a:pPr>
              <a:spcBef>
                <a:spcPct val="50000"/>
              </a:spcBef>
            </a:pPr>
            <a:r>
              <a:rPr lang="en-US" dirty="0">
                <a:solidFill>
                  <a:schemeClr val="hlink"/>
                </a:solidFill>
                <a:sym typeface="Symbol" pitchFamily="18" charset="2"/>
              </a:rPr>
              <a:t>Ultraviolet</a:t>
            </a:r>
          </a:p>
        </p:txBody>
      </p:sp>
      <p:sp>
        <p:nvSpPr>
          <p:cNvPr id="24582" name="Text Box 7"/>
          <p:cNvSpPr txBox="1">
            <a:spLocks noChangeArrowheads="1"/>
          </p:cNvSpPr>
          <p:nvPr/>
        </p:nvSpPr>
        <p:spPr bwMode="auto">
          <a:xfrm>
            <a:off x="5510213" y="5491163"/>
            <a:ext cx="1309687"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Visible</a:t>
            </a:r>
          </a:p>
        </p:txBody>
      </p:sp>
      <p:sp>
        <p:nvSpPr>
          <p:cNvPr id="24583" name="Text Box 8"/>
          <p:cNvSpPr txBox="1">
            <a:spLocks noChangeArrowheads="1"/>
          </p:cNvSpPr>
          <p:nvPr/>
        </p:nvSpPr>
        <p:spPr bwMode="auto">
          <a:xfrm>
            <a:off x="6486525" y="4845050"/>
            <a:ext cx="1719263"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Infrared</a:t>
            </a:r>
          </a:p>
        </p:txBody>
      </p:sp>
      <p:sp>
        <p:nvSpPr>
          <p:cNvPr id="2" name="Line 59"/>
          <p:cNvSpPr>
            <a:spLocks noChangeShapeType="1"/>
          </p:cNvSpPr>
          <p:nvPr/>
        </p:nvSpPr>
        <p:spPr bwMode="auto">
          <a:xfrm flipV="1">
            <a:off x="4987925" y="4340225"/>
            <a:ext cx="0" cy="1187450"/>
          </a:xfrm>
          <a:prstGeom prst="line">
            <a:avLst/>
          </a:prstGeom>
          <a:noFill/>
          <a:ln w="38100">
            <a:solidFill>
              <a:srgbClr val="FF3300"/>
            </a:solidFill>
            <a:round/>
            <a:headEnd type="triangle" w="med" len="med"/>
            <a:tailEnd/>
          </a:ln>
        </p:spPr>
        <p:txBody>
          <a:bodyPr/>
          <a:lstStyle/>
          <a:p>
            <a:endParaRPr lang="en-US"/>
          </a:p>
        </p:txBody>
      </p:sp>
      <p:sp>
        <p:nvSpPr>
          <p:cNvPr id="3" name="Line 59"/>
          <p:cNvSpPr>
            <a:spLocks noChangeShapeType="1"/>
          </p:cNvSpPr>
          <p:nvPr/>
        </p:nvSpPr>
        <p:spPr bwMode="auto">
          <a:xfrm flipV="1">
            <a:off x="5110163" y="3911600"/>
            <a:ext cx="0" cy="1619250"/>
          </a:xfrm>
          <a:prstGeom prst="line">
            <a:avLst/>
          </a:prstGeom>
          <a:noFill/>
          <a:ln w="38100">
            <a:solidFill>
              <a:srgbClr val="FFFF00"/>
            </a:solidFill>
            <a:round/>
            <a:headEnd type="triangle" w="med" len="med"/>
            <a:tailEnd/>
          </a:ln>
        </p:spPr>
        <p:txBody>
          <a:bodyPr/>
          <a:lstStyle/>
          <a:p>
            <a:endParaRPr lang="en-US"/>
          </a:p>
        </p:txBody>
      </p:sp>
      <p:sp>
        <p:nvSpPr>
          <p:cNvPr id="4" name="Line 59"/>
          <p:cNvSpPr>
            <a:spLocks noChangeShapeType="1"/>
          </p:cNvSpPr>
          <p:nvPr/>
        </p:nvSpPr>
        <p:spPr bwMode="auto">
          <a:xfrm flipV="1">
            <a:off x="5195888" y="3576638"/>
            <a:ext cx="0" cy="1955800"/>
          </a:xfrm>
          <a:prstGeom prst="line">
            <a:avLst/>
          </a:prstGeom>
          <a:noFill/>
          <a:ln w="38100">
            <a:solidFill>
              <a:srgbClr val="008000"/>
            </a:solidFill>
            <a:round/>
            <a:headEnd type="triangle" w="med" len="med"/>
            <a:tailEnd/>
          </a:ln>
        </p:spPr>
        <p:txBody>
          <a:bodyPr/>
          <a:lstStyle/>
          <a:p>
            <a:endParaRPr lang="en-US"/>
          </a:p>
        </p:txBody>
      </p:sp>
      <p:sp>
        <p:nvSpPr>
          <p:cNvPr id="5" name="Line 59"/>
          <p:cNvSpPr>
            <a:spLocks noChangeShapeType="1"/>
          </p:cNvSpPr>
          <p:nvPr/>
        </p:nvSpPr>
        <p:spPr bwMode="auto">
          <a:xfrm flipV="1">
            <a:off x="5307013" y="3351213"/>
            <a:ext cx="0" cy="2184400"/>
          </a:xfrm>
          <a:prstGeom prst="line">
            <a:avLst/>
          </a:prstGeom>
          <a:noFill/>
          <a:ln w="38100">
            <a:solidFill>
              <a:schemeClr val="accent2"/>
            </a:solidFill>
            <a:round/>
            <a:headEnd type="triangle" w="med" len="med"/>
            <a:tailEnd/>
          </a:ln>
        </p:spPr>
        <p:txBody>
          <a:bodyPr/>
          <a:lstStyle/>
          <a:p>
            <a:endParaRPr lang="en-US"/>
          </a:p>
        </p:txBody>
      </p:sp>
      <p:sp>
        <p:nvSpPr>
          <p:cNvPr id="6" name="Line 59"/>
          <p:cNvSpPr>
            <a:spLocks noChangeShapeType="1"/>
          </p:cNvSpPr>
          <p:nvPr/>
        </p:nvSpPr>
        <p:spPr bwMode="auto">
          <a:xfrm flipV="1">
            <a:off x="5430838" y="3259138"/>
            <a:ext cx="0" cy="2268537"/>
          </a:xfrm>
          <a:prstGeom prst="line">
            <a:avLst/>
          </a:prstGeom>
          <a:noFill/>
          <a:ln w="38100">
            <a:solidFill>
              <a:srgbClr val="800080"/>
            </a:solidFill>
            <a:round/>
            <a:headEnd type="triangle" w="med" len="med"/>
            <a:tailEnd/>
          </a:ln>
        </p:spPr>
        <p:txBody>
          <a:bodyPr/>
          <a:lstStyle/>
          <a:p>
            <a:endParaRPr lang="en-US"/>
          </a:p>
        </p:txBody>
      </p:sp>
      <p:sp>
        <p:nvSpPr>
          <p:cNvPr id="7" name="Line 59"/>
          <p:cNvSpPr>
            <a:spLocks noChangeShapeType="1"/>
          </p:cNvSpPr>
          <p:nvPr/>
        </p:nvSpPr>
        <p:spPr bwMode="auto">
          <a:xfrm flipV="1">
            <a:off x="5529263" y="3216275"/>
            <a:ext cx="0" cy="2316163"/>
          </a:xfrm>
          <a:prstGeom prst="line">
            <a:avLst/>
          </a:prstGeom>
          <a:noFill/>
          <a:ln w="38100">
            <a:solidFill>
              <a:srgbClr val="FF00FF"/>
            </a:solidFill>
            <a:round/>
            <a:headEnd type="triangle" w="med" len="med"/>
            <a:tailEnd/>
          </a:ln>
        </p:spPr>
        <p:txBody>
          <a:bodyPr/>
          <a:lstStyle/>
          <a:p>
            <a:endParaRPr lang="en-US"/>
          </a:p>
        </p:txBody>
      </p:sp>
      <p:sp>
        <p:nvSpPr>
          <p:cNvPr id="2459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6">
                                            <p:txEl>
                                              <p:pRg st="1" end="1"/>
                                            </p:txEl>
                                          </p:spTgt>
                                        </p:tgtEl>
                                        <p:attrNameLst>
                                          <p:attrName>style.visibility</p:attrName>
                                        </p:attrNameLst>
                                      </p:cBhvr>
                                      <p:to>
                                        <p:strVal val="visible"/>
                                      </p:to>
                                    </p:set>
                                    <p:anim calcmode="lin" valueType="num">
                                      <p:cBhvr additive="base">
                                        <p:cTn id="7" dur="500" fill="hold"/>
                                        <p:tgtEl>
                                          <p:spTgt spid="1392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8299"/>
                                        </p:tgtEl>
                                        <p:attrNameLst>
                                          <p:attrName>style.visibility</p:attrName>
                                        </p:attrNameLst>
                                      </p:cBhvr>
                                      <p:to>
                                        <p:strVal val="visible"/>
                                      </p:to>
                                    </p:set>
                                    <p:animEffect transition="in" filter="wipe(up)">
                                      <p:cBhvr>
                                        <p:cTn id="13" dur="2000"/>
                                        <p:tgtEl>
                                          <p:spTgt spid="138299"/>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20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20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2000"/>
                                        <p:tgtEl>
                                          <p:spTgt spid="5"/>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2000"/>
                                        <p:tgtEl>
                                          <p:spTgt spid="6"/>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2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9" grpId="0" animBg="1"/>
      <p:bldP spid="2" grpId="0" animBg="1"/>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The previous                                                              energy level                                                                diagram was NOT                                                            to scale. This one                                                                 is. Note that none                                                                 of the energy                                                                  drops of the other                                                           series overlap                                                                  those of the                                                                    </a:t>
            </a:r>
            <a:r>
              <a:rPr lang="en-US" dirty="0" err="1">
                <a:solidFill>
                  <a:srgbClr val="000000"/>
                </a:solidFill>
                <a:cs typeface="Times New Roman" pitchFamily="18" charset="0"/>
                <a:sym typeface="Symbol" pitchFamily="18" charset="2"/>
              </a:rPr>
              <a:t>Balmer</a:t>
            </a:r>
            <a:r>
              <a:rPr lang="en-US" dirty="0">
                <a:solidFill>
                  <a:srgbClr val="000000"/>
                </a:solidFill>
                <a:cs typeface="Times New Roman" pitchFamily="18" charset="0"/>
                <a:sym typeface="Symbol" pitchFamily="18" charset="2"/>
              </a:rPr>
              <a:t> series, and thus we                                          cannot </a:t>
            </a:r>
            <a:r>
              <a:rPr lang="en-US" u="sng" dirty="0">
                <a:solidFill>
                  <a:srgbClr val="000000"/>
                </a:solidFill>
                <a:cs typeface="Times New Roman" pitchFamily="18" charset="0"/>
                <a:sym typeface="Symbol" pitchFamily="18" charset="2"/>
              </a:rPr>
              <a:t>see</a:t>
            </a:r>
            <a:r>
              <a:rPr lang="en-US" dirty="0">
                <a:solidFill>
                  <a:srgbClr val="000000"/>
                </a:solidFill>
                <a:cs typeface="Times New Roman" pitchFamily="18" charset="0"/>
                <a:sym typeface="Symbol" pitchFamily="18" charset="2"/>
              </a:rPr>
              <a:t> any of them.</a:t>
            </a:r>
          </a:p>
          <a:p>
            <a:pPr eaLnBrk="0" hangingPunct="0">
              <a:spcBef>
                <a:spcPct val="20000"/>
              </a:spcBef>
            </a:pPr>
            <a:r>
              <a:rPr lang="en-US" dirty="0">
                <a:solidFill>
                  <a:srgbClr val="000000"/>
                </a:solidFill>
                <a:cs typeface="Times New Roman" pitchFamily="18" charset="0"/>
                <a:sym typeface="Symbol" pitchFamily="18" charset="2"/>
              </a:rPr>
              <a:t>But we can still </a:t>
            </a:r>
            <a:r>
              <a:rPr lang="en-US" u="sng" dirty="0">
                <a:solidFill>
                  <a:srgbClr val="000000"/>
                </a:solidFill>
                <a:cs typeface="Times New Roman" pitchFamily="18" charset="0"/>
                <a:sym typeface="Symbol" pitchFamily="18" charset="2"/>
              </a:rPr>
              <a:t>sense</a:t>
            </a:r>
            <a:r>
              <a:rPr lang="en-US" dirty="0">
                <a:solidFill>
                  <a:srgbClr val="000000"/>
                </a:solidFill>
                <a:cs typeface="Times New Roman" pitchFamily="18" charset="0"/>
                <a:sym typeface="Symbol" pitchFamily="18" charset="2"/>
              </a:rPr>
              <a:t>                                                     them!</a:t>
            </a:r>
            <a:r>
              <a:rPr lang="en-US" dirty="0">
                <a:solidFill>
                  <a:srgbClr val="000000"/>
                </a:solidFill>
                <a:cs typeface="Times New Roman" pitchFamily="18" charset="0"/>
              </a:rPr>
              <a:t>	</a:t>
            </a:r>
          </a:p>
        </p:txBody>
      </p:sp>
      <p:sp>
        <p:nvSpPr>
          <p:cNvPr id="25603" name="Rectangle 50"/>
          <p:cNvSpPr>
            <a:spLocks noChangeArrowheads="1"/>
          </p:cNvSpPr>
          <p:nvPr/>
        </p:nvSpPr>
        <p:spPr bwMode="auto">
          <a:xfrm>
            <a:off x="4495800" y="5743575"/>
            <a:ext cx="3952875" cy="1114425"/>
          </a:xfrm>
          <a:prstGeom prst="rect">
            <a:avLst/>
          </a:prstGeom>
          <a:solidFill>
            <a:srgbClr val="FFCCCC"/>
          </a:solidFill>
          <a:ln w="9525">
            <a:noFill/>
            <a:miter lim="800000"/>
            <a:headEnd/>
            <a:tailEnd/>
          </a:ln>
        </p:spPr>
        <p:txBody>
          <a:bodyPr/>
          <a:lstStyle/>
          <a:p>
            <a:pPr eaLnBrk="0" hangingPunct="0">
              <a:spcBef>
                <a:spcPct val="20000"/>
              </a:spcBef>
            </a:pPr>
            <a:r>
              <a:rPr lang="en-US" b="1" i="1" dirty="0"/>
              <a:t>FYI  </a:t>
            </a:r>
            <a:r>
              <a:rPr lang="en-US" b="1" dirty="0" smtClean="0">
                <a:sym typeface="Symbol" pitchFamily="18" charset="2"/>
              </a:rPr>
              <a:t></a:t>
            </a:r>
            <a:r>
              <a:rPr lang="en-US" dirty="0" smtClean="0">
                <a:sym typeface="Symbol" pitchFamily="18" charset="2"/>
              </a:rPr>
              <a:t>Transition</a:t>
            </a:r>
            <a:r>
              <a:rPr lang="en-US" b="1" dirty="0" smtClean="0">
                <a:sym typeface="Symbol" pitchFamily="18" charset="2"/>
              </a:rPr>
              <a:t> </a:t>
            </a:r>
            <a:r>
              <a:rPr lang="en-US" dirty="0" smtClean="0">
                <a:sym typeface="Symbol" pitchFamily="18" charset="2"/>
              </a:rPr>
              <a:t>energy </a:t>
            </a:r>
            <a:r>
              <a:rPr lang="en-US" dirty="0">
                <a:sym typeface="Symbol" pitchFamily="18" charset="2"/>
              </a:rPr>
              <a:t>is measured in </a:t>
            </a:r>
            <a:r>
              <a:rPr lang="en-US" dirty="0" err="1">
                <a:sym typeface="Symbol" pitchFamily="18" charset="2"/>
              </a:rPr>
              <a:t>eV</a:t>
            </a:r>
            <a:r>
              <a:rPr lang="en-US" dirty="0">
                <a:sym typeface="Symbol" pitchFamily="18" charset="2"/>
              </a:rPr>
              <a:t> because of the tiny </a:t>
            </a:r>
            <a:r>
              <a:rPr lang="en-US" dirty="0" smtClean="0">
                <a:sym typeface="Symbol" pitchFamily="18" charset="2"/>
              </a:rPr>
              <a:t>amounts involved.</a:t>
            </a:r>
            <a:endParaRPr lang="en-US" dirty="0">
              <a:sym typeface="Symbol" pitchFamily="18" charset="2"/>
            </a:endParaRPr>
          </a:p>
        </p:txBody>
      </p:sp>
      <p:sp>
        <p:nvSpPr>
          <p:cNvPr id="25604" name="Line 6"/>
          <p:cNvSpPr>
            <a:spLocks noChangeShapeType="1"/>
          </p:cNvSpPr>
          <p:nvPr/>
        </p:nvSpPr>
        <p:spPr bwMode="auto">
          <a:xfrm>
            <a:off x="4926013" y="4922838"/>
            <a:ext cx="3167062" cy="0"/>
          </a:xfrm>
          <a:prstGeom prst="line">
            <a:avLst/>
          </a:prstGeom>
          <a:noFill/>
          <a:ln w="9525">
            <a:solidFill>
              <a:schemeClr val="tx1"/>
            </a:solidFill>
            <a:round/>
            <a:headEnd/>
            <a:tailEnd/>
          </a:ln>
        </p:spPr>
        <p:txBody>
          <a:bodyPr/>
          <a:lstStyle/>
          <a:p>
            <a:endParaRPr lang="en-US"/>
          </a:p>
        </p:txBody>
      </p:sp>
      <p:sp>
        <p:nvSpPr>
          <p:cNvPr id="25605" name="Line 9"/>
          <p:cNvSpPr>
            <a:spLocks noChangeShapeType="1"/>
          </p:cNvSpPr>
          <p:nvPr/>
        </p:nvSpPr>
        <p:spPr bwMode="auto">
          <a:xfrm>
            <a:off x="4927600" y="3495675"/>
            <a:ext cx="3167063" cy="0"/>
          </a:xfrm>
          <a:prstGeom prst="line">
            <a:avLst/>
          </a:prstGeom>
          <a:noFill/>
          <a:ln w="9525">
            <a:solidFill>
              <a:schemeClr val="tx1"/>
            </a:solidFill>
            <a:round/>
            <a:headEnd/>
            <a:tailEnd/>
          </a:ln>
        </p:spPr>
        <p:txBody>
          <a:bodyPr/>
          <a:lstStyle/>
          <a:p>
            <a:endParaRPr lang="en-US"/>
          </a:p>
        </p:txBody>
      </p:sp>
      <p:sp>
        <p:nvSpPr>
          <p:cNvPr id="25606" name="Text Box 7"/>
          <p:cNvSpPr txBox="1">
            <a:spLocks noChangeArrowheads="1"/>
          </p:cNvSpPr>
          <p:nvPr/>
        </p:nvSpPr>
        <p:spPr bwMode="auto">
          <a:xfrm>
            <a:off x="4367213" y="4751388"/>
            <a:ext cx="582612" cy="304800"/>
          </a:xfrm>
          <a:prstGeom prst="rect">
            <a:avLst/>
          </a:prstGeom>
          <a:noFill/>
          <a:ln w="9525">
            <a:noFill/>
            <a:miter lim="800000"/>
            <a:headEnd/>
            <a:tailEnd/>
          </a:ln>
        </p:spPr>
        <p:txBody>
          <a:bodyPr wrap="none">
            <a:spAutoFit/>
          </a:bodyPr>
          <a:lstStyle/>
          <a:p>
            <a:r>
              <a:rPr lang="en-US" sz="1400" i="1" dirty="0"/>
              <a:t>n </a:t>
            </a:r>
            <a:r>
              <a:rPr lang="en-US" sz="1400" dirty="0"/>
              <a:t>= 1</a:t>
            </a:r>
            <a:endParaRPr lang="en-US" sz="1400" i="1" dirty="0"/>
          </a:p>
        </p:txBody>
      </p:sp>
      <p:sp>
        <p:nvSpPr>
          <p:cNvPr id="25607" name="Text Box 8"/>
          <p:cNvSpPr txBox="1">
            <a:spLocks noChangeArrowheads="1"/>
          </p:cNvSpPr>
          <p:nvPr/>
        </p:nvSpPr>
        <p:spPr bwMode="auto">
          <a:xfrm>
            <a:off x="8064500" y="4765675"/>
            <a:ext cx="854075" cy="304800"/>
          </a:xfrm>
          <a:prstGeom prst="rect">
            <a:avLst/>
          </a:prstGeom>
          <a:noFill/>
          <a:ln w="9525">
            <a:noFill/>
            <a:miter lim="800000"/>
            <a:headEnd/>
            <a:tailEnd/>
          </a:ln>
        </p:spPr>
        <p:txBody>
          <a:bodyPr wrap="none">
            <a:spAutoFit/>
          </a:bodyPr>
          <a:lstStyle/>
          <a:p>
            <a:r>
              <a:rPr lang="en-US" sz="1400"/>
              <a:t>-13.6 eV</a:t>
            </a:r>
          </a:p>
        </p:txBody>
      </p:sp>
      <p:sp>
        <p:nvSpPr>
          <p:cNvPr id="25608" name="Text Box 10"/>
          <p:cNvSpPr txBox="1">
            <a:spLocks noChangeArrowheads="1"/>
          </p:cNvSpPr>
          <p:nvPr/>
        </p:nvSpPr>
        <p:spPr bwMode="auto">
          <a:xfrm>
            <a:off x="4368800" y="3324225"/>
            <a:ext cx="582613" cy="304800"/>
          </a:xfrm>
          <a:prstGeom prst="rect">
            <a:avLst/>
          </a:prstGeom>
          <a:noFill/>
          <a:ln w="9525">
            <a:noFill/>
            <a:miter lim="800000"/>
            <a:headEnd/>
            <a:tailEnd/>
          </a:ln>
        </p:spPr>
        <p:txBody>
          <a:bodyPr wrap="none">
            <a:spAutoFit/>
          </a:bodyPr>
          <a:lstStyle/>
          <a:p>
            <a:r>
              <a:rPr lang="en-US" sz="1400" i="1"/>
              <a:t>n </a:t>
            </a:r>
            <a:r>
              <a:rPr lang="en-US" sz="1400"/>
              <a:t>= 2</a:t>
            </a:r>
            <a:endParaRPr lang="en-US" sz="1400" i="1"/>
          </a:p>
        </p:txBody>
      </p:sp>
      <p:sp>
        <p:nvSpPr>
          <p:cNvPr id="25609" name="Text Box 11"/>
          <p:cNvSpPr txBox="1">
            <a:spLocks noChangeArrowheads="1"/>
          </p:cNvSpPr>
          <p:nvPr/>
        </p:nvSpPr>
        <p:spPr bwMode="auto">
          <a:xfrm>
            <a:off x="8161338" y="3338513"/>
            <a:ext cx="854075" cy="304800"/>
          </a:xfrm>
          <a:prstGeom prst="rect">
            <a:avLst/>
          </a:prstGeom>
          <a:noFill/>
          <a:ln w="9525">
            <a:noFill/>
            <a:miter lim="800000"/>
            <a:headEnd/>
            <a:tailEnd/>
          </a:ln>
        </p:spPr>
        <p:txBody>
          <a:bodyPr wrap="none">
            <a:spAutoFit/>
          </a:bodyPr>
          <a:lstStyle/>
          <a:p>
            <a:r>
              <a:rPr lang="en-US" sz="1400"/>
              <a:t>-3.40 eV</a:t>
            </a:r>
          </a:p>
        </p:txBody>
      </p:sp>
      <p:sp>
        <p:nvSpPr>
          <p:cNvPr id="25610" name="Line 12"/>
          <p:cNvSpPr>
            <a:spLocks noChangeShapeType="1"/>
          </p:cNvSpPr>
          <p:nvPr/>
        </p:nvSpPr>
        <p:spPr bwMode="auto">
          <a:xfrm>
            <a:off x="4929188" y="2821207"/>
            <a:ext cx="3167062" cy="0"/>
          </a:xfrm>
          <a:prstGeom prst="line">
            <a:avLst/>
          </a:prstGeom>
          <a:noFill/>
          <a:ln w="9525">
            <a:solidFill>
              <a:schemeClr val="tx1"/>
            </a:solidFill>
            <a:round/>
            <a:headEnd/>
            <a:tailEnd/>
          </a:ln>
        </p:spPr>
        <p:txBody>
          <a:bodyPr/>
          <a:lstStyle/>
          <a:p>
            <a:endParaRPr lang="en-US"/>
          </a:p>
        </p:txBody>
      </p:sp>
      <p:sp>
        <p:nvSpPr>
          <p:cNvPr id="25611" name="Text Box 13"/>
          <p:cNvSpPr txBox="1">
            <a:spLocks noChangeArrowheads="1"/>
          </p:cNvSpPr>
          <p:nvPr/>
        </p:nvSpPr>
        <p:spPr bwMode="auto">
          <a:xfrm>
            <a:off x="4370388" y="2663825"/>
            <a:ext cx="582612" cy="304800"/>
          </a:xfrm>
          <a:prstGeom prst="rect">
            <a:avLst/>
          </a:prstGeom>
          <a:noFill/>
          <a:ln w="9525">
            <a:noFill/>
            <a:miter lim="800000"/>
            <a:headEnd/>
            <a:tailEnd/>
          </a:ln>
        </p:spPr>
        <p:txBody>
          <a:bodyPr wrap="none">
            <a:spAutoFit/>
          </a:bodyPr>
          <a:lstStyle/>
          <a:p>
            <a:r>
              <a:rPr lang="en-US" sz="1400" i="1"/>
              <a:t>n </a:t>
            </a:r>
            <a:r>
              <a:rPr lang="en-US" sz="1400"/>
              <a:t>= 3</a:t>
            </a:r>
            <a:endParaRPr lang="en-US" sz="1400" i="1"/>
          </a:p>
        </p:txBody>
      </p:sp>
      <p:sp>
        <p:nvSpPr>
          <p:cNvPr id="25612" name="Text Box 14"/>
          <p:cNvSpPr txBox="1">
            <a:spLocks noChangeArrowheads="1"/>
          </p:cNvSpPr>
          <p:nvPr/>
        </p:nvSpPr>
        <p:spPr bwMode="auto">
          <a:xfrm>
            <a:off x="8172450" y="2678113"/>
            <a:ext cx="854075" cy="304800"/>
          </a:xfrm>
          <a:prstGeom prst="rect">
            <a:avLst/>
          </a:prstGeom>
          <a:noFill/>
          <a:ln w="9525">
            <a:noFill/>
            <a:miter lim="800000"/>
            <a:headEnd/>
            <a:tailEnd/>
          </a:ln>
        </p:spPr>
        <p:txBody>
          <a:bodyPr wrap="none">
            <a:spAutoFit/>
          </a:bodyPr>
          <a:lstStyle/>
          <a:p>
            <a:r>
              <a:rPr lang="en-US" sz="1400"/>
              <a:t>-1.51 eV</a:t>
            </a:r>
          </a:p>
        </p:txBody>
      </p:sp>
      <p:sp>
        <p:nvSpPr>
          <p:cNvPr id="25613" name="Line 15"/>
          <p:cNvSpPr>
            <a:spLocks noChangeShapeType="1"/>
          </p:cNvSpPr>
          <p:nvPr/>
        </p:nvSpPr>
        <p:spPr bwMode="auto">
          <a:xfrm>
            <a:off x="4929188" y="2505075"/>
            <a:ext cx="3167062" cy="0"/>
          </a:xfrm>
          <a:prstGeom prst="line">
            <a:avLst/>
          </a:prstGeom>
          <a:noFill/>
          <a:ln w="9525">
            <a:solidFill>
              <a:schemeClr val="tx1"/>
            </a:solidFill>
            <a:round/>
            <a:headEnd/>
            <a:tailEnd/>
          </a:ln>
        </p:spPr>
        <p:txBody>
          <a:bodyPr/>
          <a:lstStyle/>
          <a:p>
            <a:endParaRPr lang="en-US"/>
          </a:p>
        </p:txBody>
      </p:sp>
      <p:sp>
        <p:nvSpPr>
          <p:cNvPr id="25614" name="Text Box 16"/>
          <p:cNvSpPr txBox="1">
            <a:spLocks noChangeArrowheads="1"/>
          </p:cNvSpPr>
          <p:nvPr/>
        </p:nvSpPr>
        <p:spPr bwMode="auto">
          <a:xfrm>
            <a:off x="4370388" y="2333625"/>
            <a:ext cx="582612" cy="304800"/>
          </a:xfrm>
          <a:prstGeom prst="rect">
            <a:avLst/>
          </a:prstGeom>
          <a:noFill/>
          <a:ln w="9525">
            <a:noFill/>
            <a:miter lim="800000"/>
            <a:headEnd/>
            <a:tailEnd/>
          </a:ln>
        </p:spPr>
        <p:txBody>
          <a:bodyPr wrap="none">
            <a:spAutoFit/>
          </a:bodyPr>
          <a:lstStyle/>
          <a:p>
            <a:r>
              <a:rPr lang="en-US" sz="1400" i="1"/>
              <a:t>n </a:t>
            </a:r>
            <a:r>
              <a:rPr lang="en-US" sz="1400"/>
              <a:t>= 4</a:t>
            </a:r>
            <a:endParaRPr lang="en-US" sz="1400" i="1"/>
          </a:p>
        </p:txBody>
      </p:sp>
      <p:sp>
        <p:nvSpPr>
          <p:cNvPr id="25615" name="Text Box 17"/>
          <p:cNvSpPr txBox="1">
            <a:spLocks noChangeArrowheads="1"/>
          </p:cNvSpPr>
          <p:nvPr/>
        </p:nvSpPr>
        <p:spPr bwMode="auto">
          <a:xfrm>
            <a:off x="8162925" y="2347913"/>
            <a:ext cx="952500" cy="304800"/>
          </a:xfrm>
          <a:prstGeom prst="rect">
            <a:avLst/>
          </a:prstGeom>
          <a:noFill/>
          <a:ln w="9525">
            <a:noFill/>
            <a:miter lim="800000"/>
            <a:headEnd/>
            <a:tailEnd/>
          </a:ln>
        </p:spPr>
        <p:txBody>
          <a:bodyPr wrap="none">
            <a:spAutoFit/>
          </a:bodyPr>
          <a:lstStyle/>
          <a:p>
            <a:r>
              <a:rPr lang="en-US" sz="1400"/>
              <a:t>-0.850 eV</a:t>
            </a:r>
          </a:p>
        </p:txBody>
      </p:sp>
      <p:sp>
        <p:nvSpPr>
          <p:cNvPr id="25616" name="Line 18"/>
          <p:cNvSpPr>
            <a:spLocks noChangeShapeType="1"/>
          </p:cNvSpPr>
          <p:nvPr/>
        </p:nvSpPr>
        <p:spPr bwMode="auto">
          <a:xfrm>
            <a:off x="4929188" y="2317750"/>
            <a:ext cx="3167062" cy="0"/>
          </a:xfrm>
          <a:prstGeom prst="line">
            <a:avLst/>
          </a:prstGeom>
          <a:noFill/>
          <a:ln w="9525">
            <a:solidFill>
              <a:schemeClr val="tx1"/>
            </a:solidFill>
            <a:round/>
            <a:headEnd/>
            <a:tailEnd/>
          </a:ln>
        </p:spPr>
        <p:txBody>
          <a:bodyPr/>
          <a:lstStyle/>
          <a:p>
            <a:endParaRPr lang="en-US"/>
          </a:p>
        </p:txBody>
      </p:sp>
      <p:sp>
        <p:nvSpPr>
          <p:cNvPr id="25617" name="Text Box 19"/>
          <p:cNvSpPr txBox="1">
            <a:spLocks noChangeArrowheads="1"/>
          </p:cNvSpPr>
          <p:nvPr/>
        </p:nvSpPr>
        <p:spPr bwMode="auto">
          <a:xfrm>
            <a:off x="4370388" y="2146300"/>
            <a:ext cx="582612" cy="304800"/>
          </a:xfrm>
          <a:prstGeom prst="rect">
            <a:avLst/>
          </a:prstGeom>
          <a:noFill/>
          <a:ln w="9525">
            <a:noFill/>
            <a:miter lim="800000"/>
            <a:headEnd/>
            <a:tailEnd/>
          </a:ln>
        </p:spPr>
        <p:txBody>
          <a:bodyPr wrap="none">
            <a:spAutoFit/>
          </a:bodyPr>
          <a:lstStyle/>
          <a:p>
            <a:r>
              <a:rPr lang="en-US" sz="1400" i="1"/>
              <a:t>n </a:t>
            </a:r>
            <a:r>
              <a:rPr lang="en-US" sz="1400"/>
              <a:t>= 5</a:t>
            </a:r>
            <a:endParaRPr lang="en-US" sz="1400" i="1"/>
          </a:p>
        </p:txBody>
      </p:sp>
      <p:sp>
        <p:nvSpPr>
          <p:cNvPr id="25618" name="Text Box 20"/>
          <p:cNvSpPr txBox="1">
            <a:spLocks noChangeArrowheads="1"/>
          </p:cNvSpPr>
          <p:nvPr/>
        </p:nvSpPr>
        <p:spPr bwMode="auto">
          <a:xfrm>
            <a:off x="8162925" y="2160588"/>
            <a:ext cx="952500" cy="304800"/>
          </a:xfrm>
          <a:prstGeom prst="rect">
            <a:avLst/>
          </a:prstGeom>
          <a:noFill/>
          <a:ln w="9525">
            <a:noFill/>
            <a:miter lim="800000"/>
            <a:headEnd/>
            <a:tailEnd/>
          </a:ln>
        </p:spPr>
        <p:txBody>
          <a:bodyPr wrap="none">
            <a:spAutoFit/>
          </a:bodyPr>
          <a:lstStyle/>
          <a:p>
            <a:r>
              <a:rPr lang="en-US" sz="1400"/>
              <a:t>-0.544 eV</a:t>
            </a:r>
          </a:p>
        </p:txBody>
      </p:sp>
      <p:sp>
        <p:nvSpPr>
          <p:cNvPr id="25619" name="Line 21"/>
          <p:cNvSpPr>
            <a:spLocks noChangeShapeType="1"/>
          </p:cNvSpPr>
          <p:nvPr/>
        </p:nvSpPr>
        <p:spPr bwMode="auto">
          <a:xfrm>
            <a:off x="4929188" y="2206845"/>
            <a:ext cx="3167062" cy="0"/>
          </a:xfrm>
          <a:prstGeom prst="line">
            <a:avLst/>
          </a:prstGeom>
          <a:noFill/>
          <a:ln w="9525">
            <a:solidFill>
              <a:schemeClr val="tx1"/>
            </a:solidFill>
            <a:round/>
            <a:headEnd/>
            <a:tailEnd/>
          </a:ln>
        </p:spPr>
        <p:txBody>
          <a:bodyPr/>
          <a:lstStyle/>
          <a:p>
            <a:endParaRPr lang="en-US"/>
          </a:p>
        </p:txBody>
      </p:sp>
      <p:sp>
        <p:nvSpPr>
          <p:cNvPr id="25620" name="Line 22"/>
          <p:cNvSpPr>
            <a:spLocks noChangeShapeType="1"/>
          </p:cNvSpPr>
          <p:nvPr/>
        </p:nvSpPr>
        <p:spPr bwMode="auto">
          <a:xfrm>
            <a:off x="4929188" y="2149695"/>
            <a:ext cx="3167062" cy="0"/>
          </a:xfrm>
          <a:prstGeom prst="line">
            <a:avLst/>
          </a:prstGeom>
          <a:noFill/>
          <a:ln w="9525">
            <a:solidFill>
              <a:schemeClr val="tx1"/>
            </a:solidFill>
            <a:round/>
            <a:headEnd/>
            <a:tailEnd/>
          </a:ln>
        </p:spPr>
        <p:txBody>
          <a:bodyPr/>
          <a:lstStyle/>
          <a:p>
            <a:endParaRPr lang="en-US"/>
          </a:p>
        </p:txBody>
      </p:sp>
      <p:sp>
        <p:nvSpPr>
          <p:cNvPr id="25621" name="Line 23"/>
          <p:cNvSpPr>
            <a:spLocks noChangeShapeType="1"/>
          </p:cNvSpPr>
          <p:nvPr/>
        </p:nvSpPr>
        <p:spPr bwMode="auto">
          <a:xfrm>
            <a:off x="4929188" y="2128838"/>
            <a:ext cx="3167062" cy="0"/>
          </a:xfrm>
          <a:prstGeom prst="line">
            <a:avLst/>
          </a:prstGeom>
          <a:noFill/>
          <a:ln w="9525">
            <a:solidFill>
              <a:schemeClr val="tx1"/>
            </a:solidFill>
            <a:round/>
            <a:headEnd/>
            <a:tailEnd/>
          </a:ln>
        </p:spPr>
        <p:txBody>
          <a:bodyPr/>
          <a:lstStyle/>
          <a:p>
            <a:endParaRPr lang="en-US"/>
          </a:p>
        </p:txBody>
      </p:sp>
      <p:sp>
        <p:nvSpPr>
          <p:cNvPr id="25622" name="Line 24"/>
          <p:cNvSpPr>
            <a:spLocks noChangeShapeType="1"/>
          </p:cNvSpPr>
          <p:nvPr/>
        </p:nvSpPr>
        <p:spPr bwMode="auto">
          <a:xfrm>
            <a:off x="4929188" y="2079625"/>
            <a:ext cx="3167062" cy="0"/>
          </a:xfrm>
          <a:prstGeom prst="line">
            <a:avLst/>
          </a:prstGeom>
          <a:noFill/>
          <a:ln w="9525">
            <a:solidFill>
              <a:schemeClr val="tx1"/>
            </a:solidFill>
            <a:round/>
            <a:headEnd/>
            <a:tailEnd/>
          </a:ln>
        </p:spPr>
        <p:txBody>
          <a:bodyPr/>
          <a:lstStyle/>
          <a:p>
            <a:endParaRPr lang="en-US"/>
          </a:p>
        </p:txBody>
      </p:sp>
      <p:sp>
        <p:nvSpPr>
          <p:cNvPr id="25623" name="Line 25"/>
          <p:cNvSpPr>
            <a:spLocks noChangeShapeType="1"/>
          </p:cNvSpPr>
          <p:nvPr/>
        </p:nvSpPr>
        <p:spPr bwMode="auto">
          <a:xfrm>
            <a:off x="4929188" y="2097088"/>
            <a:ext cx="3167062" cy="0"/>
          </a:xfrm>
          <a:prstGeom prst="line">
            <a:avLst/>
          </a:prstGeom>
          <a:noFill/>
          <a:ln w="9525">
            <a:solidFill>
              <a:schemeClr val="tx1"/>
            </a:solidFill>
            <a:round/>
            <a:headEnd/>
            <a:tailEnd/>
          </a:ln>
        </p:spPr>
        <p:txBody>
          <a:bodyPr/>
          <a:lstStyle/>
          <a:p>
            <a:endParaRPr lang="en-US"/>
          </a:p>
        </p:txBody>
      </p:sp>
      <p:sp>
        <p:nvSpPr>
          <p:cNvPr id="25624" name="Line 27"/>
          <p:cNvSpPr>
            <a:spLocks noChangeShapeType="1"/>
          </p:cNvSpPr>
          <p:nvPr/>
        </p:nvSpPr>
        <p:spPr bwMode="auto">
          <a:xfrm>
            <a:off x="4929188" y="2073275"/>
            <a:ext cx="3167062" cy="0"/>
          </a:xfrm>
          <a:prstGeom prst="line">
            <a:avLst/>
          </a:prstGeom>
          <a:noFill/>
          <a:ln w="9525">
            <a:solidFill>
              <a:schemeClr val="tx1"/>
            </a:solidFill>
            <a:round/>
            <a:headEnd/>
            <a:tailEnd/>
          </a:ln>
        </p:spPr>
        <p:txBody>
          <a:bodyPr/>
          <a:lstStyle/>
          <a:p>
            <a:endParaRPr lang="en-US"/>
          </a:p>
        </p:txBody>
      </p:sp>
      <p:sp>
        <p:nvSpPr>
          <p:cNvPr id="25625" name="Text Box 29"/>
          <p:cNvSpPr txBox="1">
            <a:spLocks noChangeArrowheads="1"/>
          </p:cNvSpPr>
          <p:nvPr/>
        </p:nvSpPr>
        <p:spPr bwMode="auto">
          <a:xfrm>
            <a:off x="4371975" y="1858963"/>
            <a:ext cx="647700" cy="366712"/>
          </a:xfrm>
          <a:prstGeom prst="rect">
            <a:avLst/>
          </a:prstGeom>
          <a:noFill/>
          <a:ln w="9525">
            <a:noFill/>
            <a:miter lim="800000"/>
            <a:headEnd/>
            <a:tailEnd/>
          </a:ln>
        </p:spPr>
        <p:txBody>
          <a:bodyPr wrap="none">
            <a:spAutoFit/>
          </a:bodyPr>
          <a:lstStyle/>
          <a:p>
            <a:r>
              <a:rPr lang="en-US" sz="1400" i="1"/>
              <a:t>n </a:t>
            </a:r>
            <a:r>
              <a:rPr lang="en-US" sz="1400"/>
              <a:t>= </a:t>
            </a:r>
            <a:r>
              <a:rPr lang="en-US" sz="1800">
                <a:sym typeface="Symbol" pitchFamily="18" charset="2"/>
              </a:rPr>
              <a:t></a:t>
            </a:r>
          </a:p>
        </p:txBody>
      </p:sp>
      <p:sp>
        <p:nvSpPr>
          <p:cNvPr id="25626" name="Text Box 30"/>
          <p:cNvSpPr txBox="1">
            <a:spLocks noChangeArrowheads="1"/>
          </p:cNvSpPr>
          <p:nvPr/>
        </p:nvSpPr>
        <p:spPr bwMode="auto">
          <a:xfrm>
            <a:off x="8221663" y="1908175"/>
            <a:ext cx="795337" cy="304800"/>
          </a:xfrm>
          <a:prstGeom prst="rect">
            <a:avLst/>
          </a:prstGeom>
          <a:noFill/>
          <a:ln w="9525">
            <a:noFill/>
            <a:miter lim="800000"/>
            <a:headEnd/>
            <a:tailEnd/>
          </a:ln>
        </p:spPr>
        <p:txBody>
          <a:bodyPr wrap="none">
            <a:spAutoFit/>
          </a:bodyPr>
          <a:lstStyle/>
          <a:p>
            <a:r>
              <a:rPr lang="en-US" sz="1400"/>
              <a:t>0.00 eV</a:t>
            </a:r>
          </a:p>
        </p:txBody>
      </p:sp>
      <p:sp>
        <p:nvSpPr>
          <p:cNvPr id="140320" name="Text Box 32"/>
          <p:cNvSpPr txBox="1">
            <a:spLocks noChangeArrowheads="1"/>
          </p:cNvSpPr>
          <p:nvPr/>
        </p:nvSpPr>
        <p:spPr bwMode="auto">
          <a:xfrm>
            <a:off x="3314700" y="3006725"/>
            <a:ext cx="1301750" cy="915988"/>
          </a:xfrm>
          <a:prstGeom prst="rect">
            <a:avLst/>
          </a:prstGeom>
          <a:noFill/>
          <a:ln w="9525">
            <a:noFill/>
            <a:miter lim="800000"/>
            <a:headEnd/>
            <a:tailEnd/>
          </a:ln>
        </p:spPr>
        <p:txBody>
          <a:bodyPr>
            <a:spAutoFit/>
          </a:bodyPr>
          <a:lstStyle/>
          <a:p>
            <a:r>
              <a:rPr lang="en-US" sz="1800" i="1">
                <a:solidFill>
                  <a:srgbClr val="4D4D4D"/>
                </a:solidFill>
              </a:rPr>
              <a:t>First Excited</a:t>
            </a:r>
            <a:r>
              <a:rPr lang="en-US" sz="1800">
                <a:solidFill>
                  <a:srgbClr val="4D4D4D"/>
                </a:solidFill>
              </a:rPr>
              <a:t> </a:t>
            </a:r>
            <a:r>
              <a:rPr lang="en-US" sz="1800">
                <a:solidFill>
                  <a:srgbClr val="4D4D4D"/>
                </a:solidFill>
                <a:sym typeface="Symbol" pitchFamily="18" charset="2"/>
              </a:rPr>
              <a:t></a:t>
            </a:r>
            <a:r>
              <a:rPr lang="en-US" sz="1800"/>
              <a:t> </a:t>
            </a:r>
            <a:r>
              <a:rPr lang="en-US" sz="1800" i="1">
                <a:solidFill>
                  <a:srgbClr val="4D4D4D"/>
                </a:solidFill>
              </a:rPr>
              <a:t>State</a:t>
            </a:r>
          </a:p>
        </p:txBody>
      </p:sp>
      <p:sp>
        <p:nvSpPr>
          <p:cNvPr id="140323" name="Text Box 35"/>
          <p:cNvSpPr txBox="1">
            <a:spLocks noChangeArrowheads="1"/>
          </p:cNvSpPr>
          <p:nvPr/>
        </p:nvSpPr>
        <p:spPr bwMode="auto">
          <a:xfrm>
            <a:off x="3319463" y="4413250"/>
            <a:ext cx="1470025" cy="641350"/>
          </a:xfrm>
          <a:prstGeom prst="rect">
            <a:avLst/>
          </a:prstGeom>
          <a:noFill/>
          <a:ln w="9525">
            <a:noFill/>
            <a:miter lim="800000"/>
            <a:headEnd/>
            <a:tailEnd/>
          </a:ln>
        </p:spPr>
        <p:txBody>
          <a:bodyPr>
            <a:spAutoFit/>
          </a:bodyPr>
          <a:lstStyle/>
          <a:p>
            <a:r>
              <a:rPr lang="en-US" sz="1800" i="1">
                <a:solidFill>
                  <a:srgbClr val="4D4D4D"/>
                </a:solidFill>
              </a:rPr>
              <a:t>Ground State</a:t>
            </a:r>
            <a:r>
              <a:rPr lang="en-US" sz="1800">
                <a:solidFill>
                  <a:srgbClr val="4D4D4D"/>
                </a:solidFill>
              </a:rPr>
              <a:t>    </a:t>
            </a:r>
            <a:r>
              <a:rPr lang="en-US" sz="1800">
                <a:solidFill>
                  <a:srgbClr val="4D4D4D"/>
                </a:solidFill>
                <a:sym typeface="Symbol" pitchFamily="18" charset="2"/>
              </a:rPr>
              <a:t></a:t>
            </a:r>
          </a:p>
        </p:txBody>
      </p:sp>
      <p:sp>
        <p:nvSpPr>
          <p:cNvPr id="140329" name="Text Box 41"/>
          <p:cNvSpPr txBox="1">
            <a:spLocks noChangeArrowheads="1"/>
          </p:cNvSpPr>
          <p:nvPr/>
        </p:nvSpPr>
        <p:spPr bwMode="auto">
          <a:xfrm>
            <a:off x="3311525" y="2058988"/>
            <a:ext cx="1449388" cy="915987"/>
          </a:xfrm>
          <a:prstGeom prst="rect">
            <a:avLst/>
          </a:prstGeom>
          <a:noFill/>
          <a:ln w="9525">
            <a:noFill/>
            <a:miter lim="800000"/>
            <a:headEnd/>
            <a:tailEnd/>
          </a:ln>
        </p:spPr>
        <p:txBody>
          <a:bodyPr>
            <a:spAutoFit/>
          </a:bodyPr>
          <a:lstStyle/>
          <a:p>
            <a:r>
              <a:rPr lang="en-US" sz="1800" i="1">
                <a:solidFill>
                  <a:srgbClr val="4D4D4D"/>
                </a:solidFill>
              </a:rPr>
              <a:t>Second Excited State</a:t>
            </a:r>
            <a:r>
              <a:rPr lang="en-US" sz="1800">
                <a:solidFill>
                  <a:srgbClr val="4D4D4D"/>
                </a:solidFill>
              </a:rPr>
              <a:t>    </a:t>
            </a:r>
            <a:r>
              <a:rPr lang="en-US" sz="1800">
                <a:solidFill>
                  <a:srgbClr val="4D4D4D"/>
                </a:solidFill>
                <a:sym typeface="Symbol" pitchFamily="18" charset="2"/>
              </a:rPr>
              <a:t></a:t>
            </a:r>
          </a:p>
        </p:txBody>
      </p:sp>
      <p:sp>
        <p:nvSpPr>
          <p:cNvPr id="140331" name="Line 43"/>
          <p:cNvSpPr>
            <a:spLocks noChangeShapeType="1"/>
          </p:cNvSpPr>
          <p:nvPr/>
        </p:nvSpPr>
        <p:spPr bwMode="auto">
          <a:xfrm>
            <a:off x="5056188" y="3486150"/>
            <a:ext cx="0" cy="1427163"/>
          </a:xfrm>
          <a:prstGeom prst="line">
            <a:avLst/>
          </a:prstGeom>
          <a:noFill/>
          <a:ln w="19050">
            <a:solidFill>
              <a:srgbClr val="FF99FF"/>
            </a:solidFill>
            <a:round/>
            <a:headEnd/>
            <a:tailEnd type="triangle" w="med" len="med"/>
          </a:ln>
        </p:spPr>
        <p:txBody>
          <a:bodyPr/>
          <a:lstStyle/>
          <a:p>
            <a:endParaRPr lang="en-US"/>
          </a:p>
        </p:txBody>
      </p:sp>
      <p:sp>
        <p:nvSpPr>
          <p:cNvPr id="140332" name="Line 44"/>
          <p:cNvSpPr>
            <a:spLocks noChangeShapeType="1"/>
          </p:cNvSpPr>
          <p:nvPr/>
        </p:nvSpPr>
        <p:spPr bwMode="auto">
          <a:xfrm>
            <a:off x="5164138" y="2824163"/>
            <a:ext cx="0" cy="2095500"/>
          </a:xfrm>
          <a:prstGeom prst="line">
            <a:avLst/>
          </a:prstGeom>
          <a:noFill/>
          <a:ln w="19050">
            <a:solidFill>
              <a:srgbClr val="FF99FF"/>
            </a:solidFill>
            <a:round/>
            <a:headEnd/>
            <a:tailEnd type="triangle" w="med" len="med"/>
          </a:ln>
        </p:spPr>
        <p:txBody>
          <a:bodyPr/>
          <a:lstStyle/>
          <a:p>
            <a:endParaRPr lang="en-US"/>
          </a:p>
        </p:txBody>
      </p:sp>
      <p:sp>
        <p:nvSpPr>
          <p:cNvPr id="140333" name="Line 45"/>
          <p:cNvSpPr>
            <a:spLocks noChangeShapeType="1"/>
          </p:cNvSpPr>
          <p:nvPr/>
        </p:nvSpPr>
        <p:spPr bwMode="auto">
          <a:xfrm>
            <a:off x="5272088" y="2508250"/>
            <a:ext cx="0" cy="2408238"/>
          </a:xfrm>
          <a:prstGeom prst="line">
            <a:avLst/>
          </a:prstGeom>
          <a:noFill/>
          <a:ln w="19050">
            <a:solidFill>
              <a:srgbClr val="FF99FF"/>
            </a:solidFill>
            <a:round/>
            <a:headEnd/>
            <a:tailEnd type="triangle" w="med" len="med"/>
          </a:ln>
        </p:spPr>
        <p:txBody>
          <a:bodyPr/>
          <a:lstStyle/>
          <a:p>
            <a:endParaRPr lang="en-US"/>
          </a:p>
        </p:txBody>
      </p:sp>
      <p:sp>
        <p:nvSpPr>
          <p:cNvPr id="140334" name="Line 46"/>
          <p:cNvSpPr>
            <a:spLocks noChangeShapeType="1"/>
          </p:cNvSpPr>
          <p:nvPr/>
        </p:nvSpPr>
        <p:spPr bwMode="auto">
          <a:xfrm>
            <a:off x="5391150" y="2314575"/>
            <a:ext cx="0" cy="2598738"/>
          </a:xfrm>
          <a:prstGeom prst="line">
            <a:avLst/>
          </a:prstGeom>
          <a:noFill/>
          <a:ln w="19050">
            <a:solidFill>
              <a:srgbClr val="FF99FF"/>
            </a:solidFill>
            <a:round/>
            <a:headEnd/>
            <a:tailEnd type="triangle" w="med" len="med"/>
          </a:ln>
        </p:spPr>
        <p:txBody>
          <a:bodyPr/>
          <a:lstStyle/>
          <a:p>
            <a:endParaRPr lang="en-US"/>
          </a:p>
        </p:txBody>
      </p:sp>
      <p:sp>
        <p:nvSpPr>
          <p:cNvPr id="140335" name="AutoShape 47"/>
          <p:cNvSpPr>
            <a:spLocks/>
          </p:cNvSpPr>
          <p:nvPr/>
        </p:nvSpPr>
        <p:spPr bwMode="auto">
          <a:xfrm rot="-5400000">
            <a:off x="5117307" y="4829969"/>
            <a:ext cx="196850" cy="446087"/>
          </a:xfrm>
          <a:prstGeom prst="leftBrace">
            <a:avLst>
              <a:gd name="adj1" fmla="val 18884"/>
              <a:gd name="adj2" fmla="val 50000"/>
            </a:avLst>
          </a:prstGeom>
          <a:noFill/>
          <a:ln w="9525">
            <a:solidFill>
              <a:schemeClr val="tx1"/>
            </a:solidFill>
            <a:round/>
            <a:headEnd/>
            <a:tailEnd/>
          </a:ln>
        </p:spPr>
        <p:txBody>
          <a:bodyPr vert="eaVert" wrap="none" anchor="ctr"/>
          <a:lstStyle/>
          <a:p>
            <a:endParaRPr lang="en-US" sz="1800"/>
          </a:p>
        </p:txBody>
      </p:sp>
      <p:sp>
        <p:nvSpPr>
          <p:cNvPr id="140336" name="Text Box 48"/>
          <p:cNvSpPr txBox="1">
            <a:spLocks noChangeArrowheads="1"/>
          </p:cNvSpPr>
          <p:nvPr/>
        </p:nvSpPr>
        <p:spPr bwMode="auto">
          <a:xfrm>
            <a:off x="4756150" y="5062538"/>
            <a:ext cx="2698750" cy="396875"/>
          </a:xfrm>
          <a:prstGeom prst="rect">
            <a:avLst/>
          </a:prstGeom>
          <a:noFill/>
          <a:ln w="9525">
            <a:noFill/>
            <a:miter lim="800000"/>
            <a:headEnd/>
            <a:tailEnd/>
          </a:ln>
        </p:spPr>
        <p:txBody>
          <a:bodyPr>
            <a:spAutoFit/>
          </a:bodyPr>
          <a:lstStyle/>
          <a:p>
            <a:r>
              <a:rPr lang="en-US" sz="2000"/>
              <a:t>Lyman Series (</a:t>
            </a:r>
            <a:r>
              <a:rPr lang="en-US" sz="2000">
                <a:solidFill>
                  <a:srgbClr val="800080"/>
                </a:solidFill>
              </a:rPr>
              <a:t>UV</a:t>
            </a:r>
            <a:r>
              <a:rPr lang="en-US" sz="2000"/>
              <a:t>)</a:t>
            </a:r>
          </a:p>
        </p:txBody>
      </p:sp>
      <p:sp>
        <p:nvSpPr>
          <p:cNvPr id="140337" name="Line 49"/>
          <p:cNvSpPr>
            <a:spLocks noChangeShapeType="1"/>
          </p:cNvSpPr>
          <p:nvPr/>
        </p:nvSpPr>
        <p:spPr bwMode="auto">
          <a:xfrm>
            <a:off x="5899150" y="2824163"/>
            <a:ext cx="0" cy="657225"/>
          </a:xfrm>
          <a:prstGeom prst="line">
            <a:avLst/>
          </a:prstGeom>
          <a:noFill/>
          <a:ln w="28575">
            <a:solidFill>
              <a:srgbClr val="FF0000"/>
            </a:solidFill>
            <a:round/>
            <a:headEnd/>
            <a:tailEnd type="triangle" w="med" len="med"/>
          </a:ln>
        </p:spPr>
        <p:txBody>
          <a:bodyPr/>
          <a:lstStyle/>
          <a:p>
            <a:endParaRPr lang="en-US"/>
          </a:p>
        </p:txBody>
      </p:sp>
      <p:sp>
        <p:nvSpPr>
          <p:cNvPr id="140338" name="Line 50"/>
          <p:cNvSpPr>
            <a:spLocks noChangeShapeType="1"/>
          </p:cNvSpPr>
          <p:nvPr/>
        </p:nvSpPr>
        <p:spPr bwMode="auto">
          <a:xfrm>
            <a:off x="6018213" y="2508250"/>
            <a:ext cx="0" cy="969963"/>
          </a:xfrm>
          <a:prstGeom prst="line">
            <a:avLst/>
          </a:prstGeom>
          <a:noFill/>
          <a:ln w="28575">
            <a:solidFill>
              <a:srgbClr val="009900"/>
            </a:solidFill>
            <a:round/>
            <a:headEnd/>
            <a:tailEnd type="triangle" w="med" len="med"/>
          </a:ln>
        </p:spPr>
        <p:txBody>
          <a:bodyPr/>
          <a:lstStyle/>
          <a:p>
            <a:endParaRPr lang="en-US"/>
          </a:p>
        </p:txBody>
      </p:sp>
      <p:sp>
        <p:nvSpPr>
          <p:cNvPr id="140339" name="Line 51"/>
          <p:cNvSpPr>
            <a:spLocks noChangeShapeType="1"/>
          </p:cNvSpPr>
          <p:nvPr/>
        </p:nvSpPr>
        <p:spPr bwMode="auto">
          <a:xfrm>
            <a:off x="6148388" y="2325688"/>
            <a:ext cx="0" cy="1160462"/>
          </a:xfrm>
          <a:prstGeom prst="line">
            <a:avLst/>
          </a:prstGeom>
          <a:noFill/>
          <a:ln w="28575">
            <a:solidFill>
              <a:schemeClr val="accent2"/>
            </a:solidFill>
            <a:round/>
            <a:headEnd/>
            <a:tailEnd type="triangle" w="med" len="med"/>
          </a:ln>
        </p:spPr>
        <p:txBody>
          <a:bodyPr/>
          <a:lstStyle/>
          <a:p>
            <a:endParaRPr lang="en-US"/>
          </a:p>
        </p:txBody>
      </p:sp>
      <p:sp>
        <p:nvSpPr>
          <p:cNvPr id="140340" name="Line 52"/>
          <p:cNvSpPr>
            <a:spLocks noChangeShapeType="1"/>
          </p:cNvSpPr>
          <p:nvPr/>
        </p:nvSpPr>
        <p:spPr bwMode="auto">
          <a:xfrm>
            <a:off x="6278563" y="2200275"/>
            <a:ext cx="0" cy="1282700"/>
          </a:xfrm>
          <a:prstGeom prst="line">
            <a:avLst/>
          </a:prstGeom>
          <a:noFill/>
          <a:ln w="28575">
            <a:solidFill>
              <a:srgbClr val="CC0066"/>
            </a:solidFill>
            <a:round/>
            <a:headEnd/>
            <a:tailEnd type="triangle" w="med" len="med"/>
          </a:ln>
        </p:spPr>
        <p:txBody>
          <a:bodyPr/>
          <a:lstStyle/>
          <a:p>
            <a:endParaRPr lang="en-US"/>
          </a:p>
        </p:txBody>
      </p:sp>
      <p:sp>
        <p:nvSpPr>
          <p:cNvPr id="140341" name="AutoShape 53"/>
          <p:cNvSpPr>
            <a:spLocks/>
          </p:cNvSpPr>
          <p:nvPr/>
        </p:nvSpPr>
        <p:spPr bwMode="auto">
          <a:xfrm rot="-5400000">
            <a:off x="5984082" y="3375819"/>
            <a:ext cx="196850" cy="446087"/>
          </a:xfrm>
          <a:prstGeom prst="leftBrace">
            <a:avLst>
              <a:gd name="adj1" fmla="val 18884"/>
              <a:gd name="adj2" fmla="val 50000"/>
            </a:avLst>
          </a:prstGeom>
          <a:noFill/>
          <a:ln w="9525">
            <a:solidFill>
              <a:schemeClr val="tx1"/>
            </a:solidFill>
            <a:round/>
            <a:headEnd/>
            <a:tailEnd/>
          </a:ln>
        </p:spPr>
        <p:txBody>
          <a:bodyPr vert="eaVert" wrap="none" anchor="ctr"/>
          <a:lstStyle/>
          <a:p>
            <a:endParaRPr lang="en-US" sz="1800"/>
          </a:p>
        </p:txBody>
      </p:sp>
      <p:sp>
        <p:nvSpPr>
          <p:cNvPr id="140342" name="Text Box 54"/>
          <p:cNvSpPr txBox="1">
            <a:spLocks noChangeArrowheads="1"/>
          </p:cNvSpPr>
          <p:nvPr/>
        </p:nvSpPr>
        <p:spPr bwMode="auto">
          <a:xfrm>
            <a:off x="5611813" y="3679825"/>
            <a:ext cx="2992437" cy="396875"/>
          </a:xfrm>
          <a:prstGeom prst="rect">
            <a:avLst/>
          </a:prstGeom>
          <a:noFill/>
          <a:ln w="9525">
            <a:noFill/>
            <a:miter lim="800000"/>
            <a:headEnd/>
            <a:tailEnd/>
          </a:ln>
        </p:spPr>
        <p:txBody>
          <a:bodyPr>
            <a:spAutoFit/>
          </a:bodyPr>
          <a:lstStyle/>
          <a:p>
            <a:r>
              <a:rPr lang="en-US" sz="2000"/>
              <a:t>Balmer Series (</a:t>
            </a:r>
            <a:r>
              <a:rPr lang="en-US" sz="2000" b="1">
                <a:solidFill>
                  <a:srgbClr val="FF0000"/>
                </a:solidFill>
              </a:rPr>
              <a:t>V</a:t>
            </a:r>
            <a:r>
              <a:rPr lang="en-US" sz="2000" b="1">
                <a:solidFill>
                  <a:srgbClr val="FF9900"/>
                </a:solidFill>
              </a:rPr>
              <a:t>is</a:t>
            </a:r>
            <a:r>
              <a:rPr lang="en-US" sz="2000" b="1">
                <a:solidFill>
                  <a:srgbClr val="FFFF00"/>
                </a:solidFill>
              </a:rPr>
              <a:t>i</a:t>
            </a:r>
            <a:r>
              <a:rPr lang="en-US" sz="2000" b="1">
                <a:solidFill>
                  <a:srgbClr val="00CC00"/>
                </a:solidFill>
              </a:rPr>
              <a:t>b</a:t>
            </a:r>
            <a:r>
              <a:rPr lang="en-US" sz="2000" b="1">
                <a:solidFill>
                  <a:schemeClr val="accent2"/>
                </a:solidFill>
              </a:rPr>
              <a:t>l</a:t>
            </a:r>
            <a:r>
              <a:rPr lang="en-US" sz="2000" b="1">
                <a:solidFill>
                  <a:srgbClr val="FF00FF"/>
                </a:solidFill>
              </a:rPr>
              <a:t>e</a:t>
            </a:r>
            <a:r>
              <a:rPr lang="en-US" sz="2000"/>
              <a:t>)</a:t>
            </a:r>
          </a:p>
        </p:txBody>
      </p:sp>
      <p:sp>
        <p:nvSpPr>
          <p:cNvPr id="140343" name="Line 55"/>
          <p:cNvSpPr>
            <a:spLocks noChangeShapeType="1"/>
          </p:cNvSpPr>
          <p:nvPr/>
        </p:nvSpPr>
        <p:spPr bwMode="auto">
          <a:xfrm>
            <a:off x="6864350" y="2509838"/>
            <a:ext cx="0" cy="344487"/>
          </a:xfrm>
          <a:prstGeom prst="line">
            <a:avLst/>
          </a:prstGeom>
          <a:noFill/>
          <a:ln w="28575">
            <a:solidFill>
              <a:srgbClr val="800000"/>
            </a:solidFill>
            <a:round/>
            <a:headEnd/>
            <a:tailEnd type="triangle" w="med" len="med"/>
          </a:ln>
        </p:spPr>
        <p:txBody>
          <a:bodyPr/>
          <a:lstStyle/>
          <a:p>
            <a:endParaRPr lang="en-US"/>
          </a:p>
        </p:txBody>
      </p:sp>
      <p:sp>
        <p:nvSpPr>
          <p:cNvPr id="140344" name="Line 56"/>
          <p:cNvSpPr>
            <a:spLocks noChangeShapeType="1"/>
          </p:cNvSpPr>
          <p:nvPr/>
        </p:nvSpPr>
        <p:spPr bwMode="auto">
          <a:xfrm>
            <a:off x="6983413" y="2327275"/>
            <a:ext cx="0" cy="523875"/>
          </a:xfrm>
          <a:prstGeom prst="line">
            <a:avLst/>
          </a:prstGeom>
          <a:noFill/>
          <a:ln w="28575">
            <a:solidFill>
              <a:srgbClr val="800000"/>
            </a:solidFill>
            <a:round/>
            <a:headEnd/>
            <a:tailEnd type="triangle" w="med" len="med"/>
          </a:ln>
        </p:spPr>
        <p:txBody>
          <a:bodyPr/>
          <a:lstStyle/>
          <a:p>
            <a:endParaRPr lang="en-US"/>
          </a:p>
        </p:txBody>
      </p:sp>
      <p:sp>
        <p:nvSpPr>
          <p:cNvPr id="140345" name="Line 57"/>
          <p:cNvSpPr>
            <a:spLocks noChangeShapeType="1"/>
          </p:cNvSpPr>
          <p:nvPr/>
        </p:nvSpPr>
        <p:spPr bwMode="auto">
          <a:xfrm>
            <a:off x="7102475" y="2212975"/>
            <a:ext cx="0" cy="635000"/>
          </a:xfrm>
          <a:prstGeom prst="line">
            <a:avLst/>
          </a:prstGeom>
          <a:noFill/>
          <a:ln w="28575">
            <a:solidFill>
              <a:srgbClr val="800000"/>
            </a:solidFill>
            <a:round/>
            <a:headEnd/>
            <a:tailEnd type="triangle" w="med" len="med"/>
          </a:ln>
        </p:spPr>
        <p:txBody>
          <a:bodyPr/>
          <a:lstStyle/>
          <a:p>
            <a:endParaRPr lang="en-US"/>
          </a:p>
        </p:txBody>
      </p:sp>
      <p:sp>
        <p:nvSpPr>
          <p:cNvPr id="140346" name="Line 58"/>
          <p:cNvSpPr>
            <a:spLocks noChangeShapeType="1"/>
          </p:cNvSpPr>
          <p:nvPr/>
        </p:nvSpPr>
        <p:spPr bwMode="auto">
          <a:xfrm>
            <a:off x="7232650" y="2154238"/>
            <a:ext cx="0" cy="690562"/>
          </a:xfrm>
          <a:prstGeom prst="line">
            <a:avLst/>
          </a:prstGeom>
          <a:noFill/>
          <a:ln w="28575">
            <a:solidFill>
              <a:srgbClr val="800000"/>
            </a:solidFill>
            <a:round/>
            <a:headEnd/>
            <a:tailEnd type="triangle" w="med" len="med"/>
          </a:ln>
        </p:spPr>
        <p:txBody>
          <a:bodyPr/>
          <a:lstStyle/>
          <a:p>
            <a:endParaRPr lang="en-US"/>
          </a:p>
        </p:txBody>
      </p:sp>
      <p:sp>
        <p:nvSpPr>
          <p:cNvPr id="140347" name="AutoShape 59"/>
          <p:cNvSpPr>
            <a:spLocks/>
          </p:cNvSpPr>
          <p:nvPr/>
        </p:nvSpPr>
        <p:spPr bwMode="auto">
          <a:xfrm rot="-5400000">
            <a:off x="6971506" y="2748757"/>
            <a:ext cx="149225" cy="446088"/>
          </a:xfrm>
          <a:prstGeom prst="leftBrace">
            <a:avLst>
              <a:gd name="adj1" fmla="val 24911"/>
              <a:gd name="adj2" fmla="val 50000"/>
            </a:avLst>
          </a:prstGeom>
          <a:noFill/>
          <a:ln w="9525">
            <a:solidFill>
              <a:schemeClr val="tx1"/>
            </a:solidFill>
            <a:round/>
            <a:headEnd/>
            <a:tailEnd/>
          </a:ln>
        </p:spPr>
        <p:txBody>
          <a:bodyPr vert="eaVert" wrap="none" anchor="ctr"/>
          <a:lstStyle/>
          <a:p>
            <a:endParaRPr lang="en-US" sz="1800"/>
          </a:p>
        </p:txBody>
      </p:sp>
      <p:sp>
        <p:nvSpPr>
          <p:cNvPr id="140348" name="Text Box 60"/>
          <p:cNvSpPr txBox="1">
            <a:spLocks noChangeArrowheads="1"/>
          </p:cNvSpPr>
          <p:nvPr/>
        </p:nvSpPr>
        <p:spPr bwMode="auto">
          <a:xfrm>
            <a:off x="6423025" y="2989263"/>
            <a:ext cx="2501900" cy="396875"/>
          </a:xfrm>
          <a:prstGeom prst="rect">
            <a:avLst/>
          </a:prstGeom>
          <a:noFill/>
          <a:ln w="9525">
            <a:noFill/>
            <a:miter lim="800000"/>
            <a:headEnd/>
            <a:tailEnd/>
          </a:ln>
        </p:spPr>
        <p:txBody>
          <a:bodyPr>
            <a:spAutoFit/>
          </a:bodyPr>
          <a:lstStyle/>
          <a:p>
            <a:r>
              <a:rPr lang="en-US" sz="2000"/>
              <a:t>Paschen Series (</a:t>
            </a:r>
            <a:r>
              <a:rPr lang="en-US" sz="2000">
                <a:solidFill>
                  <a:srgbClr val="FF0000"/>
                </a:solidFill>
              </a:rPr>
              <a:t>IR</a:t>
            </a:r>
            <a:r>
              <a:rPr lang="en-US" sz="2000"/>
              <a:t>)</a:t>
            </a:r>
          </a:p>
        </p:txBody>
      </p:sp>
      <p:sp>
        <p:nvSpPr>
          <p:cNvPr id="141360" name="Text Box 48"/>
          <p:cNvSpPr txBox="1">
            <a:spLocks noChangeArrowheads="1"/>
          </p:cNvSpPr>
          <p:nvPr/>
        </p:nvSpPr>
        <p:spPr bwMode="auto">
          <a:xfrm>
            <a:off x="6837363" y="3289300"/>
            <a:ext cx="1185862" cy="396875"/>
          </a:xfrm>
          <a:prstGeom prst="rect">
            <a:avLst/>
          </a:prstGeom>
          <a:noFill/>
          <a:ln w="9525">
            <a:noFill/>
            <a:miter lim="800000"/>
            <a:headEnd/>
            <a:tailEnd/>
          </a:ln>
        </p:spPr>
        <p:txBody>
          <a:bodyPr wrap="none">
            <a:spAutoFit/>
          </a:bodyPr>
          <a:lstStyle/>
          <a:p>
            <a:r>
              <a:rPr lang="en-US" sz="2000" b="1">
                <a:solidFill>
                  <a:srgbClr val="FF0000"/>
                </a:solidFill>
              </a:rPr>
              <a:t>[ HEAT ]</a:t>
            </a:r>
          </a:p>
        </p:txBody>
      </p:sp>
      <p:sp>
        <p:nvSpPr>
          <p:cNvPr id="141361" name="Text Box 49"/>
          <p:cNvSpPr txBox="1">
            <a:spLocks noChangeArrowheads="1"/>
          </p:cNvSpPr>
          <p:nvPr/>
        </p:nvSpPr>
        <p:spPr bwMode="auto">
          <a:xfrm>
            <a:off x="5008563" y="5332413"/>
            <a:ext cx="1766887" cy="396875"/>
          </a:xfrm>
          <a:prstGeom prst="rect">
            <a:avLst/>
          </a:prstGeom>
          <a:noFill/>
          <a:ln w="9525">
            <a:noFill/>
            <a:miter lim="800000"/>
            <a:headEnd/>
            <a:tailEnd/>
          </a:ln>
        </p:spPr>
        <p:txBody>
          <a:bodyPr wrap="none">
            <a:spAutoFit/>
          </a:bodyPr>
          <a:lstStyle/>
          <a:p>
            <a:r>
              <a:rPr lang="en-US" sz="2000" b="1">
                <a:solidFill>
                  <a:srgbClr val="800080"/>
                </a:solidFill>
              </a:rPr>
              <a:t>[ SUNBURN ]</a:t>
            </a:r>
          </a:p>
        </p:txBody>
      </p:sp>
      <p:sp>
        <p:nvSpPr>
          <p:cNvPr id="2565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1" end="1"/>
                                            </p:txEl>
                                          </p:spTgt>
                                        </p:tgtEl>
                                        <p:attrNameLst>
                                          <p:attrName>style.visibility</p:attrName>
                                        </p:attrNameLst>
                                      </p:cBhvr>
                                      <p:to>
                                        <p:strVal val="visible"/>
                                      </p:to>
                                    </p:set>
                                    <p:anim calcmode="lin" valueType="num">
                                      <p:cBhvr additive="base">
                                        <p:cTn id="7"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25605"/>
                                        </p:tgtEl>
                                        <p:attrNameLst>
                                          <p:attrName>style.visibility</p:attrName>
                                        </p:attrNameLst>
                                      </p:cBhvr>
                                      <p:to>
                                        <p:strVal val="visible"/>
                                      </p:to>
                                    </p:set>
                                    <p:anim calcmode="lin" valueType="num">
                                      <p:cBhvr additive="base">
                                        <p:cTn id="17" dur="500" fill="hold"/>
                                        <p:tgtEl>
                                          <p:spTgt spid="25605"/>
                                        </p:tgtEl>
                                        <p:attrNameLst>
                                          <p:attrName>ppt_x</p:attrName>
                                        </p:attrNameLst>
                                      </p:cBhvr>
                                      <p:tavLst>
                                        <p:tav tm="0">
                                          <p:val>
                                            <p:strVal val="#ppt_x"/>
                                          </p:val>
                                        </p:tav>
                                        <p:tav tm="100000">
                                          <p:val>
                                            <p:strVal val="#ppt_x"/>
                                          </p:val>
                                        </p:tav>
                                      </p:tavLst>
                                    </p:anim>
                                    <p:anim calcmode="lin" valueType="num">
                                      <p:cBhvr additive="base">
                                        <p:cTn id="18" dur="500" fill="hold"/>
                                        <p:tgtEl>
                                          <p:spTgt spid="2560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6"/>
                                        </p:tgtEl>
                                        <p:attrNameLst>
                                          <p:attrName>style.visibility</p:attrName>
                                        </p:attrNameLst>
                                      </p:cBhvr>
                                      <p:to>
                                        <p:strVal val="visible"/>
                                      </p:to>
                                    </p:set>
                                    <p:anim calcmode="lin" valueType="num">
                                      <p:cBhvr additive="base">
                                        <p:cTn id="21" dur="500" fill="hold"/>
                                        <p:tgtEl>
                                          <p:spTgt spid="25606"/>
                                        </p:tgtEl>
                                        <p:attrNameLst>
                                          <p:attrName>ppt_x</p:attrName>
                                        </p:attrNameLst>
                                      </p:cBhvr>
                                      <p:tavLst>
                                        <p:tav tm="0">
                                          <p:val>
                                            <p:strVal val="#ppt_x"/>
                                          </p:val>
                                        </p:tav>
                                        <p:tav tm="100000">
                                          <p:val>
                                            <p:strVal val="#ppt_x"/>
                                          </p:val>
                                        </p:tav>
                                      </p:tavLst>
                                    </p:anim>
                                    <p:anim calcmode="lin" valueType="num">
                                      <p:cBhvr additive="base">
                                        <p:cTn id="22" dur="500" fill="hold"/>
                                        <p:tgtEl>
                                          <p:spTgt spid="256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607"/>
                                        </p:tgtEl>
                                        <p:attrNameLst>
                                          <p:attrName>style.visibility</p:attrName>
                                        </p:attrNameLst>
                                      </p:cBhvr>
                                      <p:to>
                                        <p:strVal val="visible"/>
                                      </p:to>
                                    </p:set>
                                    <p:anim calcmode="lin" valueType="num">
                                      <p:cBhvr additive="base">
                                        <p:cTn id="25" dur="500" fill="hold"/>
                                        <p:tgtEl>
                                          <p:spTgt spid="25607"/>
                                        </p:tgtEl>
                                        <p:attrNameLst>
                                          <p:attrName>ppt_x</p:attrName>
                                        </p:attrNameLst>
                                      </p:cBhvr>
                                      <p:tavLst>
                                        <p:tav tm="0">
                                          <p:val>
                                            <p:strVal val="#ppt_x"/>
                                          </p:val>
                                        </p:tav>
                                        <p:tav tm="100000">
                                          <p:val>
                                            <p:strVal val="#ppt_x"/>
                                          </p:val>
                                        </p:tav>
                                      </p:tavLst>
                                    </p:anim>
                                    <p:anim calcmode="lin" valueType="num">
                                      <p:cBhvr additive="base">
                                        <p:cTn id="26" dur="500" fill="hold"/>
                                        <p:tgtEl>
                                          <p:spTgt spid="2560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608"/>
                                        </p:tgtEl>
                                        <p:attrNameLst>
                                          <p:attrName>style.visibility</p:attrName>
                                        </p:attrNameLst>
                                      </p:cBhvr>
                                      <p:to>
                                        <p:strVal val="visible"/>
                                      </p:to>
                                    </p:set>
                                    <p:anim calcmode="lin" valueType="num">
                                      <p:cBhvr additive="base">
                                        <p:cTn id="29" dur="500" fill="hold"/>
                                        <p:tgtEl>
                                          <p:spTgt spid="25608"/>
                                        </p:tgtEl>
                                        <p:attrNameLst>
                                          <p:attrName>ppt_x</p:attrName>
                                        </p:attrNameLst>
                                      </p:cBhvr>
                                      <p:tavLst>
                                        <p:tav tm="0">
                                          <p:val>
                                            <p:strVal val="#ppt_x"/>
                                          </p:val>
                                        </p:tav>
                                        <p:tav tm="100000">
                                          <p:val>
                                            <p:strVal val="#ppt_x"/>
                                          </p:val>
                                        </p:tav>
                                      </p:tavLst>
                                    </p:anim>
                                    <p:anim calcmode="lin" valueType="num">
                                      <p:cBhvr additive="base">
                                        <p:cTn id="30" dur="500" fill="hold"/>
                                        <p:tgtEl>
                                          <p:spTgt spid="2560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609"/>
                                        </p:tgtEl>
                                        <p:attrNameLst>
                                          <p:attrName>style.visibility</p:attrName>
                                        </p:attrNameLst>
                                      </p:cBhvr>
                                      <p:to>
                                        <p:strVal val="visible"/>
                                      </p:to>
                                    </p:set>
                                    <p:anim calcmode="lin" valueType="num">
                                      <p:cBhvr additive="base">
                                        <p:cTn id="33" dur="500" fill="hold"/>
                                        <p:tgtEl>
                                          <p:spTgt spid="25609"/>
                                        </p:tgtEl>
                                        <p:attrNameLst>
                                          <p:attrName>ppt_x</p:attrName>
                                        </p:attrNameLst>
                                      </p:cBhvr>
                                      <p:tavLst>
                                        <p:tav tm="0">
                                          <p:val>
                                            <p:strVal val="#ppt_x"/>
                                          </p:val>
                                        </p:tav>
                                        <p:tav tm="100000">
                                          <p:val>
                                            <p:strVal val="#ppt_x"/>
                                          </p:val>
                                        </p:tav>
                                      </p:tavLst>
                                    </p:anim>
                                    <p:anim calcmode="lin" valueType="num">
                                      <p:cBhvr additive="base">
                                        <p:cTn id="34" dur="500" fill="hold"/>
                                        <p:tgtEl>
                                          <p:spTgt spid="2560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10"/>
                                        </p:tgtEl>
                                        <p:attrNameLst>
                                          <p:attrName>style.visibility</p:attrName>
                                        </p:attrNameLst>
                                      </p:cBhvr>
                                      <p:to>
                                        <p:strVal val="visible"/>
                                      </p:to>
                                    </p:set>
                                    <p:anim calcmode="lin" valueType="num">
                                      <p:cBhvr additive="base">
                                        <p:cTn id="37" dur="500" fill="hold"/>
                                        <p:tgtEl>
                                          <p:spTgt spid="25610"/>
                                        </p:tgtEl>
                                        <p:attrNameLst>
                                          <p:attrName>ppt_x</p:attrName>
                                        </p:attrNameLst>
                                      </p:cBhvr>
                                      <p:tavLst>
                                        <p:tav tm="0">
                                          <p:val>
                                            <p:strVal val="#ppt_x"/>
                                          </p:val>
                                        </p:tav>
                                        <p:tav tm="100000">
                                          <p:val>
                                            <p:strVal val="#ppt_x"/>
                                          </p:val>
                                        </p:tav>
                                      </p:tavLst>
                                    </p:anim>
                                    <p:anim calcmode="lin" valueType="num">
                                      <p:cBhvr additive="base">
                                        <p:cTn id="38" dur="500" fill="hold"/>
                                        <p:tgtEl>
                                          <p:spTgt spid="256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11"/>
                                        </p:tgtEl>
                                        <p:attrNameLst>
                                          <p:attrName>style.visibility</p:attrName>
                                        </p:attrNameLst>
                                      </p:cBhvr>
                                      <p:to>
                                        <p:strVal val="visible"/>
                                      </p:to>
                                    </p:set>
                                    <p:anim calcmode="lin" valueType="num">
                                      <p:cBhvr additive="base">
                                        <p:cTn id="41" dur="500" fill="hold"/>
                                        <p:tgtEl>
                                          <p:spTgt spid="25611"/>
                                        </p:tgtEl>
                                        <p:attrNameLst>
                                          <p:attrName>ppt_x</p:attrName>
                                        </p:attrNameLst>
                                      </p:cBhvr>
                                      <p:tavLst>
                                        <p:tav tm="0">
                                          <p:val>
                                            <p:strVal val="#ppt_x"/>
                                          </p:val>
                                        </p:tav>
                                        <p:tav tm="100000">
                                          <p:val>
                                            <p:strVal val="#ppt_x"/>
                                          </p:val>
                                        </p:tav>
                                      </p:tavLst>
                                    </p:anim>
                                    <p:anim calcmode="lin" valueType="num">
                                      <p:cBhvr additive="base">
                                        <p:cTn id="42" dur="500" fill="hold"/>
                                        <p:tgtEl>
                                          <p:spTgt spid="256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612"/>
                                        </p:tgtEl>
                                        <p:attrNameLst>
                                          <p:attrName>style.visibility</p:attrName>
                                        </p:attrNameLst>
                                      </p:cBhvr>
                                      <p:to>
                                        <p:strVal val="visible"/>
                                      </p:to>
                                    </p:set>
                                    <p:anim calcmode="lin" valueType="num">
                                      <p:cBhvr additive="base">
                                        <p:cTn id="45" dur="500" fill="hold"/>
                                        <p:tgtEl>
                                          <p:spTgt spid="25612"/>
                                        </p:tgtEl>
                                        <p:attrNameLst>
                                          <p:attrName>ppt_x</p:attrName>
                                        </p:attrNameLst>
                                      </p:cBhvr>
                                      <p:tavLst>
                                        <p:tav tm="0">
                                          <p:val>
                                            <p:strVal val="#ppt_x"/>
                                          </p:val>
                                        </p:tav>
                                        <p:tav tm="100000">
                                          <p:val>
                                            <p:strVal val="#ppt_x"/>
                                          </p:val>
                                        </p:tav>
                                      </p:tavLst>
                                    </p:anim>
                                    <p:anim calcmode="lin" valueType="num">
                                      <p:cBhvr additive="base">
                                        <p:cTn id="46" dur="500" fill="hold"/>
                                        <p:tgtEl>
                                          <p:spTgt spid="256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613"/>
                                        </p:tgtEl>
                                        <p:attrNameLst>
                                          <p:attrName>style.visibility</p:attrName>
                                        </p:attrNameLst>
                                      </p:cBhvr>
                                      <p:to>
                                        <p:strVal val="visible"/>
                                      </p:to>
                                    </p:set>
                                    <p:anim calcmode="lin" valueType="num">
                                      <p:cBhvr additive="base">
                                        <p:cTn id="49" dur="500" fill="hold"/>
                                        <p:tgtEl>
                                          <p:spTgt spid="25613"/>
                                        </p:tgtEl>
                                        <p:attrNameLst>
                                          <p:attrName>ppt_x</p:attrName>
                                        </p:attrNameLst>
                                      </p:cBhvr>
                                      <p:tavLst>
                                        <p:tav tm="0">
                                          <p:val>
                                            <p:strVal val="#ppt_x"/>
                                          </p:val>
                                        </p:tav>
                                        <p:tav tm="100000">
                                          <p:val>
                                            <p:strVal val="#ppt_x"/>
                                          </p:val>
                                        </p:tav>
                                      </p:tavLst>
                                    </p:anim>
                                    <p:anim calcmode="lin" valueType="num">
                                      <p:cBhvr additive="base">
                                        <p:cTn id="50" dur="500" fill="hold"/>
                                        <p:tgtEl>
                                          <p:spTgt spid="256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14"/>
                                        </p:tgtEl>
                                        <p:attrNameLst>
                                          <p:attrName>style.visibility</p:attrName>
                                        </p:attrNameLst>
                                      </p:cBhvr>
                                      <p:to>
                                        <p:strVal val="visible"/>
                                      </p:to>
                                    </p:set>
                                    <p:anim calcmode="lin" valueType="num">
                                      <p:cBhvr additive="base">
                                        <p:cTn id="53" dur="500" fill="hold"/>
                                        <p:tgtEl>
                                          <p:spTgt spid="25614"/>
                                        </p:tgtEl>
                                        <p:attrNameLst>
                                          <p:attrName>ppt_x</p:attrName>
                                        </p:attrNameLst>
                                      </p:cBhvr>
                                      <p:tavLst>
                                        <p:tav tm="0">
                                          <p:val>
                                            <p:strVal val="#ppt_x"/>
                                          </p:val>
                                        </p:tav>
                                        <p:tav tm="100000">
                                          <p:val>
                                            <p:strVal val="#ppt_x"/>
                                          </p:val>
                                        </p:tav>
                                      </p:tavLst>
                                    </p:anim>
                                    <p:anim calcmode="lin" valueType="num">
                                      <p:cBhvr additive="base">
                                        <p:cTn id="54" dur="500" fill="hold"/>
                                        <p:tgtEl>
                                          <p:spTgt spid="256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615"/>
                                        </p:tgtEl>
                                        <p:attrNameLst>
                                          <p:attrName>style.visibility</p:attrName>
                                        </p:attrNameLst>
                                      </p:cBhvr>
                                      <p:to>
                                        <p:strVal val="visible"/>
                                      </p:to>
                                    </p:set>
                                    <p:anim calcmode="lin" valueType="num">
                                      <p:cBhvr additive="base">
                                        <p:cTn id="57" dur="500" fill="hold"/>
                                        <p:tgtEl>
                                          <p:spTgt spid="25615"/>
                                        </p:tgtEl>
                                        <p:attrNameLst>
                                          <p:attrName>ppt_x</p:attrName>
                                        </p:attrNameLst>
                                      </p:cBhvr>
                                      <p:tavLst>
                                        <p:tav tm="0">
                                          <p:val>
                                            <p:strVal val="#ppt_x"/>
                                          </p:val>
                                        </p:tav>
                                        <p:tav tm="100000">
                                          <p:val>
                                            <p:strVal val="#ppt_x"/>
                                          </p:val>
                                        </p:tav>
                                      </p:tavLst>
                                    </p:anim>
                                    <p:anim calcmode="lin" valueType="num">
                                      <p:cBhvr additive="base">
                                        <p:cTn id="58" dur="500" fill="hold"/>
                                        <p:tgtEl>
                                          <p:spTgt spid="256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16"/>
                                        </p:tgtEl>
                                        <p:attrNameLst>
                                          <p:attrName>style.visibility</p:attrName>
                                        </p:attrNameLst>
                                      </p:cBhvr>
                                      <p:to>
                                        <p:strVal val="visible"/>
                                      </p:to>
                                    </p:set>
                                    <p:anim calcmode="lin" valueType="num">
                                      <p:cBhvr additive="base">
                                        <p:cTn id="61" dur="500" fill="hold"/>
                                        <p:tgtEl>
                                          <p:spTgt spid="25616"/>
                                        </p:tgtEl>
                                        <p:attrNameLst>
                                          <p:attrName>ppt_x</p:attrName>
                                        </p:attrNameLst>
                                      </p:cBhvr>
                                      <p:tavLst>
                                        <p:tav tm="0">
                                          <p:val>
                                            <p:strVal val="#ppt_x"/>
                                          </p:val>
                                        </p:tav>
                                        <p:tav tm="100000">
                                          <p:val>
                                            <p:strVal val="#ppt_x"/>
                                          </p:val>
                                        </p:tav>
                                      </p:tavLst>
                                    </p:anim>
                                    <p:anim calcmode="lin" valueType="num">
                                      <p:cBhvr additive="base">
                                        <p:cTn id="62" dur="500" fill="hold"/>
                                        <p:tgtEl>
                                          <p:spTgt spid="256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617"/>
                                        </p:tgtEl>
                                        <p:attrNameLst>
                                          <p:attrName>style.visibility</p:attrName>
                                        </p:attrNameLst>
                                      </p:cBhvr>
                                      <p:to>
                                        <p:strVal val="visible"/>
                                      </p:to>
                                    </p:set>
                                    <p:anim calcmode="lin" valueType="num">
                                      <p:cBhvr additive="base">
                                        <p:cTn id="65" dur="500" fill="hold"/>
                                        <p:tgtEl>
                                          <p:spTgt spid="25617"/>
                                        </p:tgtEl>
                                        <p:attrNameLst>
                                          <p:attrName>ppt_x</p:attrName>
                                        </p:attrNameLst>
                                      </p:cBhvr>
                                      <p:tavLst>
                                        <p:tav tm="0">
                                          <p:val>
                                            <p:strVal val="#ppt_x"/>
                                          </p:val>
                                        </p:tav>
                                        <p:tav tm="100000">
                                          <p:val>
                                            <p:strVal val="#ppt_x"/>
                                          </p:val>
                                        </p:tav>
                                      </p:tavLst>
                                    </p:anim>
                                    <p:anim calcmode="lin" valueType="num">
                                      <p:cBhvr additive="base">
                                        <p:cTn id="66" dur="500" fill="hold"/>
                                        <p:tgtEl>
                                          <p:spTgt spid="256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618"/>
                                        </p:tgtEl>
                                        <p:attrNameLst>
                                          <p:attrName>style.visibility</p:attrName>
                                        </p:attrNameLst>
                                      </p:cBhvr>
                                      <p:to>
                                        <p:strVal val="visible"/>
                                      </p:to>
                                    </p:set>
                                    <p:anim calcmode="lin" valueType="num">
                                      <p:cBhvr additive="base">
                                        <p:cTn id="69" dur="500" fill="hold"/>
                                        <p:tgtEl>
                                          <p:spTgt spid="25618"/>
                                        </p:tgtEl>
                                        <p:attrNameLst>
                                          <p:attrName>ppt_x</p:attrName>
                                        </p:attrNameLst>
                                      </p:cBhvr>
                                      <p:tavLst>
                                        <p:tav tm="0">
                                          <p:val>
                                            <p:strVal val="#ppt_x"/>
                                          </p:val>
                                        </p:tav>
                                        <p:tav tm="100000">
                                          <p:val>
                                            <p:strVal val="#ppt_x"/>
                                          </p:val>
                                        </p:tav>
                                      </p:tavLst>
                                    </p:anim>
                                    <p:anim calcmode="lin" valueType="num">
                                      <p:cBhvr additive="base">
                                        <p:cTn id="70" dur="500" fill="hold"/>
                                        <p:tgtEl>
                                          <p:spTgt spid="256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619"/>
                                        </p:tgtEl>
                                        <p:attrNameLst>
                                          <p:attrName>style.visibility</p:attrName>
                                        </p:attrNameLst>
                                      </p:cBhvr>
                                      <p:to>
                                        <p:strVal val="visible"/>
                                      </p:to>
                                    </p:set>
                                    <p:anim calcmode="lin" valueType="num">
                                      <p:cBhvr additive="base">
                                        <p:cTn id="73" dur="500" fill="hold"/>
                                        <p:tgtEl>
                                          <p:spTgt spid="25619"/>
                                        </p:tgtEl>
                                        <p:attrNameLst>
                                          <p:attrName>ppt_x</p:attrName>
                                        </p:attrNameLst>
                                      </p:cBhvr>
                                      <p:tavLst>
                                        <p:tav tm="0">
                                          <p:val>
                                            <p:strVal val="#ppt_x"/>
                                          </p:val>
                                        </p:tav>
                                        <p:tav tm="100000">
                                          <p:val>
                                            <p:strVal val="#ppt_x"/>
                                          </p:val>
                                        </p:tav>
                                      </p:tavLst>
                                    </p:anim>
                                    <p:anim calcmode="lin" valueType="num">
                                      <p:cBhvr additive="base">
                                        <p:cTn id="74" dur="500" fill="hold"/>
                                        <p:tgtEl>
                                          <p:spTgt spid="256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620"/>
                                        </p:tgtEl>
                                        <p:attrNameLst>
                                          <p:attrName>style.visibility</p:attrName>
                                        </p:attrNameLst>
                                      </p:cBhvr>
                                      <p:to>
                                        <p:strVal val="visible"/>
                                      </p:to>
                                    </p:set>
                                    <p:anim calcmode="lin" valueType="num">
                                      <p:cBhvr additive="base">
                                        <p:cTn id="77" dur="500" fill="hold"/>
                                        <p:tgtEl>
                                          <p:spTgt spid="25620"/>
                                        </p:tgtEl>
                                        <p:attrNameLst>
                                          <p:attrName>ppt_x</p:attrName>
                                        </p:attrNameLst>
                                      </p:cBhvr>
                                      <p:tavLst>
                                        <p:tav tm="0">
                                          <p:val>
                                            <p:strVal val="#ppt_x"/>
                                          </p:val>
                                        </p:tav>
                                        <p:tav tm="100000">
                                          <p:val>
                                            <p:strVal val="#ppt_x"/>
                                          </p:val>
                                        </p:tav>
                                      </p:tavLst>
                                    </p:anim>
                                    <p:anim calcmode="lin" valueType="num">
                                      <p:cBhvr additive="base">
                                        <p:cTn id="78" dur="500" fill="hold"/>
                                        <p:tgtEl>
                                          <p:spTgt spid="256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621"/>
                                        </p:tgtEl>
                                        <p:attrNameLst>
                                          <p:attrName>style.visibility</p:attrName>
                                        </p:attrNameLst>
                                      </p:cBhvr>
                                      <p:to>
                                        <p:strVal val="visible"/>
                                      </p:to>
                                    </p:set>
                                    <p:anim calcmode="lin" valueType="num">
                                      <p:cBhvr additive="base">
                                        <p:cTn id="81" dur="500" fill="hold"/>
                                        <p:tgtEl>
                                          <p:spTgt spid="25621"/>
                                        </p:tgtEl>
                                        <p:attrNameLst>
                                          <p:attrName>ppt_x</p:attrName>
                                        </p:attrNameLst>
                                      </p:cBhvr>
                                      <p:tavLst>
                                        <p:tav tm="0">
                                          <p:val>
                                            <p:strVal val="#ppt_x"/>
                                          </p:val>
                                        </p:tav>
                                        <p:tav tm="100000">
                                          <p:val>
                                            <p:strVal val="#ppt_x"/>
                                          </p:val>
                                        </p:tav>
                                      </p:tavLst>
                                    </p:anim>
                                    <p:anim calcmode="lin" valueType="num">
                                      <p:cBhvr additive="base">
                                        <p:cTn id="82" dur="500" fill="hold"/>
                                        <p:tgtEl>
                                          <p:spTgt spid="256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622"/>
                                        </p:tgtEl>
                                        <p:attrNameLst>
                                          <p:attrName>style.visibility</p:attrName>
                                        </p:attrNameLst>
                                      </p:cBhvr>
                                      <p:to>
                                        <p:strVal val="visible"/>
                                      </p:to>
                                    </p:set>
                                    <p:anim calcmode="lin" valueType="num">
                                      <p:cBhvr additive="base">
                                        <p:cTn id="85" dur="500" fill="hold"/>
                                        <p:tgtEl>
                                          <p:spTgt spid="25622"/>
                                        </p:tgtEl>
                                        <p:attrNameLst>
                                          <p:attrName>ppt_x</p:attrName>
                                        </p:attrNameLst>
                                      </p:cBhvr>
                                      <p:tavLst>
                                        <p:tav tm="0">
                                          <p:val>
                                            <p:strVal val="#ppt_x"/>
                                          </p:val>
                                        </p:tav>
                                        <p:tav tm="100000">
                                          <p:val>
                                            <p:strVal val="#ppt_x"/>
                                          </p:val>
                                        </p:tav>
                                      </p:tavLst>
                                    </p:anim>
                                    <p:anim calcmode="lin" valueType="num">
                                      <p:cBhvr additive="base">
                                        <p:cTn id="86" dur="500" fill="hold"/>
                                        <p:tgtEl>
                                          <p:spTgt spid="256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623"/>
                                        </p:tgtEl>
                                        <p:attrNameLst>
                                          <p:attrName>style.visibility</p:attrName>
                                        </p:attrNameLst>
                                      </p:cBhvr>
                                      <p:to>
                                        <p:strVal val="visible"/>
                                      </p:to>
                                    </p:set>
                                    <p:anim calcmode="lin" valueType="num">
                                      <p:cBhvr additive="base">
                                        <p:cTn id="89" dur="500" fill="hold"/>
                                        <p:tgtEl>
                                          <p:spTgt spid="25623"/>
                                        </p:tgtEl>
                                        <p:attrNameLst>
                                          <p:attrName>ppt_x</p:attrName>
                                        </p:attrNameLst>
                                      </p:cBhvr>
                                      <p:tavLst>
                                        <p:tav tm="0">
                                          <p:val>
                                            <p:strVal val="#ppt_x"/>
                                          </p:val>
                                        </p:tav>
                                        <p:tav tm="100000">
                                          <p:val>
                                            <p:strVal val="#ppt_x"/>
                                          </p:val>
                                        </p:tav>
                                      </p:tavLst>
                                    </p:anim>
                                    <p:anim calcmode="lin" valueType="num">
                                      <p:cBhvr additive="base">
                                        <p:cTn id="90" dur="500" fill="hold"/>
                                        <p:tgtEl>
                                          <p:spTgt spid="256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624"/>
                                        </p:tgtEl>
                                        <p:attrNameLst>
                                          <p:attrName>style.visibility</p:attrName>
                                        </p:attrNameLst>
                                      </p:cBhvr>
                                      <p:to>
                                        <p:strVal val="visible"/>
                                      </p:to>
                                    </p:set>
                                    <p:anim calcmode="lin" valueType="num">
                                      <p:cBhvr additive="base">
                                        <p:cTn id="93" dur="500" fill="hold"/>
                                        <p:tgtEl>
                                          <p:spTgt spid="25624"/>
                                        </p:tgtEl>
                                        <p:attrNameLst>
                                          <p:attrName>ppt_x</p:attrName>
                                        </p:attrNameLst>
                                      </p:cBhvr>
                                      <p:tavLst>
                                        <p:tav tm="0">
                                          <p:val>
                                            <p:strVal val="#ppt_x"/>
                                          </p:val>
                                        </p:tav>
                                        <p:tav tm="100000">
                                          <p:val>
                                            <p:strVal val="#ppt_x"/>
                                          </p:val>
                                        </p:tav>
                                      </p:tavLst>
                                    </p:anim>
                                    <p:anim calcmode="lin" valueType="num">
                                      <p:cBhvr additive="base">
                                        <p:cTn id="94" dur="500" fill="hold"/>
                                        <p:tgtEl>
                                          <p:spTgt spid="256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625"/>
                                        </p:tgtEl>
                                        <p:attrNameLst>
                                          <p:attrName>style.visibility</p:attrName>
                                        </p:attrNameLst>
                                      </p:cBhvr>
                                      <p:to>
                                        <p:strVal val="visible"/>
                                      </p:to>
                                    </p:set>
                                    <p:anim calcmode="lin" valueType="num">
                                      <p:cBhvr additive="base">
                                        <p:cTn id="97" dur="500" fill="hold"/>
                                        <p:tgtEl>
                                          <p:spTgt spid="25625"/>
                                        </p:tgtEl>
                                        <p:attrNameLst>
                                          <p:attrName>ppt_x</p:attrName>
                                        </p:attrNameLst>
                                      </p:cBhvr>
                                      <p:tavLst>
                                        <p:tav tm="0">
                                          <p:val>
                                            <p:strVal val="#ppt_x"/>
                                          </p:val>
                                        </p:tav>
                                        <p:tav tm="100000">
                                          <p:val>
                                            <p:strVal val="#ppt_x"/>
                                          </p:val>
                                        </p:tav>
                                      </p:tavLst>
                                    </p:anim>
                                    <p:anim calcmode="lin" valueType="num">
                                      <p:cBhvr additive="base">
                                        <p:cTn id="98" dur="500" fill="hold"/>
                                        <p:tgtEl>
                                          <p:spTgt spid="2562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626"/>
                                        </p:tgtEl>
                                        <p:attrNameLst>
                                          <p:attrName>style.visibility</p:attrName>
                                        </p:attrNameLst>
                                      </p:cBhvr>
                                      <p:to>
                                        <p:strVal val="visible"/>
                                      </p:to>
                                    </p:set>
                                    <p:anim calcmode="lin" valueType="num">
                                      <p:cBhvr additive="base">
                                        <p:cTn id="101" dur="500" fill="hold"/>
                                        <p:tgtEl>
                                          <p:spTgt spid="25626"/>
                                        </p:tgtEl>
                                        <p:attrNameLst>
                                          <p:attrName>ppt_x</p:attrName>
                                        </p:attrNameLst>
                                      </p:cBhvr>
                                      <p:tavLst>
                                        <p:tav tm="0">
                                          <p:val>
                                            <p:strVal val="#ppt_x"/>
                                          </p:val>
                                        </p:tav>
                                        <p:tav tm="100000">
                                          <p:val>
                                            <p:strVal val="#ppt_x"/>
                                          </p:val>
                                        </p:tav>
                                      </p:tavLst>
                                    </p:anim>
                                    <p:anim calcmode="lin" valueType="num">
                                      <p:cBhvr additive="base">
                                        <p:cTn id="102" dur="500" fill="hold"/>
                                        <p:tgtEl>
                                          <p:spTgt spid="2562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iterate type="lt">
                                    <p:tmPct val="10000"/>
                                  </p:iterate>
                                  <p:childTnLst>
                                    <p:set>
                                      <p:cBhvr>
                                        <p:cTn id="106" dur="1" fill="hold">
                                          <p:stCondLst>
                                            <p:cond delay="0"/>
                                          </p:stCondLst>
                                        </p:cTn>
                                        <p:tgtEl>
                                          <p:spTgt spid="140323"/>
                                        </p:tgtEl>
                                        <p:attrNameLst>
                                          <p:attrName>style.visibility</p:attrName>
                                        </p:attrNameLst>
                                      </p:cBhvr>
                                      <p:to>
                                        <p:strVal val="visible"/>
                                      </p:to>
                                    </p:set>
                                    <p:anim calcmode="lin" valueType="num">
                                      <p:cBhvr additive="base">
                                        <p:cTn id="107" dur="500" fill="hold"/>
                                        <p:tgtEl>
                                          <p:spTgt spid="140323"/>
                                        </p:tgtEl>
                                        <p:attrNameLst>
                                          <p:attrName>ppt_x</p:attrName>
                                        </p:attrNameLst>
                                      </p:cBhvr>
                                      <p:tavLst>
                                        <p:tav tm="0">
                                          <p:val>
                                            <p:strVal val="1+#ppt_w/2"/>
                                          </p:val>
                                        </p:tav>
                                        <p:tav tm="100000">
                                          <p:val>
                                            <p:strVal val="#ppt_x"/>
                                          </p:val>
                                        </p:tav>
                                      </p:tavLst>
                                    </p:anim>
                                    <p:anim calcmode="lin" valueType="num">
                                      <p:cBhvr additive="base">
                                        <p:cTn id="108" dur="500" fill="hold"/>
                                        <p:tgtEl>
                                          <p:spTgt spid="1403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iterate type="lt">
                                    <p:tmPct val="10000"/>
                                  </p:iterate>
                                  <p:childTnLst>
                                    <p:set>
                                      <p:cBhvr>
                                        <p:cTn id="112" dur="1" fill="hold">
                                          <p:stCondLst>
                                            <p:cond delay="0"/>
                                          </p:stCondLst>
                                        </p:cTn>
                                        <p:tgtEl>
                                          <p:spTgt spid="140320"/>
                                        </p:tgtEl>
                                        <p:attrNameLst>
                                          <p:attrName>style.visibility</p:attrName>
                                        </p:attrNameLst>
                                      </p:cBhvr>
                                      <p:to>
                                        <p:strVal val="visible"/>
                                      </p:to>
                                    </p:set>
                                    <p:anim calcmode="lin" valueType="num">
                                      <p:cBhvr additive="base">
                                        <p:cTn id="113" dur="500" fill="hold"/>
                                        <p:tgtEl>
                                          <p:spTgt spid="140320"/>
                                        </p:tgtEl>
                                        <p:attrNameLst>
                                          <p:attrName>ppt_x</p:attrName>
                                        </p:attrNameLst>
                                      </p:cBhvr>
                                      <p:tavLst>
                                        <p:tav tm="0">
                                          <p:val>
                                            <p:strVal val="1+#ppt_w/2"/>
                                          </p:val>
                                        </p:tav>
                                        <p:tav tm="100000">
                                          <p:val>
                                            <p:strVal val="#ppt_x"/>
                                          </p:val>
                                        </p:tav>
                                      </p:tavLst>
                                    </p:anim>
                                    <p:anim calcmode="lin" valueType="num">
                                      <p:cBhvr additive="base">
                                        <p:cTn id="114" dur="500" fill="hold"/>
                                        <p:tgtEl>
                                          <p:spTgt spid="1403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6"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iterate type="lt">
                                    <p:tmPct val="10000"/>
                                  </p:iterate>
                                  <p:childTnLst>
                                    <p:set>
                                      <p:cBhvr>
                                        <p:cTn id="118" dur="1" fill="hold">
                                          <p:stCondLst>
                                            <p:cond delay="0"/>
                                          </p:stCondLst>
                                        </p:cTn>
                                        <p:tgtEl>
                                          <p:spTgt spid="140329"/>
                                        </p:tgtEl>
                                        <p:attrNameLst>
                                          <p:attrName>style.visibility</p:attrName>
                                        </p:attrNameLst>
                                      </p:cBhvr>
                                      <p:to>
                                        <p:strVal val="visible"/>
                                      </p:to>
                                    </p:set>
                                    <p:anim calcmode="lin" valueType="num">
                                      <p:cBhvr additive="base">
                                        <p:cTn id="119" dur="500" fill="hold"/>
                                        <p:tgtEl>
                                          <p:spTgt spid="140329"/>
                                        </p:tgtEl>
                                        <p:attrNameLst>
                                          <p:attrName>ppt_x</p:attrName>
                                        </p:attrNameLst>
                                      </p:cBhvr>
                                      <p:tavLst>
                                        <p:tav tm="0">
                                          <p:val>
                                            <p:strVal val="1+#ppt_w/2"/>
                                          </p:val>
                                        </p:tav>
                                        <p:tav tm="100000">
                                          <p:val>
                                            <p:strVal val="#ppt_x"/>
                                          </p:val>
                                        </p:tav>
                                      </p:tavLst>
                                    </p:anim>
                                    <p:anim calcmode="lin" valueType="num">
                                      <p:cBhvr additive="base">
                                        <p:cTn id="120" dur="500" fill="hold"/>
                                        <p:tgtEl>
                                          <p:spTgt spid="1403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140331"/>
                                        </p:tgtEl>
                                        <p:attrNameLst>
                                          <p:attrName>style.visibility</p:attrName>
                                        </p:attrNameLst>
                                      </p:cBhvr>
                                      <p:to>
                                        <p:strVal val="visible"/>
                                      </p:to>
                                    </p:set>
                                    <p:animEffect transition="in" filter="wipe(up)">
                                      <p:cBhvr>
                                        <p:cTn id="125" dur="500"/>
                                        <p:tgtEl>
                                          <p:spTgt spid="140331"/>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140332"/>
                                        </p:tgtEl>
                                        <p:attrNameLst>
                                          <p:attrName>style.visibility</p:attrName>
                                        </p:attrNameLst>
                                      </p:cBhvr>
                                      <p:to>
                                        <p:strVal val="visible"/>
                                      </p:to>
                                    </p:set>
                                    <p:animEffect transition="in" filter="wipe(up)">
                                      <p:cBhvr>
                                        <p:cTn id="130" dur="500"/>
                                        <p:tgtEl>
                                          <p:spTgt spid="140332"/>
                                        </p:tgtEl>
                                      </p:cBhvr>
                                    </p:animEffect>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140333"/>
                                        </p:tgtEl>
                                        <p:attrNameLst>
                                          <p:attrName>style.visibility</p:attrName>
                                        </p:attrNameLst>
                                      </p:cBhvr>
                                      <p:to>
                                        <p:strVal val="visible"/>
                                      </p:to>
                                    </p:set>
                                    <p:animEffect transition="in" filter="wipe(up)">
                                      <p:cBhvr>
                                        <p:cTn id="135" dur="500"/>
                                        <p:tgtEl>
                                          <p:spTgt spid="140333"/>
                                        </p:tgtEl>
                                      </p:cBhvr>
                                    </p:animEffect>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140334"/>
                                        </p:tgtEl>
                                        <p:attrNameLst>
                                          <p:attrName>style.visibility</p:attrName>
                                        </p:attrNameLst>
                                      </p:cBhvr>
                                      <p:to>
                                        <p:strVal val="visible"/>
                                      </p:to>
                                    </p:set>
                                    <p:animEffect transition="in" filter="wipe(up)">
                                      <p:cBhvr>
                                        <p:cTn id="140" dur="500"/>
                                        <p:tgtEl>
                                          <p:spTgt spid="140334"/>
                                        </p:tgtEl>
                                      </p:cBhvr>
                                    </p:animEffect>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140335"/>
                                        </p:tgtEl>
                                        <p:attrNameLst>
                                          <p:attrName>style.visibility</p:attrName>
                                        </p:attrNameLst>
                                      </p:cBhvr>
                                      <p:to>
                                        <p:strVal val="visible"/>
                                      </p:to>
                                    </p:set>
                                    <p:animEffect transition="in" filter="wipe(up)">
                                      <p:cBhvr>
                                        <p:cTn id="145" dur="500"/>
                                        <p:tgtEl>
                                          <p:spTgt spid="140335"/>
                                        </p:tgtEl>
                                      </p:cBhvr>
                                    </p:animEffect>
                                  </p:childTnLst>
                                  <p:subTnLst>
                                    <p:audio>
                                      <p:cMediaNode>
                                        <p:cTn display="0" masterRel="sameClick">
                                          <p:stCondLst>
                                            <p:cond evt="begin" delay="0">
                                              <p:tn val="143"/>
                                            </p:cond>
                                          </p:stCondLst>
                                          <p:endCondLst>
                                            <p:cond evt="onStopAudio" delay="0">
                                              <p:tgtEl>
                                                <p:sldTgt/>
                                              </p:tgtEl>
                                            </p:cond>
                                          </p:endCondLst>
                                        </p:cTn>
                                        <p:tgtEl>
                                          <p:sndTgt r:embed="rId7" name="cashreg.wav"/>
                                        </p:tgtEl>
                                      </p:cMediaNode>
                                    </p:audio>
                                  </p:subTnLst>
                                </p:cTn>
                              </p:par>
                            </p:childTnLst>
                          </p:cTn>
                        </p:par>
                      </p:childTnLst>
                    </p:cTn>
                  </p:par>
                  <p:par>
                    <p:cTn id="146" fill="hold">
                      <p:stCondLst>
                        <p:cond delay="indefinite"/>
                      </p:stCondLst>
                      <p:childTnLst>
                        <p:par>
                          <p:cTn id="147" fill="hold">
                            <p:stCondLst>
                              <p:cond delay="0"/>
                            </p:stCondLst>
                            <p:childTnLst>
                              <p:par>
                                <p:cTn id="148" presetID="2" presetClass="entr" presetSubtype="2" fill="hold" grpId="0" nodeType="clickEffect">
                                  <p:stCondLst>
                                    <p:cond delay="0"/>
                                  </p:stCondLst>
                                  <p:iterate type="lt">
                                    <p:tmPct val="10000"/>
                                  </p:iterate>
                                  <p:childTnLst>
                                    <p:set>
                                      <p:cBhvr>
                                        <p:cTn id="149" dur="1" fill="hold">
                                          <p:stCondLst>
                                            <p:cond delay="0"/>
                                          </p:stCondLst>
                                        </p:cTn>
                                        <p:tgtEl>
                                          <p:spTgt spid="140336"/>
                                        </p:tgtEl>
                                        <p:attrNameLst>
                                          <p:attrName>style.visibility</p:attrName>
                                        </p:attrNameLst>
                                      </p:cBhvr>
                                      <p:to>
                                        <p:strVal val="visible"/>
                                      </p:to>
                                    </p:set>
                                    <p:anim calcmode="lin" valueType="num">
                                      <p:cBhvr additive="base">
                                        <p:cTn id="150" dur="500" fill="hold"/>
                                        <p:tgtEl>
                                          <p:spTgt spid="140336"/>
                                        </p:tgtEl>
                                        <p:attrNameLst>
                                          <p:attrName>ppt_x</p:attrName>
                                        </p:attrNameLst>
                                      </p:cBhvr>
                                      <p:tavLst>
                                        <p:tav tm="0">
                                          <p:val>
                                            <p:strVal val="1+#ppt_w/2"/>
                                          </p:val>
                                        </p:tav>
                                        <p:tav tm="100000">
                                          <p:val>
                                            <p:strVal val="#ppt_x"/>
                                          </p:val>
                                        </p:tav>
                                      </p:tavLst>
                                    </p:anim>
                                    <p:anim calcmode="lin" valueType="num">
                                      <p:cBhvr additive="base">
                                        <p:cTn id="151" dur="500" fill="hold"/>
                                        <p:tgtEl>
                                          <p:spTgt spid="1403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6" name="click.wav"/>
                                        </p:tgtEl>
                                      </p:cMediaNode>
                                    </p:audio>
                                  </p:sub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140337"/>
                                        </p:tgtEl>
                                        <p:attrNameLst>
                                          <p:attrName>style.visibility</p:attrName>
                                        </p:attrNameLst>
                                      </p:cBhvr>
                                      <p:to>
                                        <p:strVal val="visible"/>
                                      </p:to>
                                    </p:set>
                                    <p:animEffect transition="in" filter="wipe(up)">
                                      <p:cBhvr>
                                        <p:cTn id="156" dur="500"/>
                                        <p:tgtEl>
                                          <p:spTgt spid="140337"/>
                                        </p:tgtEl>
                                      </p:cBhvr>
                                    </p:animEffect>
                                  </p:childTnLst>
                                  <p:subTnLst>
                                    <p:audio>
                                      <p:cMediaNode>
                                        <p:cTn display="0" masterRel="sameClick">
                                          <p:stCondLst>
                                            <p:cond evt="begin" delay="0">
                                              <p:tn val="154"/>
                                            </p:cond>
                                          </p:stCondLst>
                                          <p:endCondLst>
                                            <p:cond evt="onStopAudio" delay="0">
                                              <p:tgtEl>
                                                <p:sldTgt/>
                                              </p:tgtEl>
                                            </p:cond>
                                          </p:endCondLst>
                                        </p:cTn>
                                        <p:tgtEl>
                                          <p:sndTgt r:embed="rId4" name="arrow.wav"/>
                                        </p:tgtEl>
                                      </p:cMediaNode>
                                    </p:audio>
                                  </p:sub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grpId="0" nodeType="clickEffect">
                                  <p:stCondLst>
                                    <p:cond delay="0"/>
                                  </p:stCondLst>
                                  <p:childTnLst>
                                    <p:set>
                                      <p:cBhvr>
                                        <p:cTn id="160" dur="1" fill="hold">
                                          <p:stCondLst>
                                            <p:cond delay="0"/>
                                          </p:stCondLst>
                                        </p:cTn>
                                        <p:tgtEl>
                                          <p:spTgt spid="140338"/>
                                        </p:tgtEl>
                                        <p:attrNameLst>
                                          <p:attrName>style.visibility</p:attrName>
                                        </p:attrNameLst>
                                      </p:cBhvr>
                                      <p:to>
                                        <p:strVal val="visible"/>
                                      </p:to>
                                    </p:set>
                                    <p:animEffect transition="in" filter="wipe(up)">
                                      <p:cBhvr>
                                        <p:cTn id="161" dur="500"/>
                                        <p:tgtEl>
                                          <p:spTgt spid="140338"/>
                                        </p:tgtEl>
                                      </p:cBhvr>
                                    </p:animEffect>
                                  </p:childTnLst>
                                  <p:subTnLst>
                                    <p:audio>
                                      <p:cMediaNode>
                                        <p:cTn display="0" masterRel="sameClick">
                                          <p:stCondLst>
                                            <p:cond evt="begin" delay="0">
                                              <p:tn val="159"/>
                                            </p:cond>
                                          </p:stCondLst>
                                          <p:endCondLst>
                                            <p:cond evt="onStopAudio" delay="0">
                                              <p:tgtEl>
                                                <p:sldTgt/>
                                              </p:tgtEl>
                                            </p:cond>
                                          </p:endCondLst>
                                        </p:cTn>
                                        <p:tgtEl>
                                          <p:sndTgt r:embed="rId4" name="arrow.wav"/>
                                        </p:tgtEl>
                                      </p:cMediaNode>
                                    </p:audio>
                                  </p:sub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grpId="0" nodeType="clickEffect">
                                  <p:stCondLst>
                                    <p:cond delay="0"/>
                                  </p:stCondLst>
                                  <p:childTnLst>
                                    <p:set>
                                      <p:cBhvr>
                                        <p:cTn id="165" dur="1" fill="hold">
                                          <p:stCondLst>
                                            <p:cond delay="0"/>
                                          </p:stCondLst>
                                        </p:cTn>
                                        <p:tgtEl>
                                          <p:spTgt spid="140339"/>
                                        </p:tgtEl>
                                        <p:attrNameLst>
                                          <p:attrName>style.visibility</p:attrName>
                                        </p:attrNameLst>
                                      </p:cBhvr>
                                      <p:to>
                                        <p:strVal val="visible"/>
                                      </p:to>
                                    </p:set>
                                    <p:animEffect transition="in" filter="wipe(up)">
                                      <p:cBhvr>
                                        <p:cTn id="166" dur="500"/>
                                        <p:tgtEl>
                                          <p:spTgt spid="140339"/>
                                        </p:tgtEl>
                                      </p:cBhvr>
                                    </p:animEffect>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grpId="0" nodeType="clickEffect">
                                  <p:stCondLst>
                                    <p:cond delay="0"/>
                                  </p:stCondLst>
                                  <p:childTnLst>
                                    <p:set>
                                      <p:cBhvr>
                                        <p:cTn id="170" dur="1" fill="hold">
                                          <p:stCondLst>
                                            <p:cond delay="0"/>
                                          </p:stCondLst>
                                        </p:cTn>
                                        <p:tgtEl>
                                          <p:spTgt spid="140340"/>
                                        </p:tgtEl>
                                        <p:attrNameLst>
                                          <p:attrName>style.visibility</p:attrName>
                                        </p:attrNameLst>
                                      </p:cBhvr>
                                      <p:to>
                                        <p:strVal val="visible"/>
                                      </p:to>
                                    </p:set>
                                    <p:animEffect transition="in" filter="wipe(up)">
                                      <p:cBhvr>
                                        <p:cTn id="171" dur="500"/>
                                        <p:tgtEl>
                                          <p:spTgt spid="140340"/>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grpId="0" nodeType="clickEffect">
                                  <p:stCondLst>
                                    <p:cond delay="0"/>
                                  </p:stCondLst>
                                  <p:childTnLst>
                                    <p:set>
                                      <p:cBhvr>
                                        <p:cTn id="175" dur="1" fill="hold">
                                          <p:stCondLst>
                                            <p:cond delay="0"/>
                                          </p:stCondLst>
                                        </p:cTn>
                                        <p:tgtEl>
                                          <p:spTgt spid="140341"/>
                                        </p:tgtEl>
                                        <p:attrNameLst>
                                          <p:attrName>style.visibility</p:attrName>
                                        </p:attrNameLst>
                                      </p:cBhvr>
                                      <p:to>
                                        <p:strVal val="visible"/>
                                      </p:to>
                                    </p:set>
                                    <p:animEffect transition="in" filter="wipe(up)">
                                      <p:cBhvr>
                                        <p:cTn id="176" dur="500"/>
                                        <p:tgtEl>
                                          <p:spTgt spid="140341"/>
                                        </p:tgtEl>
                                      </p:cBhvr>
                                    </p:animEffect>
                                  </p:childTnLst>
                                  <p:subTnLst>
                                    <p:audio>
                                      <p:cMediaNode>
                                        <p:cTn display="0" masterRel="sameClick">
                                          <p:stCondLst>
                                            <p:cond evt="begin" delay="0">
                                              <p:tn val="174"/>
                                            </p:cond>
                                          </p:stCondLst>
                                          <p:endCondLst>
                                            <p:cond evt="onStopAudio" delay="0">
                                              <p:tgtEl>
                                                <p:sldTgt/>
                                              </p:tgtEl>
                                            </p:cond>
                                          </p:endCondLst>
                                        </p:cTn>
                                        <p:tgtEl>
                                          <p:sndTgt r:embed="rId7" name="cashreg.wav"/>
                                        </p:tgtEl>
                                      </p:cMediaNode>
                                    </p:audio>
                                  </p:subTnLst>
                                </p:cTn>
                              </p:par>
                            </p:childTnLst>
                          </p:cTn>
                        </p:par>
                      </p:childTnLst>
                    </p:cTn>
                  </p:par>
                  <p:par>
                    <p:cTn id="177" fill="hold">
                      <p:stCondLst>
                        <p:cond delay="indefinite"/>
                      </p:stCondLst>
                      <p:childTnLst>
                        <p:par>
                          <p:cTn id="178" fill="hold">
                            <p:stCondLst>
                              <p:cond delay="0"/>
                            </p:stCondLst>
                            <p:childTnLst>
                              <p:par>
                                <p:cTn id="179" presetID="2" presetClass="entr" presetSubtype="2" fill="hold" grpId="0" nodeType="clickEffect">
                                  <p:stCondLst>
                                    <p:cond delay="0"/>
                                  </p:stCondLst>
                                  <p:iterate type="lt">
                                    <p:tmPct val="10000"/>
                                  </p:iterate>
                                  <p:childTnLst>
                                    <p:set>
                                      <p:cBhvr>
                                        <p:cTn id="180" dur="1" fill="hold">
                                          <p:stCondLst>
                                            <p:cond delay="0"/>
                                          </p:stCondLst>
                                        </p:cTn>
                                        <p:tgtEl>
                                          <p:spTgt spid="140342"/>
                                        </p:tgtEl>
                                        <p:attrNameLst>
                                          <p:attrName>style.visibility</p:attrName>
                                        </p:attrNameLst>
                                      </p:cBhvr>
                                      <p:to>
                                        <p:strVal val="visible"/>
                                      </p:to>
                                    </p:set>
                                    <p:anim calcmode="lin" valueType="num">
                                      <p:cBhvr additive="base">
                                        <p:cTn id="181" dur="500" fill="hold"/>
                                        <p:tgtEl>
                                          <p:spTgt spid="140342"/>
                                        </p:tgtEl>
                                        <p:attrNameLst>
                                          <p:attrName>ppt_x</p:attrName>
                                        </p:attrNameLst>
                                      </p:cBhvr>
                                      <p:tavLst>
                                        <p:tav tm="0">
                                          <p:val>
                                            <p:strVal val="1+#ppt_w/2"/>
                                          </p:val>
                                        </p:tav>
                                        <p:tav tm="100000">
                                          <p:val>
                                            <p:strVal val="#ppt_x"/>
                                          </p:val>
                                        </p:tav>
                                      </p:tavLst>
                                    </p:anim>
                                    <p:anim calcmode="lin" valueType="num">
                                      <p:cBhvr additive="base">
                                        <p:cTn id="182" dur="500" fill="hold"/>
                                        <p:tgtEl>
                                          <p:spTgt spid="1403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childTnLst>
                    </p:cTn>
                  </p:par>
                  <p:par>
                    <p:cTn id="183" fill="hold">
                      <p:stCondLst>
                        <p:cond delay="indefinite"/>
                      </p:stCondLst>
                      <p:childTnLst>
                        <p:par>
                          <p:cTn id="184" fill="hold">
                            <p:stCondLst>
                              <p:cond delay="0"/>
                            </p:stCondLst>
                            <p:childTnLst>
                              <p:par>
                                <p:cTn id="185" presetID="22" presetClass="entr" presetSubtype="1" fill="hold" grpId="0" nodeType="clickEffect">
                                  <p:stCondLst>
                                    <p:cond delay="0"/>
                                  </p:stCondLst>
                                  <p:childTnLst>
                                    <p:set>
                                      <p:cBhvr>
                                        <p:cTn id="186" dur="1" fill="hold">
                                          <p:stCondLst>
                                            <p:cond delay="0"/>
                                          </p:stCondLst>
                                        </p:cTn>
                                        <p:tgtEl>
                                          <p:spTgt spid="140343"/>
                                        </p:tgtEl>
                                        <p:attrNameLst>
                                          <p:attrName>style.visibility</p:attrName>
                                        </p:attrNameLst>
                                      </p:cBhvr>
                                      <p:to>
                                        <p:strVal val="visible"/>
                                      </p:to>
                                    </p:set>
                                    <p:animEffect transition="in" filter="wipe(up)">
                                      <p:cBhvr>
                                        <p:cTn id="187" dur="500"/>
                                        <p:tgtEl>
                                          <p:spTgt spid="140343"/>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grpId="0" nodeType="clickEffect">
                                  <p:stCondLst>
                                    <p:cond delay="0"/>
                                  </p:stCondLst>
                                  <p:childTnLst>
                                    <p:set>
                                      <p:cBhvr>
                                        <p:cTn id="191" dur="1" fill="hold">
                                          <p:stCondLst>
                                            <p:cond delay="0"/>
                                          </p:stCondLst>
                                        </p:cTn>
                                        <p:tgtEl>
                                          <p:spTgt spid="140344"/>
                                        </p:tgtEl>
                                        <p:attrNameLst>
                                          <p:attrName>style.visibility</p:attrName>
                                        </p:attrNameLst>
                                      </p:cBhvr>
                                      <p:to>
                                        <p:strVal val="visible"/>
                                      </p:to>
                                    </p:set>
                                    <p:animEffect transition="in" filter="wipe(up)">
                                      <p:cBhvr>
                                        <p:cTn id="192" dur="500"/>
                                        <p:tgtEl>
                                          <p:spTgt spid="140344"/>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22" presetClass="entr" presetSubtype="1" fill="hold" grpId="0" nodeType="clickEffect">
                                  <p:stCondLst>
                                    <p:cond delay="0"/>
                                  </p:stCondLst>
                                  <p:childTnLst>
                                    <p:set>
                                      <p:cBhvr>
                                        <p:cTn id="196" dur="1" fill="hold">
                                          <p:stCondLst>
                                            <p:cond delay="0"/>
                                          </p:stCondLst>
                                        </p:cTn>
                                        <p:tgtEl>
                                          <p:spTgt spid="140345"/>
                                        </p:tgtEl>
                                        <p:attrNameLst>
                                          <p:attrName>style.visibility</p:attrName>
                                        </p:attrNameLst>
                                      </p:cBhvr>
                                      <p:to>
                                        <p:strVal val="visible"/>
                                      </p:to>
                                    </p:set>
                                    <p:animEffect transition="in" filter="wipe(up)">
                                      <p:cBhvr>
                                        <p:cTn id="197" dur="500"/>
                                        <p:tgtEl>
                                          <p:spTgt spid="140345"/>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grpId="0" nodeType="clickEffect">
                                  <p:stCondLst>
                                    <p:cond delay="0"/>
                                  </p:stCondLst>
                                  <p:childTnLst>
                                    <p:set>
                                      <p:cBhvr>
                                        <p:cTn id="201" dur="1" fill="hold">
                                          <p:stCondLst>
                                            <p:cond delay="0"/>
                                          </p:stCondLst>
                                        </p:cTn>
                                        <p:tgtEl>
                                          <p:spTgt spid="140346"/>
                                        </p:tgtEl>
                                        <p:attrNameLst>
                                          <p:attrName>style.visibility</p:attrName>
                                        </p:attrNameLst>
                                      </p:cBhvr>
                                      <p:to>
                                        <p:strVal val="visible"/>
                                      </p:to>
                                    </p:set>
                                    <p:animEffect transition="in" filter="wipe(up)">
                                      <p:cBhvr>
                                        <p:cTn id="202" dur="500"/>
                                        <p:tgtEl>
                                          <p:spTgt spid="140346"/>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3" fill="hold">
                      <p:stCondLst>
                        <p:cond delay="indefinite"/>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0347"/>
                                        </p:tgtEl>
                                        <p:attrNameLst>
                                          <p:attrName>style.visibility</p:attrName>
                                        </p:attrNameLst>
                                      </p:cBhvr>
                                      <p:to>
                                        <p:strVal val="visible"/>
                                      </p:to>
                                    </p:set>
                                    <p:animEffect transition="in" filter="wipe(up)">
                                      <p:cBhvr>
                                        <p:cTn id="207" dur="500"/>
                                        <p:tgtEl>
                                          <p:spTgt spid="140347"/>
                                        </p:tgtEl>
                                      </p:cBhvr>
                                    </p:animEffect>
                                  </p:childTnLst>
                                  <p:subTnLst>
                                    <p:audio>
                                      <p:cMediaNode>
                                        <p:cTn display="0" masterRel="sameClick">
                                          <p:stCondLst>
                                            <p:cond evt="begin" delay="0">
                                              <p:tn val="205"/>
                                            </p:cond>
                                          </p:stCondLst>
                                          <p:endCondLst>
                                            <p:cond evt="onStopAudio" delay="0">
                                              <p:tgtEl>
                                                <p:sldTgt/>
                                              </p:tgtEl>
                                            </p:cond>
                                          </p:endCondLst>
                                        </p:cTn>
                                        <p:tgtEl>
                                          <p:sndTgt r:embed="rId7" name="cashreg.wav"/>
                                        </p:tgtEl>
                                      </p:cMediaNode>
                                    </p:audio>
                                  </p:subTnLst>
                                </p:cTn>
                              </p:par>
                            </p:childTnLst>
                          </p:cTn>
                        </p:par>
                      </p:childTnLst>
                    </p:cTn>
                  </p:par>
                  <p:par>
                    <p:cTn id="208" fill="hold">
                      <p:stCondLst>
                        <p:cond delay="indefinite"/>
                      </p:stCondLst>
                      <p:childTnLst>
                        <p:par>
                          <p:cTn id="209" fill="hold">
                            <p:stCondLst>
                              <p:cond delay="0"/>
                            </p:stCondLst>
                            <p:childTnLst>
                              <p:par>
                                <p:cTn id="210" presetID="2" presetClass="entr" presetSubtype="2" fill="hold" grpId="0" nodeType="clickEffect">
                                  <p:stCondLst>
                                    <p:cond delay="0"/>
                                  </p:stCondLst>
                                  <p:iterate type="lt">
                                    <p:tmPct val="10000"/>
                                  </p:iterate>
                                  <p:childTnLst>
                                    <p:set>
                                      <p:cBhvr>
                                        <p:cTn id="211" dur="1" fill="hold">
                                          <p:stCondLst>
                                            <p:cond delay="0"/>
                                          </p:stCondLst>
                                        </p:cTn>
                                        <p:tgtEl>
                                          <p:spTgt spid="140348"/>
                                        </p:tgtEl>
                                        <p:attrNameLst>
                                          <p:attrName>style.visibility</p:attrName>
                                        </p:attrNameLst>
                                      </p:cBhvr>
                                      <p:to>
                                        <p:strVal val="visible"/>
                                      </p:to>
                                    </p:set>
                                    <p:anim calcmode="lin" valueType="num">
                                      <p:cBhvr additive="base">
                                        <p:cTn id="212" dur="500" fill="hold"/>
                                        <p:tgtEl>
                                          <p:spTgt spid="140348"/>
                                        </p:tgtEl>
                                        <p:attrNameLst>
                                          <p:attrName>ppt_x</p:attrName>
                                        </p:attrNameLst>
                                      </p:cBhvr>
                                      <p:tavLst>
                                        <p:tav tm="0">
                                          <p:val>
                                            <p:strVal val="1+#ppt_w/2"/>
                                          </p:val>
                                        </p:tav>
                                        <p:tav tm="100000">
                                          <p:val>
                                            <p:strVal val="#ppt_x"/>
                                          </p:val>
                                        </p:tav>
                                      </p:tavLst>
                                    </p:anim>
                                    <p:anim calcmode="lin" valueType="num">
                                      <p:cBhvr additive="base">
                                        <p:cTn id="213" dur="500" fill="hold"/>
                                        <p:tgtEl>
                                          <p:spTgt spid="140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6" name="click.wav"/>
                                        </p:tgtEl>
                                      </p:cMediaNode>
                                    </p:audio>
                                  </p:sub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141314">
                                            <p:txEl>
                                              <p:pRg st="2" end="2"/>
                                            </p:txEl>
                                          </p:spTgt>
                                        </p:tgtEl>
                                        <p:attrNameLst>
                                          <p:attrName>style.visibility</p:attrName>
                                        </p:attrNameLst>
                                      </p:cBhvr>
                                      <p:to>
                                        <p:strVal val="visible"/>
                                      </p:to>
                                    </p:set>
                                    <p:anim calcmode="lin" valueType="num">
                                      <p:cBhvr additive="base">
                                        <p:cTn id="218"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219" dur="500" fill="hold"/>
                                        <p:tgtEl>
                                          <p:spTgt spid="14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4" name="arrow.wav"/>
                                        </p:tgtEl>
                                      </p:cMediaNode>
                                    </p:audio>
                                  </p:subTnLst>
                                </p:cTn>
                              </p:par>
                            </p:childTnLst>
                          </p:cTn>
                        </p:par>
                      </p:childTnLst>
                    </p:cTn>
                  </p:par>
                  <p:par>
                    <p:cTn id="220" fill="hold">
                      <p:stCondLst>
                        <p:cond delay="indefinite"/>
                      </p:stCondLst>
                      <p:childTnLst>
                        <p:par>
                          <p:cTn id="221" fill="hold">
                            <p:stCondLst>
                              <p:cond delay="0"/>
                            </p:stCondLst>
                            <p:childTnLst>
                              <p:par>
                                <p:cTn id="222" presetID="53" presetClass="entr" presetSubtype="0" fill="hold" grpId="0" nodeType="clickEffect">
                                  <p:stCondLst>
                                    <p:cond delay="0"/>
                                  </p:stCondLst>
                                  <p:childTnLst>
                                    <p:set>
                                      <p:cBhvr>
                                        <p:cTn id="223" dur="1" fill="hold">
                                          <p:stCondLst>
                                            <p:cond delay="0"/>
                                          </p:stCondLst>
                                        </p:cTn>
                                        <p:tgtEl>
                                          <p:spTgt spid="141360"/>
                                        </p:tgtEl>
                                        <p:attrNameLst>
                                          <p:attrName>style.visibility</p:attrName>
                                        </p:attrNameLst>
                                      </p:cBhvr>
                                      <p:to>
                                        <p:strVal val="visible"/>
                                      </p:to>
                                    </p:set>
                                    <p:anim calcmode="lin" valueType="num">
                                      <p:cBhvr>
                                        <p:cTn id="224" dur="500" fill="hold"/>
                                        <p:tgtEl>
                                          <p:spTgt spid="141360"/>
                                        </p:tgtEl>
                                        <p:attrNameLst>
                                          <p:attrName>ppt_w</p:attrName>
                                        </p:attrNameLst>
                                      </p:cBhvr>
                                      <p:tavLst>
                                        <p:tav tm="0">
                                          <p:val>
                                            <p:fltVal val="0"/>
                                          </p:val>
                                        </p:tav>
                                        <p:tav tm="100000">
                                          <p:val>
                                            <p:strVal val="#ppt_w"/>
                                          </p:val>
                                        </p:tav>
                                      </p:tavLst>
                                    </p:anim>
                                    <p:anim calcmode="lin" valueType="num">
                                      <p:cBhvr>
                                        <p:cTn id="225" dur="500" fill="hold"/>
                                        <p:tgtEl>
                                          <p:spTgt spid="141360"/>
                                        </p:tgtEl>
                                        <p:attrNameLst>
                                          <p:attrName>ppt_h</p:attrName>
                                        </p:attrNameLst>
                                      </p:cBhvr>
                                      <p:tavLst>
                                        <p:tav tm="0">
                                          <p:val>
                                            <p:fltVal val="0"/>
                                          </p:val>
                                        </p:tav>
                                        <p:tav tm="100000">
                                          <p:val>
                                            <p:strVal val="#ppt_h"/>
                                          </p:val>
                                        </p:tav>
                                      </p:tavLst>
                                    </p:anim>
                                    <p:animEffect transition="in" filter="fade">
                                      <p:cBhvr>
                                        <p:cTn id="226" dur="500"/>
                                        <p:tgtEl>
                                          <p:spTgt spid="141360"/>
                                        </p:tgtEl>
                                      </p:cBhvr>
                                    </p:animEffect>
                                  </p:childTnLst>
                                  <p:subTnLst>
                                    <p:audio>
                                      <p:cMediaNode>
                                        <p:cTn display="0" masterRel="sameClick">
                                          <p:stCondLst>
                                            <p:cond evt="begin" delay="0">
                                              <p:tn val="222"/>
                                            </p:cond>
                                          </p:stCondLst>
                                          <p:endCondLst>
                                            <p:cond evt="onStopAudio" delay="0">
                                              <p:tgtEl>
                                                <p:sldTgt/>
                                              </p:tgtEl>
                                            </p:cond>
                                          </p:endCondLst>
                                        </p:cTn>
                                        <p:tgtEl>
                                          <p:sndTgt r:embed="rId7" name="cashreg.wav"/>
                                        </p:tgtEl>
                                      </p:cMediaNode>
                                    </p:audio>
                                  </p:sub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grpId="0" nodeType="clickEffect">
                                  <p:stCondLst>
                                    <p:cond delay="0"/>
                                  </p:stCondLst>
                                  <p:childTnLst>
                                    <p:set>
                                      <p:cBhvr>
                                        <p:cTn id="230" dur="1" fill="hold">
                                          <p:stCondLst>
                                            <p:cond delay="0"/>
                                          </p:stCondLst>
                                        </p:cTn>
                                        <p:tgtEl>
                                          <p:spTgt spid="141361"/>
                                        </p:tgtEl>
                                        <p:attrNameLst>
                                          <p:attrName>style.visibility</p:attrName>
                                        </p:attrNameLst>
                                      </p:cBhvr>
                                      <p:to>
                                        <p:strVal val="visible"/>
                                      </p:to>
                                    </p:set>
                                    <p:anim calcmode="lin" valueType="num">
                                      <p:cBhvr>
                                        <p:cTn id="231" dur="500" fill="hold"/>
                                        <p:tgtEl>
                                          <p:spTgt spid="141361"/>
                                        </p:tgtEl>
                                        <p:attrNameLst>
                                          <p:attrName>ppt_w</p:attrName>
                                        </p:attrNameLst>
                                      </p:cBhvr>
                                      <p:tavLst>
                                        <p:tav tm="0">
                                          <p:val>
                                            <p:fltVal val="0"/>
                                          </p:val>
                                        </p:tav>
                                        <p:tav tm="100000">
                                          <p:val>
                                            <p:strVal val="#ppt_w"/>
                                          </p:val>
                                        </p:tav>
                                      </p:tavLst>
                                    </p:anim>
                                    <p:anim calcmode="lin" valueType="num">
                                      <p:cBhvr>
                                        <p:cTn id="232" dur="500" fill="hold"/>
                                        <p:tgtEl>
                                          <p:spTgt spid="141361"/>
                                        </p:tgtEl>
                                        <p:attrNameLst>
                                          <p:attrName>ppt_h</p:attrName>
                                        </p:attrNameLst>
                                      </p:cBhvr>
                                      <p:tavLst>
                                        <p:tav tm="0">
                                          <p:val>
                                            <p:fltVal val="0"/>
                                          </p:val>
                                        </p:tav>
                                        <p:tav tm="100000">
                                          <p:val>
                                            <p:strVal val="#ppt_h"/>
                                          </p:val>
                                        </p:tav>
                                      </p:tavLst>
                                    </p:anim>
                                    <p:animEffect transition="in" filter="fade">
                                      <p:cBhvr>
                                        <p:cTn id="233" dur="500"/>
                                        <p:tgtEl>
                                          <p:spTgt spid="141361"/>
                                        </p:tgtEl>
                                      </p:cBhvr>
                                    </p:animEffect>
                                  </p:childTnLst>
                                  <p:subTnLst>
                                    <p:audio>
                                      <p:cMediaNode>
                                        <p:cTn display="0" masterRel="sameClick">
                                          <p:stCondLst>
                                            <p:cond evt="begin" delay="0">
                                              <p:tn val="229"/>
                                            </p:cond>
                                          </p:stCondLst>
                                          <p:endCondLst>
                                            <p:cond evt="onStopAudio" delay="0">
                                              <p:tgtEl>
                                                <p:sldTgt/>
                                              </p:tgtEl>
                                            </p:cond>
                                          </p:endCondLst>
                                        </p:cTn>
                                        <p:tgtEl>
                                          <p:sndTgt r:embed="rId7" name="cashreg.wav"/>
                                        </p:tgtEl>
                                      </p:cMediaNode>
                                    </p:audio>
                                  </p:subTnLst>
                                </p:cTn>
                              </p:par>
                            </p:childTnLst>
                          </p:cTn>
                        </p:par>
                      </p:childTnLst>
                    </p:cTn>
                  </p:par>
                  <p:par>
                    <p:cTn id="234" fill="hold">
                      <p:stCondLst>
                        <p:cond delay="indefinite"/>
                      </p:stCondLst>
                      <p:childTnLst>
                        <p:par>
                          <p:cTn id="235" fill="hold">
                            <p:stCondLst>
                              <p:cond delay="0"/>
                            </p:stCondLst>
                            <p:childTnLst>
                              <p:par>
                                <p:cTn id="236" presetID="2" presetClass="entr" presetSubtype="4" fill="hold" nodeType="clickEffect">
                                  <p:stCondLst>
                                    <p:cond delay="0"/>
                                  </p:stCondLst>
                                  <p:childTnLst>
                                    <p:set>
                                      <p:cBhvr>
                                        <p:cTn id="237" dur="1" fill="hold">
                                          <p:stCondLst>
                                            <p:cond delay="0"/>
                                          </p:stCondLst>
                                        </p:cTn>
                                        <p:tgtEl>
                                          <p:spTgt spid="25603">
                                            <p:txEl>
                                              <p:pRg st="0" end="0"/>
                                            </p:txEl>
                                          </p:spTgt>
                                        </p:tgtEl>
                                        <p:attrNameLst>
                                          <p:attrName>style.visibility</p:attrName>
                                        </p:attrNameLst>
                                      </p:cBhvr>
                                      <p:to>
                                        <p:strVal val="visible"/>
                                      </p:to>
                                    </p:set>
                                    <p:anim calcmode="lin" valueType="num">
                                      <p:cBhvr additive="base">
                                        <p:cTn id="238"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239"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p:bldP spid="25607" grpId="0"/>
      <p:bldP spid="25608" grpId="0"/>
      <p:bldP spid="25609" grpId="0"/>
      <p:bldP spid="25610" grpId="0" animBg="1"/>
      <p:bldP spid="25611" grpId="0"/>
      <p:bldP spid="25612" grpId="0"/>
      <p:bldP spid="25613" grpId="0" animBg="1"/>
      <p:bldP spid="25614" grpId="0"/>
      <p:bldP spid="25615" grpId="0"/>
      <p:bldP spid="25616" grpId="0" animBg="1"/>
      <p:bldP spid="25617" grpId="0"/>
      <p:bldP spid="25618" grpId="0"/>
      <p:bldP spid="25619" grpId="0" animBg="1"/>
      <p:bldP spid="25620" grpId="0" animBg="1"/>
      <p:bldP spid="25621" grpId="0" animBg="1"/>
      <p:bldP spid="25622" grpId="0" animBg="1"/>
      <p:bldP spid="25623" grpId="0" animBg="1"/>
      <p:bldP spid="25624" grpId="0" animBg="1"/>
      <p:bldP spid="25625" grpId="0"/>
      <p:bldP spid="25626" grpId="0"/>
      <p:bldP spid="140320" grpId="0"/>
      <p:bldP spid="140323" grpId="0"/>
      <p:bldP spid="140329" grpId="0"/>
      <p:bldP spid="140331" grpId="0" animBg="1"/>
      <p:bldP spid="140332" grpId="0" animBg="1"/>
      <p:bldP spid="140333" grpId="0" animBg="1"/>
      <p:bldP spid="140334" grpId="0" animBg="1"/>
      <p:bldP spid="140335" grpId="0" animBg="1"/>
      <p:bldP spid="140336" grpId="0"/>
      <p:bldP spid="140337" grpId="0" animBg="1"/>
      <p:bldP spid="140338" grpId="0" animBg="1"/>
      <p:bldP spid="140339" grpId="0" animBg="1"/>
      <p:bldP spid="140340" grpId="0" animBg="1"/>
      <p:bldP spid="140341" grpId="0" animBg="1"/>
      <p:bldP spid="140342" grpId="0"/>
      <p:bldP spid="140343" grpId="0" animBg="1"/>
      <p:bldP spid="140344" grpId="0" animBg="1"/>
      <p:bldP spid="140345" grpId="0" animBg="1"/>
      <p:bldP spid="140346" grpId="0" animBg="1"/>
      <p:bldP spid="140347" grpId="0" animBg="1"/>
      <p:bldP spid="140348" grpId="0"/>
      <p:bldP spid="141360" grpId="0"/>
      <p:bldP spid="1413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Transitions between energy levels</a:t>
            </a:r>
            <a:r>
              <a:rPr lang="en-US" sz="2000" dirty="0">
                <a:solidFill>
                  <a:srgbClr val="000000"/>
                </a:solidFill>
                <a:latin typeface="Courier New" pitchFamily="49" charset="0"/>
                <a:cs typeface="Times New Roman" pitchFamily="18" charset="0"/>
                <a:sym typeface="Symbol" pitchFamily="18" charset="2"/>
              </a:rPr>
              <a:t> </a:t>
            </a:r>
          </a:p>
          <a:p>
            <a:r>
              <a:rPr lang="en-US" dirty="0">
                <a:solidFill>
                  <a:srgbClr val="000000"/>
                </a:solidFill>
                <a:cs typeface="Times New Roman" pitchFamily="18" charset="0"/>
                <a:sym typeface="Symbol" pitchFamily="18" charset="2"/>
              </a:rPr>
              <a:t>Because of                                                                     </a:t>
            </a:r>
            <a:r>
              <a:rPr lang="en-US" b="1" dirty="0">
                <a:solidFill>
                  <a:srgbClr val="000000"/>
                </a:solidFill>
                <a:cs typeface="Times New Roman" pitchFamily="18" charset="0"/>
                <a:sym typeface="Symbol" pitchFamily="18" charset="2"/>
              </a:rPr>
              <a:t>wave-particle duality</a:t>
            </a:r>
            <a:r>
              <a:rPr lang="en-US" dirty="0">
                <a:solidFill>
                  <a:srgbClr val="000000"/>
                </a:solidFill>
                <a:cs typeface="Times New Roman" pitchFamily="18" charset="0"/>
                <a:sym typeface="Symbol" pitchFamily="18" charset="2"/>
              </a:rPr>
              <a:t>,                                                         we have discovered that                                                    light not only acts like a                                                     wave, having a                                                       wavelength  and a                                                  frequency </a:t>
            </a:r>
            <a:r>
              <a:rPr lang="en-US" i="1" dirty="0">
                <a:solidFill>
                  <a:srgbClr val="000000"/>
                </a:solidFill>
                <a:cs typeface="Times New Roman" pitchFamily="18" charset="0"/>
                <a:sym typeface="Symbol" pitchFamily="18" charset="2"/>
              </a:rPr>
              <a:t>f</a:t>
            </a:r>
            <a:r>
              <a:rPr lang="en-US" dirty="0">
                <a:solidFill>
                  <a:srgbClr val="000000"/>
                </a:solidFill>
                <a:cs typeface="Times New Roman" pitchFamily="18" charset="0"/>
                <a:sym typeface="Symbol" pitchFamily="18" charset="2"/>
              </a:rPr>
              <a:t>, but it acts                                                      like a particle (called a                                                 </a:t>
            </a:r>
            <a:r>
              <a:rPr lang="en-US" b="1" dirty="0">
                <a:solidFill>
                  <a:srgbClr val="000000"/>
                </a:solidFill>
                <a:cs typeface="Times New Roman" pitchFamily="18" charset="0"/>
                <a:sym typeface="Symbol" pitchFamily="18" charset="2"/>
              </a:rPr>
              <a:t>photon</a:t>
            </a:r>
            <a:r>
              <a:rPr lang="en-US" dirty="0">
                <a:solidFill>
                  <a:srgbClr val="000000"/>
                </a:solidFill>
                <a:cs typeface="Times New Roman" pitchFamily="18" charset="0"/>
                <a:sym typeface="Symbol" pitchFamily="18" charset="2"/>
              </a:rPr>
              <a:t>) having an                                                        energy </a:t>
            </a:r>
            <a:r>
              <a:rPr lang="en-US" i="1" dirty="0">
                <a:solidFill>
                  <a:srgbClr val="000000"/>
                </a:solidFill>
                <a:cs typeface="Times New Roman" pitchFamily="18" charset="0"/>
                <a:sym typeface="Symbol" pitchFamily="18" charset="2"/>
              </a:rPr>
              <a:t>E </a:t>
            </a:r>
            <a:r>
              <a:rPr lang="en-US" dirty="0">
                <a:solidFill>
                  <a:srgbClr val="000000"/>
                </a:solidFill>
                <a:cs typeface="Times New Roman" pitchFamily="18" charset="0"/>
                <a:sym typeface="Symbol" pitchFamily="18" charset="2"/>
              </a:rPr>
              <a:t>given by</a:t>
            </a:r>
          </a:p>
        </p:txBody>
      </p:sp>
      <p:sp>
        <p:nvSpPr>
          <p:cNvPr id="2662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12" name="Group 11"/>
          <p:cNvGrpSpPr/>
          <p:nvPr/>
        </p:nvGrpSpPr>
        <p:grpSpPr>
          <a:xfrm>
            <a:off x="809625" y="5832475"/>
            <a:ext cx="7464426" cy="862013"/>
            <a:chOff x="809625" y="5832475"/>
            <a:chExt cx="7464426" cy="862013"/>
          </a:xfrm>
        </p:grpSpPr>
        <p:sp>
          <p:nvSpPr>
            <p:cNvPr id="26630" name="Rectangle 51"/>
            <p:cNvSpPr>
              <a:spLocks noChangeArrowheads="1"/>
            </p:cNvSpPr>
            <p:nvPr/>
          </p:nvSpPr>
          <p:spPr bwMode="auto">
            <a:xfrm>
              <a:off x="2309813" y="5832475"/>
              <a:ext cx="2968625" cy="862013"/>
            </a:xfrm>
            <a:prstGeom prst="rect">
              <a:avLst/>
            </a:prstGeom>
            <a:noFill/>
            <a:ln w="9525">
              <a:noFill/>
              <a:miter lim="800000"/>
              <a:headEnd/>
              <a:tailEnd/>
            </a:ln>
          </p:spPr>
          <p:txBody>
            <a:bodyPr/>
            <a:lstStyle/>
            <a:p>
              <a:pPr eaLnBrk="0" hangingPunct="0">
                <a:lnSpc>
                  <a:spcPct val="90000"/>
                </a:lnSpc>
                <a:spcBef>
                  <a:spcPct val="20000"/>
                </a:spcBef>
              </a:pPr>
              <a:r>
                <a:rPr lang="en-US" sz="2000">
                  <a:solidFill>
                    <a:schemeClr val="hlink"/>
                  </a:solidFill>
                  <a:cs typeface="Times New Roman" pitchFamily="18" charset="0"/>
                  <a:sym typeface="Symbol" pitchFamily="18" charset="2"/>
                </a:rPr>
                <a:t>Where</a:t>
              </a:r>
              <a:r>
                <a:rPr lang="en-US" sz="2000">
                  <a:solidFill>
                    <a:schemeClr val="hlink"/>
                  </a:solidFill>
                  <a:sym typeface="Symbol" pitchFamily="18" charset="2"/>
                </a:rPr>
                <a:t> </a:t>
              </a:r>
              <a:r>
                <a:rPr lang="en-US" sz="2000" i="1">
                  <a:solidFill>
                    <a:schemeClr val="hlink"/>
                  </a:solidFill>
                  <a:sym typeface="Symbol" pitchFamily="18" charset="2"/>
                </a:rPr>
                <a:t>h</a:t>
              </a:r>
              <a:r>
                <a:rPr lang="en-US" sz="2000">
                  <a:solidFill>
                    <a:schemeClr val="hlink"/>
                  </a:solidFill>
                  <a:sym typeface="Symbol" pitchFamily="18" charset="2"/>
                </a:rPr>
                <a:t> = 6.6310</a:t>
              </a:r>
              <a:r>
                <a:rPr lang="en-US" sz="2000" baseline="30000">
                  <a:solidFill>
                    <a:schemeClr val="hlink"/>
                  </a:solidFill>
                  <a:sym typeface="Symbol" pitchFamily="18" charset="2"/>
                </a:rPr>
                <a:t> -34</a:t>
              </a:r>
              <a:r>
                <a:rPr lang="en-US" sz="2000" baseline="-25000">
                  <a:solidFill>
                    <a:schemeClr val="hlink"/>
                  </a:solidFill>
                  <a:sym typeface="Symbol" pitchFamily="18" charset="2"/>
                </a:rPr>
                <a:t> </a:t>
              </a:r>
              <a:r>
                <a:rPr lang="en-US" sz="2000">
                  <a:solidFill>
                    <a:schemeClr val="hlink"/>
                  </a:solidFill>
                  <a:sym typeface="Symbol" pitchFamily="18" charset="2"/>
                </a:rPr>
                <a:t>Js and is called Planck’s constant.</a:t>
              </a:r>
            </a:p>
          </p:txBody>
        </p:sp>
        <p:sp>
          <p:nvSpPr>
            <p:cNvPr id="26631" name="Rectangle 57"/>
            <p:cNvSpPr>
              <a:spLocks noChangeArrowheads="1"/>
            </p:cNvSpPr>
            <p:nvPr/>
          </p:nvSpPr>
          <p:spPr bwMode="auto">
            <a:xfrm>
              <a:off x="863600" y="5857875"/>
              <a:ext cx="4175125" cy="320675"/>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cs typeface="Times New Roman" pitchFamily="18" charset="0"/>
                  <a:sym typeface="Symbol" pitchFamily="18" charset="2"/>
                </a:rPr>
                <a:t>E</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hf </a:t>
              </a:r>
            </a:p>
          </p:txBody>
        </p:sp>
        <p:sp>
          <p:nvSpPr>
            <p:cNvPr id="26632" name="Text Box 58"/>
            <p:cNvSpPr txBox="1">
              <a:spLocks noChangeArrowheads="1"/>
            </p:cNvSpPr>
            <p:nvPr/>
          </p:nvSpPr>
          <p:spPr bwMode="auto">
            <a:xfrm>
              <a:off x="5202238" y="5848570"/>
              <a:ext cx="3071813" cy="822325"/>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energy </a:t>
              </a:r>
              <a:r>
                <a:rPr lang="en-US" i="1" dirty="0">
                  <a:solidFill>
                    <a:schemeClr val="bg1"/>
                  </a:solidFill>
                </a:rPr>
                <a:t>E </a:t>
              </a:r>
              <a:r>
                <a:rPr lang="en-US" dirty="0">
                  <a:solidFill>
                    <a:schemeClr val="bg1"/>
                  </a:solidFill>
                </a:rPr>
                <a:t>of a photon having frequency </a:t>
              </a:r>
              <a:r>
                <a:rPr lang="en-US" i="1" dirty="0">
                  <a:solidFill>
                    <a:schemeClr val="bg1"/>
                  </a:solidFill>
                </a:rPr>
                <a:t>f</a:t>
              </a:r>
              <a:endParaRPr lang="en-US" dirty="0">
                <a:solidFill>
                  <a:schemeClr val="bg1"/>
                </a:solidFill>
              </a:endParaRPr>
            </a:p>
          </p:txBody>
        </p:sp>
        <p:sp>
          <p:nvSpPr>
            <p:cNvPr id="26633" name="Rectangle 59"/>
            <p:cNvSpPr>
              <a:spLocks noChangeArrowheads="1"/>
            </p:cNvSpPr>
            <p:nvPr/>
          </p:nvSpPr>
          <p:spPr bwMode="auto">
            <a:xfrm>
              <a:off x="809625" y="5848351"/>
              <a:ext cx="7462838" cy="819736"/>
            </a:xfrm>
            <a:prstGeom prst="rect">
              <a:avLst/>
            </a:prstGeom>
            <a:noFill/>
            <a:ln w="12700">
              <a:solidFill>
                <a:schemeClr val="tx1"/>
              </a:solidFill>
              <a:miter lim="800000"/>
              <a:headEnd/>
              <a:tailEnd/>
            </a:ln>
          </p:spPr>
          <p:txBody>
            <a:bodyPr wrap="none" anchor="ctr"/>
            <a:lstStyle/>
            <a:p>
              <a:endParaRPr lang="en-US"/>
            </a:p>
          </p:txBody>
        </p:sp>
      </p:grpSp>
      <p:pic>
        <p:nvPicPr>
          <p:cNvPr id="11"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1" end="1"/>
                                            </p:txEl>
                                          </p:spTgt>
                                        </p:tgtEl>
                                        <p:attrNameLst>
                                          <p:attrName>style.visibility</p:attrName>
                                        </p:attrNameLst>
                                      </p:cBhvr>
                                      <p:to>
                                        <p:strVal val="visible"/>
                                      </p:to>
                                    </p:set>
                                    <p:anim calcmode="lin" valueType="num">
                                      <p:cBhvr additive="base">
                                        <p:cTn id="7"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74688" y="1941343"/>
            <a:ext cx="7772400" cy="4916658"/>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p>
          <a:p>
            <a:pPr eaLnBrk="0" hangingPunct="0">
              <a:spcBef>
                <a:spcPct val="10000"/>
              </a:spcBef>
            </a:pPr>
            <a:r>
              <a:rPr lang="en-US" dirty="0">
                <a:sym typeface="Symbol" pitchFamily="18" charset="2"/>
              </a:rPr>
              <a:t>(a) What series is this                                                        de-excitation in?       </a:t>
            </a:r>
          </a:p>
          <a:p>
            <a:pPr eaLnBrk="0" hangingPunct="0">
              <a:spcBef>
                <a:spcPct val="10000"/>
              </a:spcBef>
            </a:pPr>
            <a:r>
              <a:rPr lang="en-US" dirty="0">
                <a:sym typeface="Symbol" pitchFamily="18" charset="2"/>
              </a:rPr>
              <a:t>SOLUTION:</a:t>
            </a:r>
          </a:p>
          <a:p>
            <a:pPr eaLnBrk="0" hangingPunct="0">
              <a:spcBef>
                <a:spcPct val="10000"/>
              </a:spcBef>
            </a:pPr>
            <a:r>
              <a:rPr lang="en-US" dirty="0">
                <a:sym typeface="Symbol" pitchFamily="18" charset="2"/>
              </a:rPr>
              <a:t>Find it on the diagram:</a:t>
            </a:r>
          </a:p>
          <a:p>
            <a:pPr eaLnBrk="0" hangingPunct="0">
              <a:spcBef>
                <a:spcPct val="10000"/>
              </a:spcBef>
            </a:pPr>
            <a:r>
              <a:rPr lang="en-US" dirty="0">
                <a:sym typeface="Symbol" pitchFamily="18" charset="2"/>
              </a:rPr>
              <a:t>This jump is contained </a:t>
            </a:r>
            <a:r>
              <a:rPr lang="en-US" dirty="0" smtClean="0">
                <a:sym typeface="Symbol" pitchFamily="18" charset="2"/>
              </a:rPr>
              <a:t>                                                               in </a:t>
            </a:r>
            <a:r>
              <a:rPr lang="en-US" dirty="0">
                <a:sym typeface="Symbol" pitchFamily="18" charset="2"/>
              </a:rPr>
              <a:t>the </a:t>
            </a:r>
            <a:r>
              <a:rPr lang="en-US" dirty="0" err="1">
                <a:sym typeface="Symbol" pitchFamily="18" charset="2"/>
              </a:rPr>
              <a:t>Balmer</a:t>
            </a:r>
            <a:r>
              <a:rPr lang="en-US" dirty="0">
                <a:sym typeface="Symbol" pitchFamily="18" charset="2"/>
              </a:rPr>
              <a:t> Series, and </a:t>
            </a:r>
            <a:r>
              <a:rPr lang="en-US" dirty="0" smtClean="0">
                <a:sym typeface="Symbol" pitchFamily="18" charset="2"/>
              </a:rPr>
              <a:t>                                               produces </a:t>
            </a:r>
            <a:r>
              <a:rPr lang="en-US" dirty="0">
                <a:sym typeface="Symbol" pitchFamily="18" charset="2"/>
              </a:rPr>
              <a:t>a visible photon.</a:t>
            </a:r>
          </a:p>
        </p:txBody>
      </p:sp>
      <p:pic>
        <p:nvPicPr>
          <p:cNvPr id="7" name="Picture 5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27650" name="Rectangle 3"/>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2765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145455" name="Line 47"/>
          <p:cNvSpPr>
            <a:spLocks noChangeShapeType="1"/>
          </p:cNvSpPr>
          <p:nvPr/>
        </p:nvSpPr>
        <p:spPr bwMode="auto">
          <a:xfrm>
            <a:off x="5900738" y="2854325"/>
            <a:ext cx="0" cy="6731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 calcmode="lin" valueType="num">
                                      <p:cBhvr additive="base">
                                        <p:cTn id="7" dur="500" fill="hold"/>
                                        <p:tgtEl>
                                          <p:spTgt spid="145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0">
                                            <p:txEl>
                                              <p:pRg st="1" end="1"/>
                                            </p:txEl>
                                          </p:spTgt>
                                        </p:tgtEl>
                                        <p:attrNameLst>
                                          <p:attrName>style.visibility</p:attrName>
                                        </p:attrNameLst>
                                      </p:cBhvr>
                                      <p:to>
                                        <p:strVal val="visible"/>
                                      </p:to>
                                    </p:set>
                                    <p:anim calcmode="lin" valueType="num">
                                      <p:cBhvr additive="base">
                                        <p:cTn id="13" dur="500" fill="hold"/>
                                        <p:tgtEl>
                                          <p:spTgt spid="145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410">
                                            <p:txEl>
                                              <p:pRg st="2" end="2"/>
                                            </p:txEl>
                                          </p:spTgt>
                                        </p:tgtEl>
                                        <p:attrNameLst>
                                          <p:attrName>style.visibility</p:attrName>
                                        </p:attrNameLst>
                                      </p:cBhvr>
                                      <p:to>
                                        <p:strVal val="visible"/>
                                      </p:to>
                                    </p:set>
                                    <p:anim calcmode="lin" valueType="num">
                                      <p:cBhvr additive="base">
                                        <p:cTn id="19" dur="500" fill="hold"/>
                                        <p:tgtEl>
                                          <p:spTgt spid="1454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410">
                                            <p:txEl>
                                              <p:pRg st="3" end="3"/>
                                            </p:txEl>
                                          </p:spTgt>
                                        </p:tgtEl>
                                        <p:attrNameLst>
                                          <p:attrName>style.visibility</p:attrName>
                                        </p:attrNameLst>
                                      </p:cBhvr>
                                      <p:to>
                                        <p:strVal val="visible"/>
                                      </p:to>
                                    </p:set>
                                    <p:anim calcmode="lin" valueType="num">
                                      <p:cBhvr additive="base">
                                        <p:cTn id="25" dur="500" fill="hold"/>
                                        <p:tgtEl>
                                          <p:spTgt spid="1454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410">
                                            <p:txEl>
                                              <p:pRg st="4" end="4"/>
                                            </p:txEl>
                                          </p:spTgt>
                                        </p:tgtEl>
                                        <p:attrNameLst>
                                          <p:attrName>style.visibility</p:attrName>
                                        </p:attrNameLst>
                                      </p:cBhvr>
                                      <p:to>
                                        <p:strVal val="visible"/>
                                      </p:to>
                                    </p:set>
                                    <p:anim calcmode="lin" valueType="num">
                                      <p:cBhvr additive="base">
                                        <p:cTn id="31" dur="500" fill="hold"/>
                                        <p:tgtEl>
                                          <p:spTgt spid="1454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4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5455"/>
                                        </p:tgtEl>
                                        <p:attrNameLst>
                                          <p:attrName>style.visibility</p:attrName>
                                        </p:attrNameLst>
                                      </p:cBhvr>
                                      <p:to>
                                        <p:strVal val="visible"/>
                                      </p:to>
                                    </p:set>
                                    <p:animEffect transition="in" filter="wipe(up)">
                                      <p:cBhvr>
                                        <p:cTn id="37" dur="500"/>
                                        <p:tgtEl>
                                          <p:spTgt spid="14545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5410">
                                            <p:txEl>
                                              <p:pRg st="5" end="5"/>
                                            </p:txEl>
                                          </p:spTgt>
                                        </p:tgtEl>
                                        <p:attrNameLst>
                                          <p:attrName>style.visibility</p:attrName>
                                        </p:attrNameLst>
                                      </p:cBhvr>
                                      <p:to>
                                        <p:strVal val="visible"/>
                                      </p:to>
                                    </p:set>
                                    <p:anim calcmode="lin" valueType="num">
                                      <p:cBhvr additive="base">
                                        <p:cTn id="42" dur="500" fill="hold"/>
                                        <p:tgtEl>
                                          <p:spTgt spid="14541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54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74688" y="1927275"/>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10000"/>
              </a:spcBef>
            </a:pPr>
            <a:r>
              <a:rPr lang="en-US" dirty="0">
                <a:sym typeface="Symbol" pitchFamily="18" charset="2"/>
              </a:rPr>
              <a:t>(b) Find the atom’s change                                                     in energy in </a:t>
            </a:r>
            <a:r>
              <a:rPr lang="en-US" dirty="0" err="1">
                <a:sym typeface="Symbol" pitchFamily="18" charset="2"/>
              </a:rPr>
              <a:t>eV</a:t>
            </a:r>
            <a:r>
              <a:rPr lang="en-US" dirty="0">
                <a:sym typeface="Symbol" pitchFamily="18" charset="2"/>
              </a:rPr>
              <a:t> and in J.       </a:t>
            </a:r>
          </a:p>
          <a:p>
            <a:pPr eaLnBrk="0" hangingPunct="0">
              <a:spcBef>
                <a:spcPct val="10000"/>
              </a:spcBef>
            </a:pPr>
            <a:r>
              <a:rPr lang="en-US" dirty="0">
                <a:sym typeface="Symbol" pitchFamily="18" charset="2"/>
              </a:rPr>
              <a:t>SOLUTION:</a:t>
            </a:r>
          </a:p>
          <a:p>
            <a:pPr eaLnBrk="0" hangingPunct="0">
              <a:spcBef>
                <a:spcPct val="10000"/>
              </a:spcBef>
            </a:pPr>
            <a:r>
              <a:rPr lang="en-US" dirty="0">
                <a:sym typeface="Symbol" pitchFamily="18" charset="2"/>
              </a:rPr>
              <a:t></a:t>
            </a:r>
            <a:r>
              <a:rPr lang="en-US" dirty="0">
                <a:cs typeface="Courier New" pitchFamily="49" charset="0"/>
                <a:sym typeface="Symbol" pitchFamily="18" charset="2"/>
              </a:rPr>
              <a:t></a:t>
            </a:r>
            <a:r>
              <a:rPr lang="en-US" i="1" dirty="0">
                <a:cs typeface="Courier New" pitchFamily="49" charset="0"/>
                <a:sym typeface="Symbol" pitchFamily="18" charset="2"/>
              </a:rPr>
              <a:t>E</a:t>
            </a:r>
            <a:r>
              <a:rPr lang="en-US" dirty="0">
                <a:cs typeface="Courier New" pitchFamily="49" charset="0"/>
                <a:sym typeface="Symbol" pitchFamily="18" charset="2"/>
              </a:rPr>
              <a:t> = </a:t>
            </a:r>
            <a:r>
              <a:rPr lang="en-US" i="1" dirty="0" err="1">
                <a:cs typeface="Courier New" pitchFamily="49" charset="0"/>
                <a:sym typeface="Symbol" pitchFamily="18" charset="2"/>
              </a:rPr>
              <a:t>E</a:t>
            </a:r>
            <a:r>
              <a:rPr lang="en-US" baseline="-25000" dirty="0" err="1">
                <a:cs typeface="Courier New" pitchFamily="49" charset="0"/>
                <a:sym typeface="Symbol" pitchFamily="18" charset="2"/>
              </a:rPr>
              <a:t>f</a:t>
            </a:r>
            <a:r>
              <a:rPr lang="en-US" dirty="0">
                <a:cs typeface="Courier New" pitchFamily="49" charset="0"/>
                <a:sym typeface="Symbol" pitchFamily="18" charset="2"/>
              </a:rPr>
              <a:t> – </a:t>
            </a:r>
            <a:r>
              <a:rPr lang="en-US" i="1" dirty="0">
                <a:cs typeface="Courier New" pitchFamily="49" charset="0"/>
                <a:sym typeface="Symbol" pitchFamily="18" charset="2"/>
              </a:rPr>
              <a:t>E</a:t>
            </a:r>
            <a:r>
              <a:rPr lang="en-US" baseline="-25000" dirty="0">
                <a:cs typeface="Courier New" pitchFamily="49" charset="0"/>
                <a:sym typeface="Symbol" pitchFamily="18" charset="2"/>
              </a:rPr>
              <a:t>0</a:t>
            </a:r>
            <a:r>
              <a:rPr lang="en-US" dirty="0">
                <a:cs typeface="Courier New" pitchFamily="49" charset="0"/>
                <a:sym typeface="Symbol" pitchFamily="18" charset="2"/>
              </a:rPr>
              <a:t> </a:t>
            </a:r>
          </a:p>
          <a:p>
            <a:pPr eaLnBrk="0" hangingPunct="0">
              <a:spcBef>
                <a:spcPct val="10000"/>
              </a:spcBef>
            </a:pPr>
            <a:r>
              <a:rPr lang="en-US" dirty="0">
                <a:cs typeface="Courier New" pitchFamily="49" charset="0"/>
                <a:sym typeface="Symbol" pitchFamily="18" charset="2"/>
              </a:rPr>
              <a:t>   </a:t>
            </a:r>
            <a:r>
              <a:rPr lang="en-US" baseline="-25000" dirty="0">
                <a:cs typeface="Courier New" pitchFamily="49" charset="0"/>
                <a:sym typeface="Symbol" pitchFamily="18" charset="2"/>
              </a:rPr>
              <a:t>      </a:t>
            </a:r>
            <a:r>
              <a:rPr lang="en-US" dirty="0">
                <a:cs typeface="Courier New" pitchFamily="49" charset="0"/>
                <a:sym typeface="Symbol" pitchFamily="18" charset="2"/>
              </a:rPr>
              <a:t>= </a:t>
            </a:r>
            <a:r>
              <a:rPr lang="en-US" baseline="30000" dirty="0">
                <a:cs typeface="Courier New" pitchFamily="49" charset="0"/>
                <a:sym typeface="Symbol" pitchFamily="18" charset="2"/>
              </a:rPr>
              <a:t>-</a:t>
            </a:r>
            <a:r>
              <a:rPr lang="en-US" dirty="0">
                <a:cs typeface="Courier New" pitchFamily="49" charset="0"/>
                <a:sym typeface="Symbol" pitchFamily="18" charset="2"/>
              </a:rPr>
              <a:t>3.40 - </a:t>
            </a:r>
            <a:r>
              <a:rPr lang="en-US" baseline="30000" dirty="0">
                <a:cs typeface="Courier New" pitchFamily="49" charset="0"/>
                <a:sym typeface="Symbol" pitchFamily="18" charset="2"/>
              </a:rPr>
              <a:t>-</a:t>
            </a:r>
            <a:r>
              <a:rPr lang="en-US" dirty="0">
                <a:cs typeface="Courier New" pitchFamily="49" charset="0"/>
                <a:sym typeface="Symbol" pitchFamily="18" charset="2"/>
              </a:rPr>
              <a:t>1.51 = </a:t>
            </a:r>
            <a:r>
              <a:rPr lang="en-US" baseline="30000" dirty="0">
                <a:cs typeface="Courier New" pitchFamily="49" charset="0"/>
                <a:sym typeface="Symbol" pitchFamily="18" charset="2"/>
              </a:rPr>
              <a:t>-</a:t>
            </a:r>
            <a:r>
              <a:rPr lang="en-US" dirty="0">
                <a:cs typeface="Courier New" pitchFamily="49" charset="0"/>
                <a:sym typeface="Symbol" pitchFamily="18" charset="2"/>
              </a:rPr>
              <a:t>1.89 </a:t>
            </a:r>
            <a:r>
              <a:rPr lang="en-US" dirty="0" err="1">
                <a:cs typeface="Courier New" pitchFamily="49" charset="0"/>
                <a:sym typeface="Symbol" pitchFamily="18" charset="2"/>
              </a:rPr>
              <a:t>eV</a:t>
            </a:r>
            <a:r>
              <a:rPr lang="en-US" dirty="0">
                <a:cs typeface="Courier New" pitchFamily="49" charset="0"/>
                <a:sym typeface="Symbol" pitchFamily="18" charset="2"/>
              </a:rPr>
              <a:t>.</a:t>
            </a:r>
          </a:p>
          <a:p>
            <a:pPr eaLnBrk="0" hangingPunct="0">
              <a:spcBef>
                <a:spcPct val="10000"/>
              </a:spcBef>
            </a:pPr>
            <a:r>
              <a:rPr lang="en-US" dirty="0">
                <a:sym typeface="Symbol" pitchFamily="18" charset="2"/>
              </a:rPr>
              <a:t></a:t>
            </a:r>
            <a:r>
              <a:rPr lang="en-US" dirty="0">
                <a:cs typeface="Courier New" pitchFamily="49" charset="0"/>
                <a:sym typeface="Symbol" pitchFamily="18" charset="2"/>
              </a:rPr>
              <a:t></a:t>
            </a:r>
            <a:r>
              <a:rPr lang="en-US" i="1" dirty="0">
                <a:cs typeface="Courier New" pitchFamily="49" charset="0"/>
                <a:sym typeface="Symbol" pitchFamily="18" charset="2"/>
              </a:rPr>
              <a:t>E</a:t>
            </a:r>
            <a:r>
              <a:rPr lang="en-US" dirty="0">
                <a:cs typeface="Courier New" pitchFamily="49" charset="0"/>
                <a:sym typeface="Symbol" pitchFamily="18" charset="2"/>
              </a:rPr>
              <a:t> = (</a:t>
            </a:r>
            <a:r>
              <a:rPr lang="en-US" baseline="30000" dirty="0">
                <a:cs typeface="Courier New" pitchFamily="49" charset="0"/>
                <a:sym typeface="Symbol" pitchFamily="18" charset="2"/>
              </a:rPr>
              <a:t>-</a:t>
            </a:r>
            <a:r>
              <a:rPr lang="en-US" dirty="0">
                <a:cs typeface="Courier New" pitchFamily="49" charset="0"/>
                <a:sym typeface="Symbol" pitchFamily="18" charset="2"/>
              </a:rPr>
              <a:t>1.89 </a:t>
            </a:r>
            <a:r>
              <a:rPr lang="en-US" dirty="0" err="1">
                <a:cs typeface="Courier New" pitchFamily="49" charset="0"/>
                <a:sym typeface="Symbol" pitchFamily="18" charset="2"/>
              </a:rPr>
              <a:t>eV</a:t>
            </a:r>
            <a:r>
              <a:rPr lang="en-US" dirty="0">
                <a:cs typeface="Courier New" pitchFamily="49" charset="0"/>
                <a:sym typeface="Symbol" pitchFamily="18" charset="2"/>
              </a:rPr>
              <a:t>)(1.6010</a:t>
            </a:r>
            <a:r>
              <a:rPr lang="en-US" baseline="30000" dirty="0">
                <a:cs typeface="Courier New" pitchFamily="49" charset="0"/>
                <a:sym typeface="Symbol" pitchFamily="18" charset="2"/>
              </a:rPr>
              <a:t>-19</a:t>
            </a:r>
            <a:r>
              <a:rPr lang="en-US" dirty="0">
                <a:cs typeface="Courier New" pitchFamily="49" charset="0"/>
                <a:sym typeface="Symbol" pitchFamily="18" charset="2"/>
              </a:rPr>
              <a:t> J / </a:t>
            </a:r>
            <a:r>
              <a:rPr lang="en-US" dirty="0" err="1">
                <a:cs typeface="Courier New" pitchFamily="49" charset="0"/>
                <a:sym typeface="Symbol" pitchFamily="18" charset="2"/>
              </a:rPr>
              <a:t>eV</a:t>
            </a:r>
            <a:r>
              <a:rPr lang="en-US" dirty="0">
                <a:cs typeface="Courier New" pitchFamily="49" charset="0"/>
                <a:sym typeface="Symbol" pitchFamily="18" charset="2"/>
              </a:rPr>
              <a:t>)</a:t>
            </a:r>
          </a:p>
          <a:p>
            <a:pPr eaLnBrk="0" hangingPunct="0">
              <a:spcBef>
                <a:spcPct val="10000"/>
              </a:spcBef>
            </a:pPr>
            <a:r>
              <a:rPr lang="en-US" dirty="0">
                <a:cs typeface="Courier New" pitchFamily="49" charset="0"/>
                <a:sym typeface="Symbol" pitchFamily="18" charset="2"/>
              </a:rPr>
              <a:t>   </a:t>
            </a:r>
            <a:r>
              <a:rPr lang="en-US" baseline="-25000" dirty="0">
                <a:cs typeface="Courier New" pitchFamily="49" charset="0"/>
                <a:sym typeface="Symbol" pitchFamily="18" charset="2"/>
              </a:rPr>
              <a:t>      </a:t>
            </a:r>
            <a:r>
              <a:rPr lang="en-US" dirty="0">
                <a:cs typeface="Courier New" pitchFamily="49" charset="0"/>
                <a:sym typeface="Symbol" pitchFamily="18" charset="2"/>
              </a:rPr>
              <a:t>= </a:t>
            </a:r>
            <a:r>
              <a:rPr lang="en-US" baseline="30000" dirty="0">
                <a:cs typeface="Courier New" pitchFamily="49" charset="0"/>
                <a:sym typeface="Symbol" pitchFamily="18" charset="2"/>
              </a:rPr>
              <a:t>-</a:t>
            </a:r>
            <a:r>
              <a:rPr lang="en-US" dirty="0">
                <a:cs typeface="Courier New" pitchFamily="49" charset="0"/>
                <a:sym typeface="Symbol" pitchFamily="18" charset="2"/>
              </a:rPr>
              <a:t>3.0210</a:t>
            </a:r>
            <a:r>
              <a:rPr lang="en-US" baseline="30000" dirty="0">
                <a:cs typeface="Courier New" pitchFamily="49" charset="0"/>
                <a:sym typeface="Symbol" pitchFamily="18" charset="2"/>
              </a:rPr>
              <a:t>-19</a:t>
            </a:r>
            <a:r>
              <a:rPr lang="en-US" dirty="0">
                <a:cs typeface="Courier New" pitchFamily="49" charset="0"/>
                <a:sym typeface="Symbol" pitchFamily="18" charset="2"/>
              </a:rPr>
              <a:t> J.</a:t>
            </a:r>
          </a:p>
        </p:txBody>
      </p:sp>
      <p:pic>
        <p:nvPicPr>
          <p:cNvPr id="9" name="Picture 5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28674" name="Rectangle 3"/>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2867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8678" name="Line 47"/>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147504" name="Rectangle 48"/>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147505" name="Rectangle 49"/>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2" end="2"/>
                                            </p:txEl>
                                          </p:spTgt>
                                        </p:tgtEl>
                                        <p:attrNameLst>
                                          <p:attrName>style.visibility</p:attrName>
                                        </p:attrNameLst>
                                      </p:cBhvr>
                                      <p:to>
                                        <p:strVal val="visible"/>
                                      </p:to>
                                    </p:set>
                                    <p:anim calcmode="lin" valueType="num">
                                      <p:cBhvr additive="base">
                                        <p:cTn id="7" dur="500" fill="hold"/>
                                        <p:tgtEl>
                                          <p:spTgt spid="14745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3" end="3"/>
                                            </p:txEl>
                                          </p:spTgt>
                                        </p:tgtEl>
                                        <p:attrNameLst>
                                          <p:attrName>style.visibility</p:attrName>
                                        </p:attrNameLst>
                                      </p:cBhvr>
                                      <p:to>
                                        <p:strVal val="visible"/>
                                      </p:to>
                                    </p:set>
                                    <p:anim calcmode="lin" valueType="num">
                                      <p:cBhvr additive="base">
                                        <p:cTn id="13" dur="5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7458">
                                            <p:txEl>
                                              <p:pRg st="4" end="4"/>
                                            </p:txEl>
                                          </p:spTgt>
                                        </p:tgtEl>
                                        <p:attrNameLst>
                                          <p:attrName>style.visibility</p:attrName>
                                        </p:attrNameLst>
                                      </p:cBhvr>
                                      <p:to>
                                        <p:strVal val="visible"/>
                                      </p:to>
                                    </p:set>
                                    <p:anim calcmode="lin" valueType="num">
                                      <p:cBhvr additive="base">
                                        <p:cTn id="19" dur="5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47504"/>
                                        </p:tgtEl>
                                        <p:attrNameLst>
                                          <p:attrName>style.visibility</p:attrName>
                                        </p:attrNameLst>
                                      </p:cBhvr>
                                      <p:to>
                                        <p:strVal val="visible"/>
                                      </p:to>
                                    </p:set>
                                    <p:animEffect transition="in" filter="diamond(in)">
                                      <p:cBhvr>
                                        <p:cTn id="25" dur="2000"/>
                                        <p:tgtEl>
                                          <p:spTgt spid="147504"/>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47505"/>
                                        </p:tgtEl>
                                        <p:attrNameLst>
                                          <p:attrName>style.visibility</p:attrName>
                                        </p:attrNameLst>
                                      </p:cBhvr>
                                      <p:to>
                                        <p:strVal val="visible"/>
                                      </p:to>
                                    </p:set>
                                    <p:animEffect transition="in" filter="diamond(in)">
                                      <p:cBhvr>
                                        <p:cTn id="30" dur="2000"/>
                                        <p:tgtEl>
                                          <p:spTgt spid="147505"/>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7458">
                                            <p:txEl>
                                              <p:pRg st="5" end="5"/>
                                            </p:txEl>
                                          </p:spTgt>
                                        </p:tgtEl>
                                        <p:attrNameLst>
                                          <p:attrName>style.visibility</p:attrName>
                                        </p:attrNameLst>
                                      </p:cBhvr>
                                      <p:to>
                                        <p:strVal val="visible"/>
                                      </p:to>
                                    </p:set>
                                    <p:anim calcmode="lin" valueType="num">
                                      <p:cBhvr additive="base">
                                        <p:cTn id="35" dur="500" fill="hold"/>
                                        <p:tgtEl>
                                          <p:spTgt spid="14745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7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7458">
                                            <p:txEl>
                                              <p:pRg st="6" end="6"/>
                                            </p:txEl>
                                          </p:spTgt>
                                        </p:tgtEl>
                                        <p:attrNameLst>
                                          <p:attrName>style.visibility</p:attrName>
                                        </p:attrNameLst>
                                      </p:cBhvr>
                                      <p:to>
                                        <p:strVal val="visible"/>
                                      </p:to>
                                    </p:set>
                                    <p:anim calcmode="lin" valueType="num">
                                      <p:cBhvr additive="base">
                                        <p:cTn id="41" dur="500" fill="hold"/>
                                        <p:tgtEl>
                                          <p:spTgt spid="147458">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7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7458">
                                            <p:txEl>
                                              <p:pRg st="7" end="7"/>
                                            </p:txEl>
                                          </p:spTgt>
                                        </p:tgtEl>
                                        <p:attrNameLst>
                                          <p:attrName>style.visibility</p:attrName>
                                        </p:attrNameLst>
                                      </p:cBhvr>
                                      <p:to>
                                        <p:strVal val="visible"/>
                                      </p:to>
                                    </p:set>
                                    <p:anim calcmode="lin" valueType="num">
                                      <p:cBhvr additive="base">
                                        <p:cTn id="47" dur="500" fill="hold"/>
                                        <p:tgtEl>
                                          <p:spTgt spid="14745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7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04" grpId="0" animBg="1"/>
      <p:bldP spid="1475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74688" y="1927275"/>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20000"/>
              </a:spcBef>
            </a:pPr>
            <a:r>
              <a:rPr lang="en-US" dirty="0">
                <a:sym typeface="Symbol" pitchFamily="18" charset="2"/>
              </a:rPr>
              <a:t>(c) Find the energy (in J)                                                     of the emitted photon.       </a:t>
            </a:r>
          </a:p>
          <a:p>
            <a:pPr eaLnBrk="0" hangingPunct="0">
              <a:spcBef>
                <a:spcPct val="20000"/>
              </a:spcBef>
            </a:pPr>
            <a:r>
              <a:rPr lang="en-US" dirty="0">
                <a:sym typeface="Symbol" pitchFamily="18" charset="2"/>
              </a:rPr>
              <a:t>SOLUTION:</a:t>
            </a:r>
          </a:p>
          <a:p>
            <a:pPr eaLnBrk="0" hangingPunct="0">
              <a:spcBef>
                <a:spcPct val="20000"/>
              </a:spcBef>
            </a:pPr>
            <a:r>
              <a:rPr lang="en-US" dirty="0">
                <a:sym typeface="Symbol" pitchFamily="18" charset="2"/>
              </a:rPr>
              <a:t></a:t>
            </a:r>
            <a:r>
              <a:rPr lang="en-US" dirty="0">
                <a:cs typeface="Courier New" pitchFamily="49" charset="0"/>
                <a:sym typeface="Symbol" pitchFamily="18" charset="2"/>
              </a:rPr>
              <a:t>The hydrogen atom lost                                            3.0210</a:t>
            </a:r>
            <a:r>
              <a:rPr lang="en-US" baseline="30000" dirty="0">
                <a:cs typeface="Courier New" pitchFamily="49" charset="0"/>
                <a:sym typeface="Symbol" pitchFamily="18" charset="2"/>
              </a:rPr>
              <a:t>-19</a:t>
            </a:r>
            <a:r>
              <a:rPr lang="en-US" dirty="0">
                <a:cs typeface="Courier New" pitchFamily="49" charset="0"/>
                <a:sym typeface="Symbol" pitchFamily="18" charset="2"/>
              </a:rPr>
              <a:t> J of energy.</a:t>
            </a:r>
          </a:p>
          <a:p>
            <a:pPr eaLnBrk="0" hangingPunct="0">
              <a:spcBef>
                <a:spcPct val="20000"/>
              </a:spcBef>
            </a:pPr>
            <a:r>
              <a:rPr lang="en-US" dirty="0">
                <a:sym typeface="Symbol" pitchFamily="18" charset="2"/>
              </a:rPr>
              <a:t></a:t>
            </a:r>
            <a:r>
              <a:rPr lang="en-US" dirty="0">
                <a:cs typeface="Courier New" pitchFamily="49" charset="0"/>
                <a:sym typeface="Symbol" pitchFamily="18" charset="2"/>
              </a:rPr>
              <a:t>From conservation of energy a photon was created having </a:t>
            </a:r>
            <a:r>
              <a:rPr lang="en-US" i="1" dirty="0">
                <a:cs typeface="Courier New" pitchFamily="49" charset="0"/>
                <a:sym typeface="Symbol" pitchFamily="18" charset="2"/>
              </a:rPr>
              <a:t>E</a:t>
            </a:r>
            <a:r>
              <a:rPr lang="en-US" dirty="0">
                <a:cs typeface="Courier New" pitchFamily="49" charset="0"/>
                <a:sym typeface="Symbol" pitchFamily="18" charset="2"/>
              </a:rPr>
              <a:t> = 3.0210</a:t>
            </a:r>
            <a:r>
              <a:rPr lang="en-US" baseline="30000" dirty="0">
                <a:cs typeface="Courier New" pitchFamily="49" charset="0"/>
                <a:sym typeface="Symbol" pitchFamily="18" charset="2"/>
              </a:rPr>
              <a:t>-19</a:t>
            </a:r>
            <a:r>
              <a:rPr lang="en-US" dirty="0">
                <a:cs typeface="Courier New" pitchFamily="49" charset="0"/>
                <a:sym typeface="Symbol" pitchFamily="18" charset="2"/>
              </a:rPr>
              <a:t> J.</a:t>
            </a:r>
          </a:p>
        </p:txBody>
      </p:sp>
      <p:pic>
        <p:nvPicPr>
          <p:cNvPr id="9"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29698" name="Rectangle 3"/>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2970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9702" name="Line 53"/>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29703" name="Rectangle 54"/>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29704" name="Rectangle 55"/>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6">
                                            <p:txEl>
                                              <p:pRg st="2" end="2"/>
                                            </p:txEl>
                                          </p:spTgt>
                                        </p:tgtEl>
                                        <p:attrNameLst>
                                          <p:attrName>style.visibility</p:attrName>
                                        </p:attrNameLst>
                                      </p:cBhvr>
                                      <p:to>
                                        <p:strVal val="visible"/>
                                      </p:to>
                                    </p:set>
                                    <p:anim calcmode="lin" valueType="num">
                                      <p:cBhvr additive="base">
                                        <p:cTn id="7" dur="500" fill="hold"/>
                                        <p:tgtEl>
                                          <p:spTgt spid="14950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9506">
                                            <p:txEl>
                                              <p:pRg st="3" end="3"/>
                                            </p:txEl>
                                          </p:spTgt>
                                        </p:tgtEl>
                                        <p:attrNameLst>
                                          <p:attrName>style.visibility</p:attrName>
                                        </p:attrNameLst>
                                      </p:cBhvr>
                                      <p:to>
                                        <p:strVal val="visible"/>
                                      </p:to>
                                    </p:set>
                                    <p:anim calcmode="lin" valueType="num">
                                      <p:cBhvr additive="base">
                                        <p:cTn id="13" dur="500" fill="hold"/>
                                        <p:tgtEl>
                                          <p:spTgt spid="14950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9506">
                                            <p:txEl>
                                              <p:pRg st="4" end="4"/>
                                            </p:txEl>
                                          </p:spTgt>
                                        </p:tgtEl>
                                        <p:attrNameLst>
                                          <p:attrName>style.visibility</p:attrName>
                                        </p:attrNameLst>
                                      </p:cBhvr>
                                      <p:to>
                                        <p:strVal val="visible"/>
                                      </p:to>
                                    </p:set>
                                    <p:anim calcmode="lin" valueType="num">
                                      <p:cBhvr additive="base">
                                        <p:cTn id="19" dur="500" fill="hold"/>
                                        <p:tgtEl>
                                          <p:spTgt spid="14950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9506">
                                            <p:txEl>
                                              <p:pRg st="5" end="5"/>
                                            </p:txEl>
                                          </p:spTgt>
                                        </p:tgtEl>
                                        <p:attrNameLst>
                                          <p:attrName>style.visibility</p:attrName>
                                        </p:attrNameLst>
                                      </p:cBhvr>
                                      <p:to>
                                        <p:strVal val="visible"/>
                                      </p:to>
                                    </p:set>
                                    <p:anim calcmode="lin" valueType="num">
                                      <p:cBhvr additive="base">
                                        <p:cTn id="25" dur="500" fill="hold"/>
                                        <p:tgtEl>
                                          <p:spTgt spid="14950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74688" y="1927275"/>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20000"/>
              </a:spcBef>
            </a:pPr>
            <a:r>
              <a:rPr lang="en-US" dirty="0">
                <a:sym typeface="Symbol" pitchFamily="18" charset="2"/>
              </a:rPr>
              <a:t>(d) Find the frequency of                                                   the emitted photon.       </a:t>
            </a:r>
          </a:p>
          <a:p>
            <a:pPr eaLnBrk="0" hangingPunct="0">
              <a:spcBef>
                <a:spcPct val="20000"/>
              </a:spcBef>
            </a:pPr>
            <a:r>
              <a:rPr lang="en-US" dirty="0">
                <a:sym typeface="Symbol" pitchFamily="18" charset="2"/>
              </a:rPr>
              <a:t>SOLUTION:</a:t>
            </a:r>
          </a:p>
          <a:p>
            <a:pPr eaLnBrk="0" hangingPunct="0">
              <a:spcBef>
                <a:spcPct val="20000"/>
              </a:spcBef>
            </a:pPr>
            <a:r>
              <a:rPr lang="en-US" dirty="0">
                <a:sym typeface="Symbol" pitchFamily="18" charset="2"/>
              </a:rPr>
              <a:t></a:t>
            </a:r>
            <a:r>
              <a:rPr lang="en-US" dirty="0">
                <a:cs typeface="Courier New" pitchFamily="49" charset="0"/>
                <a:sym typeface="Symbol" pitchFamily="18" charset="2"/>
              </a:rPr>
              <a:t>From </a:t>
            </a:r>
            <a:r>
              <a:rPr lang="en-US" i="1" dirty="0">
                <a:cs typeface="Courier New" pitchFamily="49" charset="0"/>
                <a:sym typeface="Symbol" pitchFamily="18" charset="2"/>
              </a:rPr>
              <a:t>E</a:t>
            </a:r>
            <a:r>
              <a:rPr lang="en-US" dirty="0">
                <a:cs typeface="Courier New" pitchFamily="49" charset="0"/>
                <a:sym typeface="Symbol" pitchFamily="18" charset="2"/>
              </a:rPr>
              <a:t> = </a:t>
            </a:r>
            <a:r>
              <a:rPr lang="en-US" i="1" dirty="0" err="1">
                <a:cs typeface="Courier New" pitchFamily="49" charset="0"/>
                <a:sym typeface="Symbol" pitchFamily="18" charset="2"/>
              </a:rPr>
              <a:t>hf</a:t>
            </a:r>
            <a:r>
              <a:rPr lang="en-US" dirty="0">
                <a:cs typeface="Courier New" pitchFamily="49" charset="0"/>
                <a:sym typeface="Symbol" pitchFamily="18" charset="2"/>
              </a:rPr>
              <a:t> we have</a:t>
            </a:r>
          </a:p>
          <a:p>
            <a:pPr eaLnBrk="0" hangingPunct="0">
              <a:spcBef>
                <a:spcPct val="20000"/>
              </a:spcBef>
            </a:pPr>
            <a:r>
              <a:rPr lang="en-US" dirty="0">
                <a:cs typeface="Courier New" pitchFamily="49" charset="0"/>
                <a:sym typeface="Symbol" pitchFamily="18" charset="2"/>
              </a:rPr>
              <a:t>   3.0210</a:t>
            </a:r>
            <a:r>
              <a:rPr lang="en-US" baseline="30000" dirty="0">
                <a:cs typeface="Courier New" pitchFamily="49" charset="0"/>
                <a:sym typeface="Symbol" pitchFamily="18" charset="2"/>
              </a:rPr>
              <a:t>-19</a:t>
            </a:r>
            <a:r>
              <a:rPr lang="en-US" dirty="0">
                <a:cs typeface="Courier New" pitchFamily="49" charset="0"/>
                <a:sym typeface="Symbol" pitchFamily="18" charset="2"/>
              </a:rPr>
              <a:t> = (6.6310</a:t>
            </a:r>
            <a:r>
              <a:rPr lang="en-US" baseline="30000" dirty="0">
                <a:cs typeface="Courier New" pitchFamily="49" charset="0"/>
                <a:sym typeface="Symbol" pitchFamily="18" charset="2"/>
              </a:rPr>
              <a:t>-34</a:t>
            </a:r>
            <a:r>
              <a:rPr lang="en-US" dirty="0">
                <a:cs typeface="Courier New" pitchFamily="49" charset="0"/>
                <a:sym typeface="Symbol" pitchFamily="18" charset="2"/>
              </a:rPr>
              <a:t>)</a:t>
            </a:r>
            <a:r>
              <a:rPr lang="en-US" i="1" dirty="0">
                <a:cs typeface="Courier New" pitchFamily="49" charset="0"/>
                <a:sym typeface="Symbol" pitchFamily="18" charset="2"/>
              </a:rPr>
              <a:t>f</a:t>
            </a:r>
            <a:r>
              <a:rPr lang="en-US" dirty="0">
                <a:cs typeface="Courier New" pitchFamily="49" charset="0"/>
                <a:sym typeface="Symbol" pitchFamily="18" charset="2"/>
              </a:rPr>
              <a:t>, or</a:t>
            </a:r>
          </a:p>
          <a:p>
            <a:pPr eaLnBrk="0" hangingPunct="0">
              <a:spcBef>
                <a:spcPct val="20000"/>
              </a:spcBef>
            </a:pPr>
            <a:r>
              <a:rPr lang="en-US" i="1" dirty="0">
                <a:cs typeface="Courier New" pitchFamily="49" charset="0"/>
                <a:sym typeface="Symbol" pitchFamily="18" charset="2"/>
              </a:rPr>
              <a:t>           f</a:t>
            </a:r>
            <a:r>
              <a:rPr lang="en-US" dirty="0">
                <a:cs typeface="Courier New" pitchFamily="49" charset="0"/>
                <a:sym typeface="Symbol" pitchFamily="18" charset="2"/>
              </a:rPr>
              <a:t> = 3.02</a:t>
            </a:r>
            <a:r>
              <a:rPr lang="en-US" dirty="0" smtClean="0">
                <a:cs typeface="Courier New" pitchFamily="49" charset="0"/>
                <a:sym typeface="Symbol" pitchFamily="18" charset="2"/>
              </a:rPr>
              <a:t>10</a:t>
            </a:r>
            <a:r>
              <a:rPr lang="en-US" baseline="30000" dirty="0" smtClean="0">
                <a:cs typeface="Courier New" pitchFamily="49" charset="0"/>
                <a:sym typeface="Symbol" pitchFamily="18" charset="2"/>
              </a:rPr>
              <a:t>-19 </a:t>
            </a:r>
            <a:r>
              <a:rPr lang="en-US" i="1" dirty="0" smtClean="0">
                <a:cs typeface="Courier New" pitchFamily="49" charset="0"/>
                <a:sym typeface="Symbol" pitchFamily="18" charset="2"/>
              </a:rPr>
              <a:t>/ </a:t>
            </a:r>
            <a:r>
              <a:rPr lang="en-US" dirty="0" smtClean="0">
                <a:cs typeface="Courier New" pitchFamily="49" charset="0"/>
                <a:sym typeface="Symbol" pitchFamily="18" charset="2"/>
              </a:rPr>
              <a:t>6.63</a:t>
            </a:r>
            <a:r>
              <a:rPr lang="en-US" dirty="0">
                <a:cs typeface="Courier New" pitchFamily="49" charset="0"/>
                <a:sym typeface="Symbol" pitchFamily="18" charset="2"/>
              </a:rPr>
              <a:t>10</a:t>
            </a:r>
            <a:r>
              <a:rPr lang="en-US" baseline="30000" dirty="0">
                <a:cs typeface="Courier New" pitchFamily="49" charset="0"/>
                <a:sym typeface="Symbol" pitchFamily="18" charset="2"/>
              </a:rPr>
              <a:t>-34</a:t>
            </a:r>
            <a:endParaRPr lang="en-US" dirty="0">
              <a:cs typeface="Courier New" pitchFamily="49" charset="0"/>
              <a:sym typeface="Symbol" pitchFamily="18" charset="2"/>
            </a:endParaRPr>
          </a:p>
          <a:p>
            <a:pPr eaLnBrk="0" hangingPunct="0">
              <a:spcBef>
                <a:spcPct val="20000"/>
              </a:spcBef>
            </a:pPr>
            <a:r>
              <a:rPr lang="en-US" i="1" dirty="0">
                <a:cs typeface="Courier New" pitchFamily="49" charset="0"/>
                <a:sym typeface="Symbol" pitchFamily="18" charset="2"/>
              </a:rPr>
              <a:t>           f</a:t>
            </a:r>
            <a:r>
              <a:rPr lang="en-US" dirty="0">
                <a:cs typeface="Courier New" pitchFamily="49" charset="0"/>
                <a:sym typeface="Symbol" pitchFamily="18" charset="2"/>
              </a:rPr>
              <a:t> = 4.5610</a:t>
            </a:r>
            <a:r>
              <a:rPr lang="en-US" baseline="30000" dirty="0">
                <a:cs typeface="Courier New" pitchFamily="49" charset="0"/>
                <a:sym typeface="Symbol" pitchFamily="18" charset="2"/>
              </a:rPr>
              <a:t>14</a:t>
            </a:r>
            <a:r>
              <a:rPr lang="en-US" i="1" dirty="0">
                <a:cs typeface="Courier New" pitchFamily="49" charset="0"/>
                <a:sym typeface="Symbol" pitchFamily="18" charset="2"/>
              </a:rPr>
              <a:t> </a:t>
            </a:r>
            <a:r>
              <a:rPr lang="en-US" dirty="0">
                <a:cs typeface="Courier New" pitchFamily="49" charset="0"/>
                <a:sym typeface="Symbol" pitchFamily="18" charset="2"/>
              </a:rPr>
              <a:t>Hz.</a:t>
            </a:r>
          </a:p>
        </p:txBody>
      </p:sp>
      <p:pic>
        <p:nvPicPr>
          <p:cNvPr id="9"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18550"/>
            <a:ext cx="4743450" cy="3924300"/>
          </a:xfrm>
          <a:prstGeom prst="rect">
            <a:avLst/>
          </a:prstGeom>
          <a:noFill/>
          <a:ln w="9525">
            <a:noFill/>
            <a:miter lim="800000"/>
            <a:headEnd/>
            <a:tailEnd/>
          </a:ln>
        </p:spPr>
      </p:pic>
      <p:sp>
        <p:nvSpPr>
          <p:cNvPr id="30722" name="Rectangle 56"/>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3072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30726" name="Line 53"/>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30727" name="Rectangle 54"/>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30728" name="Rectangle 55"/>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10" name="Rectangle 50"/>
          <p:cNvSpPr>
            <a:spLocks noChangeArrowheads="1"/>
          </p:cNvSpPr>
          <p:nvPr/>
        </p:nvSpPr>
        <p:spPr bwMode="auto">
          <a:xfrm>
            <a:off x="5570805" y="5743575"/>
            <a:ext cx="2877869" cy="1114425"/>
          </a:xfrm>
          <a:prstGeom prst="rect">
            <a:avLst/>
          </a:prstGeom>
          <a:solidFill>
            <a:srgbClr val="FFCCCC"/>
          </a:solidFill>
          <a:ln w="9525">
            <a:noFill/>
            <a:miter lim="800000"/>
            <a:headEnd/>
            <a:tailEnd/>
          </a:ln>
        </p:spPr>
        <p:txBody>
          <a:bodyPr/>
          <a:lstStyle/>
          <a:p>
            <a:pPr eaLnBrk="0" hangingPunct="0">
              <a:spcBef>
                <a:spcPct val="20000"/>
              </a:spcBef>
            </a:pPr>
            <a:r>
              <a:rPr lang="en-US" b="1" i="1" dirty="0"/>
              <a:t>FYI  </a:t>
            </a:r>
            <a:r>
              <a:rPr lang="en-US" b="1" dirty="0" smtClean="0">
                <a:sym typeface="Symbol" pitchFamily="18" charset="2"/>
              </a:rPr>
              <a:t></a:t>
            </a:r>
            <a:r>
              <a:rPr lang="en-US" dirty="0" smtClean="0">
                <a:sym typeface="Symbol" pitchFamily="18" charset="2"/>
              </a:rPr>
              <a:t>When finding </a:t>
            </a:r>
            <a:r>
              <a:rPr lang="en-US" i="1" dirty="0" smtClean="0">
                <a:sym typeface="Symbol" pitchFamily="18" charset="2"/>
              </a:rPr>
              <a:t>f</a:t>
            </a:r>
            <a:r>
              <a:rPr lang="en-US" dirty="0" smtClean="0">
                <a:sym typeface="Symbol" pitchFamily="18" charset="2"/>
              </a:rPr>
              <a:t>, be sure </a:t>
            </a:r>
            <a:r>
              <a:rPr lang="en-US" i="1" dirty="0" smtClean="0">
                <a:sym typeface="Symbol" pitchFamily="18" charset="2"/>
              </a:rPr>
              <a:t>E</a:t>
            </a:r>
            <a:r>
              <a:rPr lang="en-US" dirty="0" smtClean="0">
                <a:sym typeface="Symbol" pitchFamily="18" charset="2"/>
              </a:rPr>
              <a:t> is in Joules, not </a:t>
            </a:r>
            <a:r>
              <a:rPr lang="en-US" dirty="0" err="1" smtClean="0">
                <a:sym typeface="Symbol" pitchFamily="18" charset="2"/>
              </a:rPr>
              <a:t>eV</a:t>
            </a:r>
            <a:r>
              <a:rPr lang="en-US" dirty="0" smtClean="0">
                <a:sym typeface="Symbol" pitchFamily="18" charset="2"/>
              </a:rPr>
              <a:t>.</a:t>
            </a:r>
            <a:endParaRPr lang="en-US" dirty="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xEl>
                                              <p:pRg st="2" end="2"/>
                                            </p:txEl>
                                          </p:spTgt>
                                        </p:tgtEl>
                                        <p:attrNameLst>
                                          <p:attrName>style.visibility</p:attrName>
                                        </p:attrNameLst>
                                      </p:cBhvr>
                                      <p:to>
                                        <p:strVal val="visible"/>
                                      </p:to>
                                    </p:set>
                                    <p:anim calcmode="lin" valueType="num">
                                      <p:cBhvr additive="base">
                                        <p:cTn id="7" dur="500" fill="hold"/>
                                        <p:tgtEl>
                                          <p:spTgt spid="1515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54">
                                            <p:txEl>
                                              <p:pRg st="3" end="3"/>
                                            </p:txEl>
                                          </p:spTgt>
                                        </p:tgtEl>
                                        <p:attrNameLst>
                                          <p:attrName>style.visibility</p:attrName>
                                        </p:attrNameLst>
                                      </p:cBhvr>
                                      <p:to>
                                        <p:strVal val="visible"/>
                                      </p:to>
                                    </p:set>
                                    <p:anim calcmode="lin" valueType="num">
                                      <p:cBhvr additive="base">
                                        <p:cTn id="13" dur="500" fill="hold"/>
                                        <p:tgtEl>
                                          <p:spTgt spid="15155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54">
                                            <p:txEl>
                                              <p:pRg st="4" end="4"/>
                                            </p:txEl>
                                          </p:spTgt>
                                        </p:tgtEl>
                                        <p:attrNameLst>
                                          <p:attrName>style.visibility</p:attrName>
                                        </p:attrNameLst>
                                      </p:cBhvr>
                                      <p:to>
                                        <p:strVal val="visible"/>
                                      </p:to>
                                    </p:set>
                                    <p:anim calcmode="lin" valueType="num">
                                      <p:cBhvr additive="base">
                                        <p:cTn id="19" dur="500" fill="hold"/>
                                        <p:tgtEl>
                                          <p:spTgt spid="1515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1554">
                                            <p:txEl>
                                              <p:pRg st="5" end="5"/>
                                            </p:txEl>
                                          </p:spTgt>
                                        </p:tgtEl>
                                        <p:attrNameLst>
                                          <p:attrName>style.visibility</p:attrName>
                                        </p:attrNameLst>
                                      </p:cBhvr>
                                      <p:to>
                                        <p:strVal val="visible"/>
                                      </p:to>
                                    </p:set>
                                    <p:anim calcmode="lin" valueType="num">
                                      <p:cBhvr additive="base">
                                        <p:cTn id="25" dur="500" fill="hold"/>
                                        <p:tgtEl>
                                          <p:spTgt spid="15155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1554">
                                            <p:txEl>
                                              <p:pRg st="6" end="6"/>
                                            </p:txEl>
                                          </p:spTgt>
                                        </p:tgtEl>
                                        <p:attrNameLst>
                                          <p:attrName>style.visibility</p:attrName>
                                        </p:attrNameLst>
                                      </p:cBhvr>
                                      <p:to>
                                        <p:strVal val="visible"/>
                                      </p:to>
                                    </p:set>
                                    <p:anim calcmode="lin" valueType="num">
                                      <p:cBhvr additive="base">
                                        <p:cTn id="31" dur="500" fill="hold"/>
                                        <p:tgtEl>
                                          <p:spTgt spid="15155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15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1554">
                                            <p:txEl>
                                              <p:pRg st="7" end="7"/>
                                            </p:txEl>
                                          </p:spTgt>
                                        </p:tgtEl>
                                        <p:attrNameLst>
                                          <p:attrName>style.visibility</p:attrName>
                                        </p:attrNameLst>
                                      </p:cBhvr>
                                      <p:to>
                                        <p:strVal val="visible"/>
                                      </p:to>
                                    </p:set>
                                    <p:anim calcmode="lin" valueType="num">
                                      <p:cBhvr additive="base">
                                        <p:cTn id="37" dur="500" fill="hold"/>
                                        <p:tgtEl>
                                          <p:spTgt spid="15155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15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7975"/>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chemeClr val="accent2"/>
                </a:solidFill>
                <a:ea typeface="Calibri" pitchFamily="34" charset="0"/>
                <a:cs typeface="Arial" charset="0"/>
              </a:rPr>
              <a:t>Applications and skills: </a:t>
            </a:r>
            <a:endParaRPr lang="en-US" altLang="en-US">
              <a:solidFill>
                <a:schemeClr val="accent2"/>
              </a:solidFill>
              <a:ea typeface="Calibri" pitchFamily="34" charset="0"/>
              <a:cs typeface="Arial" charset="0"/>
            </a:endParaRPr>
          </a:p>
          <a:p>
            <a:pPr marL="457200" indent="-457200" eaLnBrk="0" hangingPunct="0">
              <a:spcBef>
                <a:spcPct val="20000"/>
              </a:spcBef>
            </a:pPr>
            <a:r>
              <a:rPr lang="en-US" altLang="en-US">
                <a:solidFill>
                  <a:schemeClr val="accent2"/>
                </a:solidFill>
                <a:ea typeface="Calibri" pitchFamily="34" charset="0"/>
                <a:cs typeface="Arial" charset="0"/>
              </a:rPr>
              <a:t>• Describing the emission and absorption spectrum of common gases </a:t>
            </a:r>
          </a:p>
          <a:p>
            <a:pPr marL="457200" indent="-457200" eaLnBrk="0" hangingPunct="0">
              <a:spcBef>
                <a:spcPct val="20000"/>
              </a:spcBef>
            </a:pPr>
            <a:r>
              <a:rPr lang="en-US" altLang="en-US">
                <a:solidFill>
                  <a:schemeClr val="accent2"/>
                </a:solidFill>
                <a:ea typeface="Calibri" pitchFamily="34" charset="0"/>
                <a:cs typeface="Arial" charset="0"/>
              </a:rPr>
              <a:t>• Solving problems involving atomic spectra, including calculating the wavelength of photons emitted during atomic transitions </a:t>
            </a:r>
          </a:p>
          <a:p>
            <a:pPr marL="457200" indent="-457200" eaLnBrk="0" hangingPunct="0">
              <a:spcBef>
                <a:spcPct val="20000"/>
              </a:spcBef>
            </a:pPr>
            <a:r>
              <a:rPr lang="en-US" altLang="en-US">
                <a:solidFill>
                  <a:schemeClr val="accent2"/>
                </a:solidFill>
                <a:ea typeface="Calibri" pitchFamily="34" charset="0"/>
                <a:cs typeface="Arial" charset="0"/>
              </a:rPr>
              <a:t>• Completing decay equations for alpha and beta decay </a:t>
            </a:r>
          </a:p>
          <a:p>
            <a:pPr marL="457200" indent="-457200" eaLnBrk="0" hangingPunct="0">
              <a:spcBef>
                <a:spcPct val="20000"/>
              </a:spcBef>
            </a:pPr>
            <a:r>
              <a:rPr lang="en-US" altLang="en-US">
                <a:solidFill>
                  <a:schemeClr val="accent2"/>
                </a:solidFill>
                <a:ea typeface="Calibri" pitchFamily="34" charset="0"/>
                <a:cs typeface="Arial" charset="0"/>
              </a:rPr>
              <a:t>• Determining the half-life of a nuclide from a decay curve </a:t>
            </a:r>
          </a:p>
          <a:p>
            <a:pPr marL="457200" indent="-457200" eaLnBrk="0" hangingPunct="0">
              <a:spcBef>
                <a:spcPct val="20000"/>
              </a:spcBef>
            </a:pPr>
            <a:r>
              <a:rPr lang="en-US" altLang="en-US">
                <a:solidFill>
                  <a:schemeClr val="accent2"/>
                </a:solidFill>
                <a:ea typeface="Calibri" pitchFamily="34" charset="0"/>
                <a:cs typeface="Arial" charset="0"/>
              </a:rPr>
              <a:t>• Investigating half-life experimentally (or by simulation)</a:t>
            </a:r>
            <a:r>
              <a:rPr lang="en-US" altLang="en-US" b="1">
                <a:solidFill>
                  <a:schemeClr val="accent2"/>
                </a:solidFill>
                <a:ea typeface="Calibri" pitchFamily="34" charset="0"/>
                <a:cs typeface="Arial" charset="0"/>
              </a:rPr>
              <a:t> </a:t>
            </a:r>
          </a:p>
        </p:txBody>
      </p:sp>
      <p:sp>
        <p:nvSpPr>
          <p:cNvPr id="4099" name="Rectangle 118"/>
          <p:cNvSpPr>
            <a:spLocks noGrp="1" noChangeArrowheads="1"/>
          </p:cNvSpPr>
          <p:nvPr>
            <p:ph type="ctrTitle" idx="4294967295"/>
          </p:nvPr>
        </p:nvSpPr>
        <p:spPr>
          <a:xfrm>
            <a:off x="685800" y="533400"/>
            <a:ext cx="7985125"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74688" y="1927274"/>
            <a:ext cx="7772400" cy="4930726"/>
          </a:xfrm>
          <a:prstGeom prst="rect">
            <a:avLst/>
          </a:prstGeom>
          <a:solidFill>
            <a:srgbClr val="FFFFCC"/>
          </a:solidFill>
          <a:ln w="9525">
            <a:noFill/>
            <a:miter lim="800000"/>
            <a:headEnd/>
            <a:tailEnd/>
          </a:ln>
        </p:spPr>
        <p:txBody>
          <a:bodyPr/>
          <a:lstStyle/>
          <a:p>
            <a:pPr eaLnBrk="0" hangingPunct="0">
              <a:spcBef>
                <a:spcPct val="10000"/>
              </a:spcBef>
            </a:pPr>
            <a:r>
              <a:rPr lang="en-US" dirty="0">
                <a:sym typeface="Symbol" pitchFamily="18" charset="2"/>
              </a:rPr>
              <a:t>EXAMPLE:</a:t>
            </a:r>
          </a:p>
          <a:p>
            <a:pPr eaLnBrk="0" hangingPunct="0">
              <a:spcBef>
                <a:spcPct val="10000"/>
              </a:spcBef>
            </a:pPr>
            <a:r>
              <a:rPr lang="en-US" dirty="0">
                <a:sym typeface="Symbol" pitchFamily="18" charset="2"/>
              </a:rPr>
              <a:t>An electron jumps from                                                  energy level </a:t>
            </a:r>
            <a:r>
              <a:rPr lang="en-US" i="1" dirty="0">
                <a:sym typeface="Symbol" pitchFamily="18" charset="2"/>
              </a:rPr>
              <a:t>n</a:t>
            </a:r>
            <a:r>
              <a:rPr lang="en-US" dirty="0">
                <a:sym typeface="Symbol" pitchFamily="18" charset="2"/>
              </a:rPr>
              <a:t> = 3 to                                                     energy level </a:t>
            </a:r>
            <a:r>
              <a:rPr lang="en-US" i="1" dirty="0">
                <a:sym typeface="Symbol" pitchFamily="18" charset="2"/>
              </a:rPr>
              <a:t>n</a:t>
            </a:r>
            <a:r>
              <a:rPr lang="en-US" dirty="0">
                <a:sym typeface="Symbol" pitchFamily="18" charset="2"/>
              </a:rPr>
              <a:t> = 2 in the                                           hydrogen atom.</a:t>
            </a:r>
            <a:endParaRPr lang="en-US" sz="2000" dirty="0">
              <a:latin typeface="Courier New" pitchFamily="49" charset="0"/>
              <a:sym typeface="Symbol" pitchFamily="18" charset="2"/>
            </a:endParaRPr>
          </a:p>
          <a:p>
            <a:pPr eaLnBrk="0" hangingPunct="0">
              <a:spcBef>
                <a:spcPct val="20000"/>
              </a:spcBef>
            </a:pPr>
            <a:r>
              <a:rPr lang="en-US" dirty="0">
                <a:sym typeface="Symbol" pitchFamily="18" charset="2"/>
              </a:rPr>
              <a:t>(e) Find the wavelength                                                        (in nm) of the emitted photon.       </a:t>
            </a:r>
          </a:p>
          <a:p>
            <a:pPr eaLnBrk="0" hangingPunct="0">
              <a:spcBef>
                <a:spcPts val="1800"/>
              </a:spcBef>
            </a:pPr>
            <a:r>
              <a:rPr lang="en-US" dirty="0">
                <a:sym typeface="Symbol" pitchFamily="18" charset="2"/>
              </a:rPr>
              <a:t>SOLUTION:</a:t>
            </a:r>
          </a:p>
          <a:p>
            <a:pPr eaLnBrk="0" hangingPunct="0">
              <a:spcBef>
                <a:spcPct val="20000"/>
              </a:spcBef>
            </a:pPr>
            <a:r>
              <a:rPr lang="en-US" dirty="0">
                <a:sym typeface="Symbol" pitchFamily="18" charset="2"/>
              </a:rPr>
              <a:t></a:t>
            </a:r>
            <a:r>
              <a:rPr lang="en-US" dirty="0">
                <a:cs typeface="Courier New" pitchFamily="49" charset="0"/>
                <a:sym typeface="Symbol" pitchFamily="18" charset="2"/>
              </a:rPr>
              <a:t>From </a:t>
            </a:r>
            <a:r>
              <a:rPr lang="en-US" i="1" dirty="0">
                <a:cs typeface="Courier New" pitchFamily="49" charset="0"/>
                <a:sym typeface="Symbol" pitchFamily="18" charset="2"/>
              </a:rPr>
              <a:t>v</a:t>
            </a:r>
            <a:r>
              <a:rPr lang="en-US" dirty="0">
                <a:cs typeface="Courier New" pitchFamily="49" charset="0"/>
                <a:sym typeface="Symbol" pitchFamily="18" charset="2"/>
              </a:rPr>
              <a:t> = </a:t>
            </a:r>
            <a:r>
              <a:rPr lang="en-US" i="1" dirty="0">
                <a:cs typeface="Courier New" pitchFamily="49" charset="0"/>
                <a:sym typeface="Symbol" pitchFamily="18" charset="2"/>
              </a:rPr>
              <a:t>f</a:t>
            </a:r>
            <a:r>
              <a:rPr lang="en-US" dirty="0">
                <a:cs typeface="Courier New" pitchFamily="49" charset="0"/>
                <a:sym typeface="Symbol" pitchFamily="18" charset="2"/>
              </a:rPr>
              <a:t> where </a:t>
            </a:r>
            <a:r>
              <a:rPr lang="en-US" i="1" dirty="0">
                <a:cs typeface="Courier New" pitchFamily="49" charset="0"/>
                <a:sym typeface="Symbol" pitchFamily="18" charset="2"/>
              </a:rPr>
              <a:t>v</a:t>
            </a:r>
            <a:r>
              <a:rPr lang="en-US" dirty="0">
                <a:cs typeface="Courier New" pitchFamily="49" charset="0"/>
                <a:sym typeface="Symbol" pitchFamily="18" charset="2"/>
              </a:rPr>
              <a:t> = </a:t>
            </a:r>
            <a:r>
              <a:rPr lang="en-US" i="1" dirty="0">
                <a:cs typeface="Courier New" pitchFamily="49" charset="0"/>
                <a:sym typeface="Symbol" pitchFamily="18" charset="2"/>
              </a:rPr>
              <a:t>c                                                    </a:t>
            </a:r>
            <a:r>
              <a:rPr lang="en-US" dirty="0">
                <a:cs typeface="Courier New" pitchFamily="49" charset="0"/>
                <a:sym typeface="Symbol" pitchFamily="18" charset="2"/>
              </a:rPr>
              <a:t>we have 3.0010</a:t>
            </a:r>
            <a:r>
              <a:rPr lang="en-US" baseline="30000" dirty="0">
                <a:cs typeface="Courier New" pitchFamily="49" charset="0"/>
                <a:sym typeface="Symbol" pitchFamily="18" charset="2"/>
              </a:rPr>
              <a:t>8</a:t>
            </a:r>
            <a:r>
              <a:rPr lang="en-US" dirty="0">
                <a:cs typeface="Courier New" pitchFamily="49" charset="0"/>
                <a:sym typeface="Symbol" pitchFamily="18" charset="2"/>
              </a:rPr>
              <a:t> = </a:t>
            </a:r>
            <a:r>
              <a:rPr lang="en-US" i="1" dirty="0">
                <a:cs typeface="Courier New" pitchFamily="49" charset="0"/>
                <a:sym typeface="Symbol" pitchFamily="18" charset="2"/>
              </a:rPr>
              <a:t></a:t>
            </a:r>
            <a:r>
              <a:rPr lang="en-US" dirty="0">
                <a:cs typeface="Courier New" pitchFamily="49" charset="0"/>
                <a:sym typeface="Symbol" pitchFamily="18" charset="2"/>
              </a:rPr>
              <a:t>(4.5610</a:t>
            </a:r>
            <a:r>
              <a:rPr lang="en-US" baseline="30000" dirty="0">
                <a:cs typeface="Courier New" pitchFamily="49" charset="0"/>
                <a:sym typeface="Symbol" pitchFamily="18" charset="2"/>
              </a:rPr>
              <a:t>14</a:t>
            </a:r>
            <a:r>
              <a:rPr lang="en-US" dirty="0">
                <a:cs typeface="Courier New" pitchFamily="49" charset="0"/>
                <a:sym typeface="Symbol" pitchFamily="18" charset="2"/>
              </a:rPr>
              <a:t>), or </a:t>
            </a:r>
            <a:r>
              <a:rPr lang="en-US" i="1" dirty="0">
                <a:cs typeface="Courier New" pitchFamily="49" charset="0"/>
                <a:sym typeface="Symbol" pitchFamily="18" charset="2"/>
              </a:rPr>
              <a:t></a:t>
            </a:r>
            <a:r>
              <a:rPr lang="en-US" dirty="0">
                <a:cs typeface="Courier New" pitchFamily="49" charset="0"/>
                <a:sym typeface="Symbol" pitchFamily="18" charset="2"/>
              </a:rPr>
              <a:t> = 6.5810</a:t>
            </a:r>
            <a:r>
              <a:rPr lang="en-US" baseline="30000" dirty="0">
                <a:cs typeface="Courier New" pitchFamily="49" charset="0"/>
                <a:sym typeface="Symbol" pitchFamily="18" charset="2"/>
              </a:rPr>
              <a:t>-7</a:t>
            </a:r>
            <a:r>
              <a:rPr lang="en-US" dirty="0">
                <a:cs typeface="Courier New" pitchFamily="49" charset="0"/>
                <a:sym typeface="Symbol" pitchFamily="18" charset="2"/>
              </a:rPr>
              <a:t> m.</a:t>
            </a:r>
          </a:p>
          <a:p>
            <a:pPr eaLnBrk="0" hangingPunct="0">
              <a:spcBef>
                <a:spcPts val="0"/>
              </a:spcBef>
            </a:pPr>
            <a:r>
              <a:rPr lang="en-US" dirty="0">
                <a:sym typeface="Symbol" pitchFamily="18" charset="2"/>
              </a:rPr>
              <a:t>Then </a:t>
            </a:r>
            <a:r>
              <a:rPr lang="en-US" i="1" dirty="0">
                <a:cs typeface="Courier New" pitchFamily="49" charset="0"/>
                <a:sym typeface="Symbol" pitchFamily="18" charset="2"/>
              </a:rPr>
              <a:t></a:t>
            </a:r>
            <a:r>
              <a:rPr lang="en-US" dirty="0">
                <a:cs typeface="Courier New" pitchFamily="49" charset="0"/>
                <a:sym typeface="Symbol" pitchFamily="18" charset="2"/>
              </a:rPr>
              <a:t> = 6.5810</a:t>
            </a:r>
            <a:r>
              <a:rPr lang="en-US" baseline="30000" dirty="0">
                <a:cs typeface="Courier New" pitchFamily="49" charset="0"/>
                <a:sym typeface="Symbol" pitchFamily="18" charset="2"/>
              </a:rPr>
              <a:t>-7</a:t>
            </a:r>
            <a:r>
              <a:rPr lang="en-US" dirty="0">
                <a:cs typeface="Courier New" pitchFamily="49" charset="0"/>
                <a:sym typeface="Symbol" pitchFamily="18" charset="2"/>
              </a:rPr>
              <a:t> m </a:t>
            </a:r>
          </a:p>
          <a:p>
            <a:pPr eaLnBrk="0" hangingPunct="0">
              <a:spcBef>
                <a:spcPct val="20000"/>
              </a:spcBef>
            </a:pPr>
            <a:r>
              <a:rPr lang="en-US" dirty="0">
                <a:cs typeface="Courier New" pitchFamily="49" charset="0"/>
                <a:sym typeface="Symbol" pitchFamily="18" charset="2"/>
              </a:rPr>
              <a:t>              = 65810</a:t>
            </a:r>
            <a:r>
              <a:rPr lang="en-US" baseline="30000" dirty="0">
                <a:cs typeface="Courier New" pitchFamily="49" charset="0"/>
                <a:sym typeface="Symbol" pitchFamily="18" charset="2"/>
              </a:rPr>
              <a:t>-9</a:t>
            </a:r>
            <a:r>
              <a:rPr lang="en-US" dirty="0">
                <a:cs typeface="Courier New" pitchFamily="49" charset="0"/>
                <a:sym typeface="Symbol" pitchFamily="18" charset="2"/>
              </a:rPr>
              <a:t> m = 658 nm.</a:t>
            </a:r>
          </a:p>
        </p:txBody>
      </p:sp>
      <p:pic>
        <p:nvPicPr>
          <p:cNvPr id="9" name="Picture 5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72414" y="1826939"/>
            <a:ext cx="4743450" cy="3924300"/>
          </a:xfrm>
          <a:prstGeom prst="rect">
            <a:avLst/>
          </a:prstGeom>
          <a:noFill/>
          <a:ln w="9525">
            <a:noFill/>
            <a:miter lim="800000"/>
            <a:headEnd/>
            <a:tailEnd/>
          </a:ln>
        </p:spPr>
      </p:pic>
      <p:sp>
        <p:nvSpPr>
          <p:cNvPr id="31746" name="Rectangle 52"/>
          <p:cNvSpPr>
            <a:spLocks noChangeArrowheads="1"/>
          </p:cNvSpPr>
          <p:nvPr/>
        </p:nvSpPr>
        <p:spPr bwMode="auto">
          <a:xfrm>
            <a:off x="685800" y="1549400"/>
            <a:ext cx="7772400" cy="420077"/>
          </a:xfrm>
          <a:prstGeom prst="rect">
            <a:avLst/>
          </a:prstGeom>
          <a:solidFill>
            <a:srgbClr val="EAEAEA"/>
          </a:solidFill>
          <a:ln w="9525">
            <a:noFill/>
            <a:miter lim="800000"/>
            <a:headEnd/>
            <a:tailEnd/>
          </a:ln>
        </p:spPr>
        <p:txBody>
          <a:bodyPr/>
          <a:lstStyle/>
          <a:p>
            <a:r>
              <a:rPr lang="en-US" altLang="en-US" i="1">
                <a:solidFill>
                  <a:schemeClr val="accent2"/>
                </a:solidFill>
              </a:rPr>
              <a:t>Transitions between energy levels</a:t>
            </a:r>
            <a:endParaRPr lang="en-US" i="1">
              <a:solidFill>
                <a:schemeClr val="accent2"/>
              </a:solidFill>
            </a:endParaRPr>
          </a:p>
        </p:txBody>
      </p:sp>
      <p:sp>
        <p:nvSpPr>
          <p:cNvPr id="3174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31750" name="Line 54"/>
          <p:cNvSpPr>
            <a:spLocks noChangeShapeType="1"/>
          </p:cNvSpPr>
          <p:nvPr/>
        </p:nvSpPr>
        <p:spPr bwMode="auto">
          <a:xfrm>
            <a:off x="5895975" y="2852738"/>
            <a:ext cx="0" cy="673100"/>
          </a:xfrm>
          <a:prstGeom prst="line">
            <a:avLst/>
          </a:prstGeom>
          <a:noFill/>
          <a:ln w="57150">
            <a:solidFill>
              <a:srgbClr val="FF0000"/>
            </a:solidFill>
            <a:round/>
            <a:headEnd/>
            <a:tailEnd type="triangle" w="med" len="med"/>
          </a:ln>
        </p:spPr>
        <p:txBody>
          <a:bodyPr/>
          <a:lstStyle/>
          <a:p>
            <a:endParaRPr lang="en-US"/>
          </a:p>
        </p:txBody>
      </p:sp>
      <p:sp>
        <p:nvSpPr>
          <p:cNvPr id="31751" name="Rectangle 55"/>
          <p:cNvSpPr>
            <a:spLocks noChangeArrowheads="1"/>
          </p:cNvSpPr>
          <p:nvPr/>
        </p:nvSpPr>
        <p:spPr bwMode="auto">
          <a:xfrm>
            <a:off x="8253413" y="33686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
        <p:nvSpPr>
          <p:cNvPr id="31752" name="Rectangle 56"/>
          <p:cNvSpPr>
            <a:spLocks noChangeArrowheads="1"/>
          </p:cNvSpPr>
          <p:nvPr/>
        </p:nvSpPr>
        <p:spPr bwMode="auto">
          <a:xfrm>
            <a:off x="8253413" y="2720975"/>
            <a:ext cx="890587" cy="336550"/>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2">
                                            <p:txEl>
                                              <p:pRg st="2" end="2"/>
                                            </p:txEl>
                                          </p:spTgt>
                                        </p:tgtEl>
                                        <p:attrNameLst>
                                          <p:attrName>style.visibility</p:attrName>
                                        </p:attrNameLst>
                                      </p:cBhvr>
                                      <p:to>
                                        <p:strVal val="visible"/>
                                      </p:to>
                                    </p:set>
                                    <p:anim calcmode="lin" valueType="num">
                                      <p:cBhvr additive="base">
                                        <p:cTn id="7" dur="500" fill="hold"/>
                                        <p:tgtEl>
                                          <p:spTgt spid="1536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2">
                                            <p:txEl>
                                              <p:pRg st="3" end="3"/>
                                            </p:txEl>
                                          </p:spTgt>
                                        </p:tgtEl>
                                        <p:attrNameLst>
                                          <p:attrName>style.visibility</p:attrName>
                                        </p:attrNameLst>
                                      </p:cBhvr>
                                      <p:to>
                                        <p:strVal val="visible"/>
                                      </p:to>
                                    </p:set>
                                    <p:anim calcmode="lin" valueType="num">
                                      <p:cBhvr additive="base">
                                        <p:cTn id="13" dur="500" fill="hold"/>
                                        <p:tgtEl>
                                          <p:spTgt spid="15360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2">
                                            <p:txEl>
                                              <p:pRg st="4" end="4"/>
                                            </p:txEl>
                                          </p:spTgt>
                                        </p:tgtEl>
                                        <p:attrNameLst>
                                          <p:attrName>style.visibility</p:attrName>
                                        </p:attrNameLst>
                                      </p:cBhvr>
                                      <p:to>
                                        <p:strVal val="visible"/>
                                      </p:to>
                                    </p:set>
                                    <p:anim calcmode="lin" valueType="num">
                                      <p:cBhvr additive="base">
                                        <p:cTn id="19" dur="500" fill="hold"/>
                                        <p:tgtEl>
                                          <p:spTgt spid="15360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02">
                                            <p:txEl>
                                              <p:pRg st="5" end="5"/>
                                            </p:txEl>
                                          </p:spTgt>
                                        </p:tgtEl>
                                        <p:attrNameLst>
                                          <p:attrName>style.visibility</p:attrName>
                                        </p:attrNameLst>
                                      </p:cBhvr>
                                      <p:to>
                                        <p:strVal val="visible"/>
                                      </p:to>
                                    </p:set>
                                    <p:anim calcmode="lin" valueType="num">
                                      <p:cBhvr additive="base">
                                        <p:cTn id="25" dur="500" fill="hold"/>
                                        <p:tgtEl>
                                          <p:spTgt spid="15360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02">
                                            <p:txEl>
                                              <p:pRg st="6" end="6"/>
                                            </p:txEl>
                                          </p:spTgt>
                                        </p:tgtEl>
                                        <p:attrNameLst>
                                          <p:attrName>style.visibility</p:attrName>
                                        </p:attrNameLst>
                                      </p:cBhvr>
                                      <p:to>
                                        <p:strVal val="visible"/>
                                      </p:to>
                                    </p:set>
                                    <p:anim calcmode="lin" valueType="num">
                                      <p:cBhvr additive="base">
                                        <p:cTn id="31" dur="500" fill="hold"/>
                                        <p:tgtEl>
                                          <p:spTgt spid="15360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2347913"/>
            <a:ext cx="7772400" cy="4510087"/>
          </a:xfrm>
          <a:prstGeom prst="rect">
            <a:avLst/>
          </a:prstGeom>
          <a:solidFill>
            <a:srgbClr val="CCFFCC"/>
          </a:solidFill>
          <a:ln w="9525">
            <a:noFill/>
            <a:miter lim="800000"/>
            <a:headEnd/>
            <a:tailEnd/>
          </a:ln>
        </p:spPr>
        <p:txBody>
          <a:bodyPr/>
          <a:lstStyle/>
          <a:p>
            <a:r>
              <a:rPr lang="en-US" dirty="0"/>
              <a:t>PRACTICE: Which one of the following provides direct evidence for the existence of discrete energy levels in an atom?</a:t>
            </a:r>
          </a:p>
          <a:p>
            <a:r>
              <a:rPr lang="en-US" dirty="0"/>
              <a:t>A. The continuous spectrum of the light emitted by a white hot metal.</a:t>
            </a:r>
          </a:p>
          <a:p>
            <a:r>
              <a:rPr lang="en-US" dirty="0"/>
              <a:t>B. The line emission spectrum of a gas at low pressure.</a:t>
            </a:r>
          </a:p>
          <a:p>
            <a:r>
              <a:rPr lang="en-US" dirty="0"/>
              <a:t>C. The emission of gamma radiation from radioactive atoms.</a:t>
            </a:r>
          </a:p>
          <a:p>
            <a:r>
              <a:rPr lang="en-US" dirty="0"/>
              <a:t>D. The ionization of gas atoms when bombarded by alpha particles.</a:t>
            </a:r>
          </a:p>
          <a:p>
            <a:r>
              <a:rPr lang="en-US" dirty="0">
                <a:sym typeface="Symbol" pitchFamily="18" charset="2"/>
              </a:rPr>
              <a:t>SOLUTION:</a:t>
            </a:r>
          </a:p>
          <a:p>
            <a:r>
              <a:rPr lang="en-US" dirty="0">
                <a:solidFill>
                  <a:srgbClr val="009999"/>
                </a:solidFill>
                <a:sym typeface="Symbol" pitchFamily="18" charset="2"/>
              </a:rPr>
              <a:t>Just pay attention!</a:t>
            </a:r>
            <a:endParaRPr lang="en-US" i="1" dirty="0">
              <a:solidFill>
                <a:srgbClr val="009999"/>
              </a:solidFill>
              <a:cs typeface="Courier New" pitchFamily="49" charset="0"/>
              <a:sym typeface="Symbol" pitchFamily="18" charset="2"/>
            </a:endParaRPr>
          </a:p>
        </p:txBody>
      </p:sp>
      <p:sp>
        <p:nvSpPr>
          <p:cNvPr id="155651" name="Rectangle 3"/>
          <p:cNvSpPr>
            <a:spLocks noChangeArrowheads="1"/>
          </p:cNvSpPr>
          <p:nvPr/>
        </p:nvSpPr>
        <p:spPr bwMode="auto">
          <a:xfrm>
            <a:off x="685800" y="1549400"/>
            <a:ext cx="7772400" cy="808038"/>
          </a:xfrm>
          <a:prstGeom prst="rect">
            <a:avLst/>
          </a:prstGeom>
          <a:solidFill>
            <a:srgbClr val="EAEAEA"/>
          </a:solidFill>
          <a:ln w="9525">
            <a:noFill/>
            <a:miter lim="800000"/>
            <a:headEnd/>
            <a:tailEnd/>
          </a:ln>
        </p:spPr>
        <p:txBody>
          <a:bodyPr/>
          <a:lstStyle/>
          <a:p>
            <a:r>
              <a:rPr lang="en-US" altLang="en-US" i="1">
                <a:solidFill>
                  <a:schemeClr val="accent2"/>
                </a:solidFill>
              </a:rPr>
              <a:t>Discrete energy and discrete energy levels</a:t>
            </a:r>
          </a:p>
          <a:p>
            <a:r>
              <a:rPr lang="en-US">
                <a:solidFill>
                  <a:srgbClr val="000000"/>
                </a:solidFill>
                <a:cs typeface="Times New Roman" pitchFamily="18" charset="0"/>
                <a:sym typeface="Symbol" pitchFamily="18" charset="2"/>
              </a:rPr>
              <a:t></a:t>
            </a:r>
            <a:r>
              <a:rPr lang="en-US" b="1">
                <a:solidFill>
                  <a:srgbClr val="000000"/>
                </a:solidFill>
                <a:cs typeface="Times New Roman" pitchFamily="18" charset="0"/>
                <a:sym typeface="Symbol" pitchFamily="18" charset="2"/>
              </a:rPr>
              <a:t>Discrete</a:t>
            </a:r>
            <a:r>
              <a:rPr lang="en-US">
                <a:solidFill>
                  <a:srgbClr val="000000"/>
                </a:solidFill>
                <a:cs typeface="Times New Roman" pitchFamily="18" charset="0"/>
                <a:sym typeface="Symbol" pitchFamily="18" charset="2"/>
              </a:rPr>
              <a:t> means discontinuous, or separated.</a:t>
            </a:r>
          </a:p>
        </p:txBody>
      </p:sp>
      <p:sp>
        <p:nvSpPr>
          <p:cNvPr id="155653" name="Oval 5"/>
          <p:cNvSpPr>
            <a:spLocks noChangeArrowheads="1"/>
          </p:cNvSpPr>
          <p:nvPr/>
        </p:nvSpPr>
        <p:spPr bwMode="auto">
          <a:xfrm>
            <a:off x="696913" y="4200525"/>
            <a:ext cx="407987" cy="407988"/>
          </a:xfrm>
          <a:prstGeom prst="ellipse">
            <a:avLst/>
          </a:prstGeom>
          <a:noFill/>
          <a:ln w="38100">
            <a:solidFill>
              <a:srgbClr val="FF0000"/>
            </a:solidFill>
            <a:round/>
            <a:headEnd/>
            <a:tailEnd/>
          </a:ln>
        </p:spPr>
        <p:txBody>
          <a:bodyPr wrap="none" anchor="ctr"/>
          <a:lstStyle/>
          <a:p>
            <a:endParaRPr lang="en-US"/>
          </a:p>
        </p:txBody>
      </p:sp>
      <p:pic>
        <p:nvPicPr>
          <p:cNvPr id="155654" name="Picture 6" descr="Hemission1"/>
          <p:cNvPicPr>
            <a:picLocks noChangeAspect="1" noChangeArrowheads="1"/>
          </p:cNvPicPr>
          <p:nvPr/>
        </p:nvPicPr>
        <p:blipFill>
          <a:blip r:embed="rId6" cstate="print"/>
          <a:srcRect l="15640" t="18445" b="55930"/>
          <a:stretch>
            <a:fillRect/>
          </a:stretch>
        </p:blipFill>
        <p:spPr bwMode="auto">
          <a:xfrm>
            <a:off x="3579813" y="5902325"/>
            <a:ext cx="4775200" cy="858838"/>
          </a:xfrm>
          <a:prstGeom prst="rect">
            <a:avLst/>
          </a:prstGeom>
          <a:noFill/>
          <a:ln w="9525">
            <a:noFill/>
            <a:miter lim="800000"/>
            <a:headEnd/>
            <a:tailEnd/>
          </a:ln>
        </p:spPr>
      </p:pic>
      <p:sp>
        <p:nvSpPr>
          <p:cNvPr id="3277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additive="base">
                                        <p:cTn id="13" dur="5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5650">
                                            <p:txEl>
                                              <p:pRg st="0" end="0"/>
                                            </p:txEl>
                                          </p:spTgt>
                                        </p:tgtEl>
                                        <p:attrNameLst>
                                          <p:attrName>style.visibility</p:attrName>
                                        </p:attrNameLst>
                                      </p:cBhvr>
                                      <p:to>
                                        <p:strVal val="visible"/>
                                      </p:to>
                                    </p:set>
                                    <p:anim calcmode="lin" valueType="num">
                                      <p:cBhvr additive="base">
                                        <p:cTn id="19"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5650">
                                            <p:txEl>
                                              <p:pRg st="1" end="1"/>
                                            </p:txEl>
                                          </p:spTgt>
                                        </p:tgtEl>
                                        <p:attrNameLst>
                                          <p:attrName>style.visibility</p:attrName>
                                        </p:attrNameLst>
                                      </p:cBhvr>
                                      <p:to>
                                        <p:strVal val="visible"/>
                                      </p:to>
                                    </p:set>
                                    <p:anim calcmode="lin" valueType="num">
                                      <p:cBhvr additive="base">
                                        <p:cTn id="25"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5650">
                                            <p:txEl>
                                              <p:pRg st="2" end="2"/>
                                            </p:txEl>
                                          </p:spTgt>
                                        </p:tgtEl>
                                        <p:attrNameLst>
                                          <p:attrName>style.visibility</p:attrName>
                                        </p:attrNameLst>
                                      </p:cBhvr>
                                      <p:to>
                                        <p:strVal val="visible"/>
                                      </p:to>
                                    </p:set>
                                    <p:anim calcmode="lin" valueType="num">
                                      <p:cBhvr additive="base">
                                        <p:cTn id="31"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5650">
                                            <p:txEl>
                                              <p:pRg st="3" end="3"/>
                                            </p:txEl>
                                          </p:spTgt>
                                        </p:tgtEl>
                                        <p:attrNameLst>
                                          <p:attrName>style.visibility</p:attrName>
                                        </p:attrNameLst>
                                      </p:cBhvr>
                                      <p:to>
                                        <p:strVal val="visible"/>
                                      </p:to>
                                    </p:set>
                                    <p:anim calcmode="lin" valueType="num">
                                      <p:cBhvr additive="base">
                                        <p:cTn id="37" dur="500" fill="hold"/>
                                        <p:tgtEl>
                                          <p:spTgt spid="15565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5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5650">
                                            <p:txEl>
                                              <p:pRg st="4" end="4"/>
                                            </p:txEl>
                                          </p:spTgt>
                                        </p:tgtEl>
                                        <p:attrNameLst>
                                          <p:attrName>style.visibility</p:attrName>
                                        </p:attrNameLst>
                                      </p:cBhvr>
                                      <p:to>
                                        <p:strVal val="visible"/>
                                      </p:to>
                                    </p:set>
                                    <p:anim calcmode="lin" valueType="num">
                                      <p:cBhvr additive="base">
                                        <p:cTn id="43" dur="500" fill="hold"/>
                                        <p:tgtEl>
                                          <p:spTgt spid="15565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5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5650">
                                            <p:txEl>
                                              <p:pRg st="5" end="5"/>
                                            </p:txEl>
                                          </p:spTgt>
                                        </p:tgtEl>
                                        <p:attrNameLst>
                                          <p:attrName>style.visibility</p:attrName>
                                        </p:attrNameLst>
                                      </p:cBhvr>
                                      <p:to>
                                        <p:strVal val="visible"/>
                                      </p:to>
                                    </p:set>
                                    <p:anim calcmode="lin" valueType="num">
                                      <p:cBhvr additive="base">
                                        <p:cTn id="49" dur="500" fill="hold"/>
                                        <p:tgtEl>
                                          <p:spTgt spid="15565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5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5650">
                                            <p:txEl>
                                              <p:pRg st="6" end="6"/>
                                            </p:txEl>
                                          </p:spTgt>
                                        </p:tgtEl>
                                        <p:attrNameLst>
                                          <p:attrName>style.visibility</p:attrName>
                                        </p:attrNameLst>
                                      </p:cBhvr>
                                      <p:to>
                                        <p:strVal val="visible"/>
                                      </p:to>
                                    </p:set>
                                    <p:anim calcmode="lin" valueType="num">
                                      <p:cBhvr additive="base">
                                        <p:cTn id="55" dur="500" fill="hold"/>
                                        <p:tgtEl>
                                          <p:spTgt spid="15565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56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8" presetClass="entr" presetSubtype="32" fill="hold" nodeType="withEffect">
                                  <p:stCondLst>
                                    <p:cond delay="0"/>
                                  </p:stCondLst>
                                  <p:childTnLst>
                                    <p:set>
                                      <p:cBhvr>
                                        <p:cTn id="58" dur="1" fill="hold">
                                          <p:stCondLst>
                                            <p:cond delay="0"/>
                                          </p:stCondLst>
                                        </p:cTn>
                                        <p:tgtEl>
                                          <p:spTgt spid="155654"/>
                                        </p:tgtEl>
                                        <p:attrNameLst>
                                          <p:attrName>style.visibility</p:attrName>
                                        </p:attrNameLst>
                                      </p:cBhvr>
                                      <p:to>
                                        <p:strVal val="visible"/>
                                      </p:to>
                                    </p:set>
                                    <p:animEffect transition="in" filter="diamond(out)">
                                      <p:cBhvr>
                                        <p:cTn id="59" dur="500"/>
                                        <p:tgtEl>
                                          <p:spTgt spid="155654"/>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55653"/>
                                        </p:tgtEl>
                                        <p:attrNameLst>
                                          <p:attrName>style.visibility</p:attrName>
                                        </p:attrNameLst>
                                      </p:cBhvr>
                                      <p:to>
                                        <p:strVal val="visible"/>
                                      </p:to>
                                    </p:set>
                                    <p:anim calcmode="lin" valueType="num">
                                      <p:cBhvr>
                                        <p:cTn id="64" dur="500" fill="hold"/>
                                        <p:tgtEl>
                                          <p:spTgt spid="155653"/>
                                        </p:tgtEl>
                                        <p:attrNameLst>
                                          <p:attrName>ppt_w</p:attrName>
                                        </p:attrNameLst>
                                      </p:cBhvr>
                                      <p:tavLst>
                                        <p:tav tm="0">
                                          <p:val>
                                            <p:fltVal val="0"/>
                                          </p:val>
                                        </p:tav>
                                        <p:tav tm="100000">
                                          <p:val>
                                            <p:strVal val="#ppt_w"/>
                                          </p:val>
                                        </p:tav>
                                      </p:tavLst>
                                    </p:anim>
                                    <p:anim calcmode="lin" valueType="num">
                                      <p:cBhvr>
                                        <p:cTn id="65" dur="500" fill="hold"/>
                                        <p:tgtEl>
                                          <p:spTgt spid="155653"/>
                                        </p:tgtEl>
                                        <p:attrNameLst>
                                          <p:attrName>ppt_h</p:attrName>
                                        </p:attrNameLst>
                                      </p:cBhvr>
                                      <p:tavLst>
                                        <p:tav tm="0">
                                          <p:val>
                                            <p:fltVal val="0"/>
                                          </p:val>
                                        </p:tav>
                                        <p:tav tm="100000">
                                          <p:val>
                                            <p:strVal val="#ppt_h"/>
                                          </p:val>
                                        </p:tav>
                                      </p:tavLst>
                                    </p:anim>
                                    <p:animEffect transition="in" filter="fade">
                                      <p:cBhvr>
                                        <p:cTn id="66" dur="500"/>
                                        <p:tgtEl>
                                          <p:spTgt spid="155653"/>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685800" y="1969478"/>
            <a:ext cx="7772400" cy="4888522"/>
          </a:xfrm>
          <a:prstGeom prst="rect">
            <a:avLst/>
          </a:prstGeom>
          <a:solidFill>
            <a:srgbClr val="CCFFCC"/>
          </a:solidFill>
          <a:ln w="9525">
            <a:noFill/>
            <a:miter lim="800000"/>
            <a:headEnd/>
            <a:tailEnd/>
          </a:ln>
        </p:spPr>
        <p:txBody>
          <a:bodyPr/>
          <a:lstStyle/>
          <a:p>
            <a:r>
              <a:rPr lang="en-US" dirty="0"/>
              <a:t>PRACTICE: </a:t>
            </a:r>
            <a:r>
              <a:rPr lang="en-US" dirty="0" smtClean="0"/>
              <a:t>A spectroscopic                          examination of glowing                                              hydrogen shows the                                                      presence of a 434 nm blue                                       emission line. </a:t>
            </a:r>
            <a:endParaRPr lang="en-US" dirty="0"/>
          </a:p>
          <a:p>
            <a:r>
              <a:rPr lang="en-US" dirty="0"/>
              <a:t>(a) What is its frequency?</a:t>
            </a:r>
          </a:p>
          <a:p>
            <a:pPr>
              <a:spcBef>
                <a:spcPts val="1200"/>
              </a:spcBef>
            </a:pPr>
            <a:r>
              <a:rPr lang="en-US" dirty="0">
                <a:sym typeface="Symbol" pitchFamily="18" charset="2"/>
              </a:rPr>
              <a:t>SOLUTION:</a:t>
            </a:r>
          </a:p>
          <a:p>
            <a:r>
              <a:rPr lang="en-US" dirty="0">
                <a:sym typeface="Symbol" pitchFamily="18" charset="2"/>
              </a:rPr>
              <a:t>Use </a:t>
            </a:r>
            <a:r>
              <a:rPr lang="en-US" i="1" dirty="0">
                <a:sym typeface="Symbol" pitchFamily="18" charset="2"/>
              </a:rPr>
              <a:t>c</a:t>
            </a:r>
            <a:r>
              <a:rPr lang="en-US" dirty="0">
                <a:sym typeface="Symbol" pitchFamily="18" charset="2"/>
              </a:rPr>
              <a:t> = </a:t>
            </a:r>
            <a:r>
              <a:rPr lang="en-US" i="1" dirty="0">
                <a:sym typeface="Symbol" pitchFamily="18" charset="2"/>
              </a:rPr>
              <a:t>f</a:t>
            </a:r>
            <a:r>
              <a:rPr lang="en-US" dirty="0">
                <a:sym typeface="Symbol" pitchFamily="18" charset="2"/>
              </a:rPr>
              <a:t> </a:t>
            </a:r>
          </a:p>
          <a:p>
            <a:r>
              <a:rPr lang="en-US" dirty="0">
                <a:sym typeface="Symbol" pitchFamily="18" charset="2"/>
              </a:rPr>
              <a:t>   where </a:t>
            </a:r>
            <a:r>
              <a:rPr lang="en-US" i="1" dirty="0">
                <a:sym typeface="Symbol" pitchFamily="18" charset="2"/>
              </a:rPr>
              <a:t>c</a:t>
            </a:r>
            <a:r>
              <a:rPr lang="en-US" dirty="0">
                <a:sym typeface="Symbol" pitchFamily="18" charset="2"/>
              </a:rPr>
              <a:t> = </a:t>
            </a:r>
            <a:r>
              <a:rPr lang="en-US" dirty="0">
                <a:cs typeface="Courier New" pitchFamily="49" charset="0"/>
                <a:sym typeface="Symbol" pitchFamily="18" charset="2"/>
              </a:rPr>
              <a:t>3.0010</a:t>
            </a:r>
            <a:r>
              <a:rPr lang="en-US" baseline="30000" dirty="0">
                <a:cs typeface="Courier New" pitchFamily="49" charset="0"/>
                <a:sym typeface="Symbol" pitchFamily="18" charset="2"/>
              </a:rPr>
              <a:t>8</a:t>
            </a:r>
            <a:r>
              <a:rPr lang="en-US" dirty="0">
                <a:cs typeface="Courier New" pitchFamily="49" charset="0"/>
                <a:sym typeface="Symbol" pitchFamily="18" charset="2"/>
              </a:rPr>
              <a:t> m s</a:t>
            </a:r>
            <a:r>
              <a:rPr lang="en-US" baseline="30000" dirty="0">
                <a:cs typeface="Courier New" pitchFamily="49" charset="0"/>
                <a:sym typeface="Symbol" pitchFamily="18" charset="2"/>
              </a:rPr>
              <a:t>-1</a:t>
            </a:r>
            <a:r>
              <a:rPr lang="en-US" baseline="-25000" dirty="0">
                <a:cs typeface="Courier New" pitchFamily="49" charset="0"/>
                <a:sym typeface="Symbol" pitchFamily="18" charset="2"/>
              </a:rPr>
              <a:t> </a:t>
            </a:r>
            <a:r>
              <a:rPr lang="en-US" dirty="0">
                <a:cs typeface="Courier New" pitchFamily="49" charset="0"/>
                <a:sym typeface="Symbol" pitchFamily="18" charset="2"/>
              </a:rPr>
              <a:t>and </a:t>
            </a:r>
            <a:r>
              <a:rPr lang="en-US" i="1" dirty="0">
                <a:sym typeface="Symbol" pitchFamily="18" charset="2"/>
              </a:rPr>
              <a:t></a:t>
            </a:r>
            <a:r>
              <a:rPr lang="en-US" dirty="0">
                <a:cs typeface="Courier New" pitchFamily="49" charset="0"/>
                <a:sym typeface="Symbol" pitchFamily="18" charset="2"/>
              </a:rPr>
              <a:t> = 434 10</a:t>
            </a:r>
            <a:r>
              <a:rPr lang="en-US" baseline="30000" dirty="0">
                <a:cs typeface="Courier New" pitchFamily="49" charset="0"/>
                <a:sym typeface="Symbol" pitchFamily="18" charset="2"/>
              </a:rPr>
              <a:t>-9</a:t>
            </a:r>
            <a:r>
              <a:rPr lang="en-US" dirty="0">
                <a:cs typeface="Courier New" pitchFamily="49" charset="0"/>
                <a:sym typeface="Symbol" pitchFamily="18" charset="2"/>
              </a:rPr>
              <a:t> m:</a:t>
            </a:r>
          </a:p>
          <a:p>
            <a:pPr>
              <a:spcBef>
                <a:spcPts val="600"/>
              </a:spcBef>
            </a:pPr>
            <a:r>
              <a:rPr lang="en-US" dirty="0">
                <a:sym typeface="Symbol" pitchFamily="18" charset="2"/>
              </a:rPr>
              <a:t>  </a:t>
            </a:r>
            <a:r>
              <a:rPr lang="en-US" dirty="0">
                <a:cs typeface="Courier New" pitchFamily="49" charset="0"/>
                <a:sym typeface="Symbol" pitchFamily="18" charset="2"/>
              </a:rPr>
              <a:t>3.0010</a:t>
            </a:r>
            <a:r>
              <a:rPr lang="en-US" baseline="30000" dirty="0">
                <a:cs typeface="Courier New" pitchFamily="49" charset="0"/>
                <a:sym typeface="Symbol" pitchFamily="18" charset="2"/>
              </a:rPr>
              <a:t>8</a:t>
            </a:r>
            <a:r>
              <a:rPr lang="en-US" dirty="0">
                <a:cs typeface="Courier New" pitchFamily="49" charset="0"/>
                <a:sym typeface="Symbol" pitchFamily="18" charset="2"/>
              </a:rPr>
              <a:t> = (43410</a:t>
            </a:r>
            <a:r>
              <a:rPr lang="en-US" baseline="30000" dirty="0">
                <a:cs typeface="Courier New" pitchFamily="49" charset="0"/>
                <a:sym typeface="Symbol" pitchFamily="18" charset="2"/>
              </a:rPr>
              <a:t>-9</a:t>
            </a:r>
            <a:r>
              <a:rPr lang="en-US" dirty="0">
                <a:cs typeface="Courier New" pitchFamily="49" charset="0"/>
                <a:sym typeface="Symbol" pitchFamily="18" charset="2"/>
              </a:rPr>
              <a:t>)</a:t>
            </a:r>
            <a:r>
              <a:rPr lang="en-US" i="1" dirty="0">
                <a:cs typeface="Courier New" pitchFamily="49" charset="0"/>
                <a:sym typeface="Symbol" pitchFamily="18" charset="2"/>
              </a:rPr>
              <a:t>f</a:t>
            </a:r>
            <a:endParaRPr lang="en-US" dirty="0">
              <a:cs typeface="Courier New" pitchFamily="49" charset="0"/>
              <a:sym typeface="Symbol" pitchFamily="18" charset="2"/>
            </a:endParaRPr>
          </a:p>
          <a:p>
            <a:r>
              <a:rPr lang="en-US" i="1" dirty="0">
                <a:cs typeface="Courier New" pitchFamily="49" charset="0"/>
                <a:sym typeface="Symbol" pitchFamily="18" charset="2"/>
              </a:rPr>
              <a:t>         </a:t>
            </a:r>
            <a:r>
              <a:rPr lang="en-US" i="1" baseline="-25000" dirty="0">
                <a:cs typeface="Courier New" pitchFamily="49" charset="0"/>
                <a:sym typeface="Symbol" pitchFamily="18" charset="2"/>
              </a:rPr>
              <a:t> </a:t>
            </a:r>
            <a:r>
              <a:rPr lang="en-US" i="1" dirty="0">
                <a:cs typeface="Courier New" pitchFamily="49" charset="0"/>
                <a:sym typeface="Symbol" pitchFamily="18" charset="2"/>
              </a:rPr>
              <a:t>f</a:t>
            </a:r>
            <a:r>
              <a:rPr lang="en-US" dirty="0">
                <a:cs typeface="Courier New" pitchFamily="49" charset="0"/>
                <a:sym typeface="Symbol" pitchFamily="18" charset="2"/>
              </a:rPr>
              <a:t> = 3.00</a:t>
            </a:r>
            <a:r>
              <a:rPr lang="en-US" dirty="0" smtClean="0">
                <a:cs typeface="Courier New" pitchFamily="49" charset="0"/>
                <a:sym typeface="Symbol" pitchFamily="18" charset="2"/>
              </a:rPr>
              <a:t>10</a:t>
            </a:r>
            <a:r>
              <a:rPr lang="en-US" baseline="30000" dirty="0" smtClean="0">
                <a:cs typeface="Courier New" pitchFamily="49" charset="0"/>
                <a:sym typeface="Symbol" pitchFamily="18" charset="2"/>
              </a:rPr>
              <a:t>8 </a:t>
            </a:r>
            <a:r>
              <a:rPr lang="en-US" i="1" dirty="0" smtClean="0">
                <a:cs typeface="Courier New" pitchFamily="49" charset="0"/>
                <a:sym typeface="Symbol" pitchFamily="18" charset="2"/>
              </a:rPr>
              <a:t>/</a:t>
            </a:r>
            <a:r>
              <a:rPr lang="en-US" dirty="0" smtClean="0">
                <a:cs typeface="Courier New" pitchFamily="49" charset="0"/>
                <a:sym typeface="Symbol" pitchFamily="18" charset="2"/>
              </a:rPr>
              <a:t> 434</a:t>
            </a:r>
            <a:r>
              <a:rPr lang="en-US" dirty="0">
                <a:cs typeface="Courier New" pitchFamily="49" charset="0"/>
                <a:sym typeface="Symbol" pitchFamily="18" charset="2"/>
              </a:rPr>
              <a:t>10</a:t>
            </a:r>
            <a:r>
              <a:rPr lang="en-US" baseline="30000" dirty="0">
                <a:cs typeface="Courier New" pitchFamily="49" charset="0"/>
                <a:sym typeface="Symbol" pitchFamily="18" charset="2"/>
              </a:rPr>
              <a:t>-9</a:t>
            </a:r>
            <a:r>
              <a:rPr lang="en-US" dirty="0">
                <a:cs typeface="Courier New" pitchFamily="49" charset="0"/>
                <a:sym typeface="Symbol" pitchFamily="18" charset="2"/>
              </a:rPr>
              <a:t> </a:t>
            </a:r>
          </a:p>
          <a:p>
            <a:r>
              <a:rPr lang="en-US" dirty="0">
                <a:cs typeface="Courier New" pitchFamily="49" charset="0"/>
                <a:sym typeface="Symbol" pitchFamily="18" charset="2"/>
              </a:rPr>
              <a:t>           </a:t>
            </a:r>
            <a:r>
              <a:rPr lang="en-US" baseline="-25000" dirty="0">
                <a:cs typeface="Courier New" pitchFamily="49" charset="0"/>
                <a:sym typeface="Symbol" pitchFamily="18" charset="2"/>
              </a:rPr>
              <a:t> </a:t>
            </a:r>
            <a:r>
              <a:rPr lang="en-US" dirty="0">
                <a:cs typeface="Courier New" pitchFamily="49" charset="0"/>
                <a:sym typeface="Symbol" pitchFamily="18" charset="2"/>
              </a:rPr>
              <a:t>= 6.9110</a:t>
            </a:r>
            <a:r>
              <a:rPr lang="en-US" baseline="30000" dirty="0">
                <a:cs typeface="Courier New" pitchFamily="49" charset="0"/>
                <a:sym typeface="Symbol" pitchFamily="18" charset="2"/>
              </a:rPr>
              <a:t>14</a:t>
            </a:r>
            <a:r>
              <a:rPr lang="en-US" dirty="0">
                <a:cs typeface="Courier New" pitchFamily="49" charset="0"/>
                <a:sym typeface="Symbol" pitchFamily="18" charset="2"/>
              </a:rPr>
              <a:t> Hz.</a:t>
            </a:r>
            <a:endParaRPr lang="en-US" i="1" dirty="0">
              <a:cs typeface="Courier New" pitchFamily="49" charset="0"/>
              <a:sym typeface="Symbol" pitchFamily="18" charset="2"/>
            </a:endParaRPr>
          </a:p>
        </p:txBody>
      </p:sp>
      <p:sp>
        <p:nvSpPr>
          <p:cNvPr id="278531"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pic>
        <p:nvPicPr>
          <p:cNvPr id="278532" name="Picture 4" descr="Hemission1"/>
          <p:cNvPicPr>
            <a:picLocks noChangeAspect="1" noChangeArrowheads="1"/>
          </p:cNvPicPr>
          <p:nvPr/>
        </p:nvPicPr>
        <p:blipFill>
          <a:blip r:embed="rId5" cstate="print"/>
          <a:srcRect/>
          <a:stretch>
            <a:fillRect/>
          </a:stretch>
        </p:blipFill>
        <p:spPr bwMode="auto">
          <a:xfrm>
            <a:off x="4775200" y="2079625"/>
            <a:ext cx="4210050" cy="2492375"/>
          </a:xfrm>
          <a:prstGeom prst="rect">
            <a:avLst/>
          </a:prstGeom>
          <a:ln>
            <a:noFill/>
          </a:ln>
          <a:effectLst>
            <a:outerShdw blurRad="292100" dist="139700" dir="2700000" algn="tl" rotWithShape="0">
              <a:srgbClr val="333333">
                <a:alpha val="65000"/>
              </a:srgbClr>
            </a:outerShdw>
          </a:effectLst>
        </p:spPr>
      </p:pic>
      <p:sp>
        <p:nvSpPr>
          <p:cNvPr id="3379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530">
                                            <p:txEl>
                                              <p:pRg st="0" end="0"/>
                                            </p:txEl>
                                          </p:spTgt>
                                        </p:tgtEl>
                                        <p:attrNameLst>
                                          <p:attrName>style.visibility</p:attrName>
                                        </p:attrNameLst>
                                      </p:cBhvr>
                                      <p:to>
                                        <p:strVal val="visible"/>
                                      </p:to>
                                    </p:set>
                                    <p:anim calcmode="lin" valueType="num">
                                      <p:cBhvr additive="base">
                                        <p:cTn id="13"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32" fill="hold" nodeType="withEffect">
                                  <p:stCondLst>
                                    <p:cond delay="0"/>
                                  </p:stCondLst>
                                  <p:childTnLst>
                                    <p:set>
                                      <p:cBhvr>
                                        <p:cTn id="16" dur="1" fill="hold">
                                          <p:stCondLst>
                                            <p:cond delay="0"/>
                                          </p:stCondLst>
                                        </p:cTn>
                                        <p:tgtEl>
                                          <p:spTgt spid="278532"/>
                                        </p:tgtEl>
                                        <p:attrNameLst>
                                          <p:attrName>style.visibility</p:attrName>
                                        </p:attrNameLst>
                                      </p:cBhvr>
                                      <p:to>
                                        <p:strVal val="visible"/>
                                      </p:to>
                                    </p:set>
                                    <p:animEffect transition="in" filter="diamond(out)">
                                      <p:cBhvr>
                                        <p:cTn id="17" dur="500"/>
                                        <p:tgtEl>
                                          <p:spTgt spid="27853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8530">
                                            <p:txEl>
                                              <p:pRg st="1" end="1"/>
                                            </p:txEl>
                                          </p:spTgt>
                                        </p:tgtEl>
                                        <p:attrNameLst>
                                          <p:attrName>style.visibility</p:attrName>
                                        </p:attrNameLst>
                                      </p:cBhvr>
                                      <p:to>
                                        <p:strVal val="visible"/>
                                      </p:to>
                                    </p:set>
                                    <p:anim calcmode="lin" valueType="num">
                                      <p:cBhvr additive="base">
                                        <p:cTn id="22" dur="500" fill="hold"/>
                                        <p:tgtEl>
                                          <p:spTgt spid="278530">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8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8530">
                                            <p:txEl>
                                              <p:pRg st="2" end="2"/>
                                            </p:txEl>
                                          </p:spTgt>
                                        </p:tgtEl>
                                        <p:attrNameLst>
                                          <p:attrName>style.visibility</p:attrName>
                                        </p:attrNameLst>
                                      </p:cBhvr>
                                      <p:to>
                                        <p:strVal val="visible"/>
                                      </p:to>
                                    </p:set>
                                    <p:anim calcmode="lin" valueType="num">
                                      <p:cBhvr additive="base">
                                        <p:cTn id="28" dur="500" fill="hold"/>
                                        <p:tgtEl>
                                          <p:spTgt spid="278530">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8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78530">
                                            <p:txEl>
                                              <p:pRg st="3" end="3"/>
                                            </p:txEl>
                                          </p:spTgt>
                                        </p:tgtEl>
                                        <p:attrNameLst>
                                          <p:attrName>style.visibility</p:attrName>
                                        </p:attrNameLst>
                                      </p:cBhvr>
                                      <p:to>
                                        <p:strVal val="visible"/>
                                      </p:to>
                                    </p:set>
                                    <p:anim calcmode="lin" valueType="num">
                                      <p:cBhvr additive="base">
                                        <p:cTn id="34" dur="500" fill="hold"/>
                                        <p:tgtEl>
                                          <p:spTgt spid="27853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78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78530">
                                            <p:txEl>
                                              <p:pRg st="4" end="4"/>
                                            </p:txEl>
                                          </p:spTgt>
                                        </p:tgtEl>
                                        <p:attrNameLst>
                                          <p:attrName>style.visibility</p:attrName>
                                        </p:attrNameLst>
                                      </p:cBhvr>
                                      <p:to>
                                        <p:strVal val="visible"/>
                                      </p:to>
                                    </p:set>
                                    <p:anim calcmode="lin" valueType="num">
                                      <p:cBhvr additive="base">
                                        <p:cTn id="40" dur="500" fill="hold"/>
                                        <p:tgtEl>
                                          <p:spTgt spid="27853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785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78530">
                                            <p:txEl>
                                              <p:pRg st="5" end="5"/>
                                            </p:txEl>
                                          </p:spTgt>
                                        </p:tgtEl>
                                        <p:attrNameLst>
                                          <p:attrName>style.visibility</p:attrName>
                                        </p:attrNameLst>
                                      </p:cBhvr>
                                      <p:to>
                                        <p:strVal val="visible"/>
                                      </p:to>
                                    </p:set>
                                    <p:anim calcmode="lin" valueType="num">
                                      <p:cBhvr additive="base">
                                        <p:cTn id="46" dur="500" fill="hold"/>
                                        <p:tgtEl>
                                          <p:spTgt spid="278530">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785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78530">
                                            <p:txEl>
                                              <p:pRg st="6" end="6"/>
                                            </p:txEl>
                                          </p:spTgt>
                                        </p:tgtEl>
                                        <p:attrNameLst>
                                          <p:attrName>style.visibility</p:attrName>
                                        </p:attrNameLst>
                                      </p:cBhvr>
                                      <p:to>
                                        <p:strVal val="visible"/>
                                      </p:to>
                                    </p:set>
                                    <p:anim calcmode="lin" valueType="num">
                                      <p:cBhvr additive="base">
                                        <p:cTn id="52" dur="500" fill="hold"/>
                                        <p:tgtEl>
                                          <p:spTgt spid="278530">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785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78530">
                                            <p:txEl>
                                              <p:pRg st="7" end="7"/>
                                            </p:txEl>
                                          </p:spTgt>
                                        </p:tgtEl>
                                        <p:attrNameLst>
                                          <p:attrName>style.visibility</p:attrName>
                                        </p:attrNameLst>
                                      </p:cBhvr>
                                      <p:to>
                                        <p:strVal val="visible"/>
                                      </p:to>
                                    </p:set>
                                    <p:anim calcmode="lin" valueType="num">
                                      <p:cBhvr additive="base">
                                        <p:cTn id="58" dur="500" fill="hold"/>
                                        <p:tgtEl>
                                          <p:spTgt spid="278530">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785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85800" y="1959414"/>
            <a:ext cx="7772400" cy="4898586"/>
          </a:xfrm>
          <a:prstGeom prst="rect">
            <a:avLst/>
          </a:prstGeom>
          <a:solidFill>
            <a:srgbClr val="CCFFCC"/>
          </a:solidFill>
          <a:ln w="9525">
            <a:noFill/>
            <a:miter lim="800000"/>
            <a:headEnd/>
            <a:tailEnd/>
          </a:ln>
        </p:spPr>
        <p:txBody>
          <a:bodyPr/>
          <a:lstStyle/>
          <a:p>
            <a:r>
              <a:rPr lang="en-US" dirty="0"/>
              <a:t>PRACTICE: A spectroscopic                          examination of glowing                                              hydrogen shows the                                                      presence of a 434 nm blue                                       emission line. </a:t>
            </a:r>
          </a:p>
          <a:p>
            <a:r>
              <a:rPr lang="en-US" dirty="0"/>
              <a:t>(b) What is the energy (in J                                               and </a:t>
            </a:r>
            <a:r>
              <a:rPr lang="en-US" dirty="0" err="1"/>
              <a:t>eV</a:t>
            </a:r>
            <a:r>
              <a:rPr lang="en-US" dirty="0"/>
              <a:t>) of each of its blue-                                              light photons?</a:t>
            </a:r>
          </a:p>
          <a:p>
            <a:pPr>
              <a:spcBef>
                <a:spcPts val="600"/>
              </a:spcBef>
            </a:pPr>
            <a:r>
              <a:rPr lang="en-US" dirty="0">
                <a:sym typeface="Symbol" pitchFamily="18" charset="2"/>
              </a:rPr>
              <a:t>SOLUTION: Use </a:t>
            </a:r>
            <a:r>
              <a:rPr lang="en-US" i="1" dirty="0">
                <a:sym typeface="Symbol" pitchFamily="18" charset="2"/>
              </a:rPr>
              <a:t>E</a:t>
            </a:r>
            <a:r>
              <a:rPr lang="en-US" dirty="0">
                <a:sym typeface="Symbol" pitchFamily="18" charset="2"/>
              </a:rPr>
              <a:t> = </a:t>
            </a:r>
            <a:r>
              <a:rPr lang="en-US" i="1" dirty="0" err="1">
                <a:sym typeface="Symbol" pitchFamily="18" charset="2"/>
              </a:rPr>
              <a:t>hf</a:t>
            </a:r>
            <a:r>
              <a:rPr lang="en-US" dirty="0">
                <a:sym typeface="Symbol" pitchFamily="18" charset="2"/>
              </a:rPr>
              <a:t>:</a:t>
            </a:r>
          </a:p>
          <a:p>
            <a:r>
              <a:rPr lang="en-US" dirty="0">
                <a:sym typeface="Symbol" pitchFamily="18" charset="2"/>
              </a:rPr>
              <a:t>    </a:t>
            </a:r>
            <a:r>
              <a:rPr lang="en-US" i="1" dirty="0">
                <a:sym typeface="Symbol" pitchFamily="18" charset="2"/>
              </a:rPr>
              <a:t>E</a:t>
            </a:r>
            <a:r>
              <a:rPr lang="en-US" dirty="0">
                <a:sym typeface="Symbol" pitchFamily="18" charset="2"/>
              </a:rPr>
              <a:t> = (6.6310</a:t>
            </a:r>
            <a:r>
              <a:rPr lang="en-US" baseline="30000" dirty="0">
                <a:sym typeface="Symbol" pitchFamily="18" charset="2"/>
              </a:rPr>
              <a:t>-34</a:t>
            </a:r>
            <a:r>
              <a:rPr lang="en-US" dirty="0">
                <a:sym typeface="Symbol" pitchFamily="18" charset="2"/>
              </a:rPr>
              <a:t>)(6.9110</a:t>
            </a:r>
            <a:r>
              <a:rPr lang="en-US" baseline="30000" dirty="0">
                <a:sym typeface="Symbol" pitchFamily="18" charset="2"/>
              </a:rPr>
              <a:t>14</a:t>
            </a:r>
            <a:r>
              <a:rPr lang="en-US" dirty="0">
                <a:sym typeface="Symbol" pitchFamily="18" charset="2"/>
              </a:rPr>
              <a:t>)</a:t>
            </a:r>
          </a:p>
          <a:p>
            <a:r>
              <a:rPr lang="en-US" i="1" dirty="0">
                <a:sym typeface="Symbol" pitchFamily="18" charset="2"/>
              </a:rPr>
              <a:t>     E</a:t>
            </a:r>
            <a:r>
              <a:rPr lang="en-US" dirty="0">
                <a:sym typeface="Symbol" pitchFamily="18" charset="2"/>
              </a:rPr>
              <a:t> = 4.5810</a:t>
            </a:r>
            <a:r>
              <a:rPr lang="en-US" baseline="30000" dirty="0">
                <a:sym typeface="Symbol" pitchFamily="18" charset="2"/>
              </a:rPr>
              <a:t>-19</a:t>
            </a:r>
            <a:r>
              <a:rPr lang="en-US" dirty="0">
                <a:sym typeface="Symbol" pitchFamily="18" charset="2"/>
              </a:rPr>
              <a:t> J. </a:t>
            </a:r>
          </a:p>
          <a:p>
            <a:r>
              <a:rPr lang="en-US" dirty="0">
                <a:sym typeface="Symbol" pitchFamily="18" charset="2"/>
              </a:rPr>
              <a:t>     </a:t>
            </a:r>
            <a:r>
              <a:rPr lang="en-US" i="1" dirty="0">
                <a:sym typeface="Symbol" pitchFamily="18" charset="2"/>
              </a:rPr>
              <a:t>E</a:t>
            </a:r>
            <a:r>
              <a:rPr lang="en-US" dirty="0">
                <a:sym typeface="Symbol" pitchFamily="18" charset="2"/>
              </a:rPr>
              <a:t> = (4.5810</a:t>
            </a:r>
            <a:r>
              <a:rPr lang="en-US" baseline="30000" dirty="0">
                <a:sym typeface="Symbol" pitchFamily="18" charset="2"/>
              </a:rPr>
              <a:t>-19</a:t>
            </a:r>
            <a:r>
              <a:rPr lang="en-US" dirty="0">
                <a:sym typeface="Symbol" pitchFamily="18" charset="2"/>
              </a:rPr>
              <a:t> J)(1 </a:t>
            </a:r>
            <a:r>
              <a:rPr lang="en-US" dirty="0" err="1">
                <a:sym typeface="Symbol" pitchFamily="18" charset="2"/>
              </a:rPr>
              <a:t>eV</a:t>
            </a:r>
            <a:r>
              <a:rPr lang="en-US" dirty="0">
                <a:sym typeface="Symbol" pitchFamily="18" charset="2"/>
              </a:rPr>
              <a:t>/ </a:t>
            </a:r>
            <a:r>
              <a:rPr lang="en-US" dirty="0">
                <a:cs typeface="Courier New" pitchFamily="49" charset="0"/>
                <a:sym typeface="Symbol" pitchFamily="18" charset="2"/>
              </a:rPr>
              <a:t>1.6010</a:t>
            </a:r>
            <a:r>
              <a:rPr lang="en-US" baseline="30000" dirty="0">
                <a:cs typeface="Courier New" pitchFamily="49" charset="0"/>
                <a:sym typeface="Symbol" pitchFamily="18" charset="2"/>
              </a:rPr>
              <a:t>-19</a:t>
            </a:r>
            <a:r>
              <a:rPr lang="en-US" dirty="0">
                <a:cs typeface="Courier New" pitchFamily="49" charset="0"/>
                <a:sym typeface="Symbol" pitchFamily="18" charset="2"/>
              </a:rPr>
              <a:t> J </a:t>
            </a:r>
            <a:r>
              <a:rPr lang="en-US" dirty="0" smtClean="0">
                <a:sym typeface="Symbol" pitchFamily="18" charset="2"/>
              </a:rPr>
              <a:t>)</a:t>
            </a:r>
            <a:endParaRPr lang="en-US" dirty="0">
              <a:sym typeface="Symbol" pitchFamily="18" charset="2"/>
            </a:endParaRPr>
          </a:p>
          <a:p>
            <a:r>
              <a:rPr lang="en-US" i="1" dirty="0">
                <a:sym typeface="Symbol" pitchFamily="18" charset="2"/>
              </a:rPr>
              <a:t>     E</a:t>
            </a:r>
            <a:r>
              <a:rPr lang="en-US" dirty="0">
                <a:sym typeface="Symbol" pitchFamily="18" charset="2"/>
              </a:rPr>
              <a:t> = 2.86 </a:t>
            </a:r>
            <a:r>
              <a:rPr lang="en-US" dirty="0" err="1">
                <a:sym typeface="Symbol" pitchFamily="18" charset="2"/>
              </a:rPr>
              <a:t>eV</a:t>
            </a:r>
            <a:r>
              <a:rPr lang="en-US" dirty="0">
                <a:sym typeface="Symbol" pitchFamily="18" charset="2"/>
              </a:rPr>
              <a:t>.</a:t>
            </a:r>
          </a:p>
        </p:txBody>
      </p:sp>
      <p:sp>
        <p:nvSpPr>
          <p:cNvPr id="34819"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sp>
        <p:nvSpPr>
          <p:cNvPr id="3482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6" name="Picture 4" descr="Hemission1"/>
          <p:cNvPicPr>
            <a:picLocks noChangeAspect="1" noChangeArrowheads="1"/>
          </p:cNvPicPr>
          <p:nvPr/>
        </p:nvPicPr>
        <p:blipFill>
          <a:blip r:embed="rId5" cstate="print"/>
          <a:srcRect/>
          <a:stretch>
            <a:fillRect/>
          </a:stretch>
        </p:blipFill>
        <p:spPr bwMode="auto">
          <a:xfrm>
            <a:off x="4775200" y="2079625"/>
            <a:ext cx="4210050" cy="2492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1" end="1"/>
                                            </p:txEl>
                                          </p:spTgt>
                                        </p:tgtEl>
                                        <p:attrNameLst>
                                          <p:attrName>style.visibility</p:attrName>
                                        </p:attrNameLst>
                                      </p:cBhvr>
                                      <p:to>
                                        <p:strVal val="visible"/>
                                      </p:to>
                                    </p:set>
                                    <p:anim calcmode="lin" valueType="num">
                                      <p:cBhvr additive="base">
                                        <p:cTn id="7"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698">
                                            <p:txEl>
                                              <p:pRg st="3" end="3"/>
                                            </p:txEl>
                                          </p:spTgt>
                                        </p:tgtEl>
                                        <p:attrNameLst>
                                          <p:attrName>style.visibility</p:attrName>
                                        </p:attrNameLst>
                                      </p:cBhvr>
                                      <p:to>
                                        <p:strVal val="visible"/>
                                      </p:to>
                                    </p:set>
                                    <p:anim calcmode="lin" valueType="num">
                                      <p:cBhvr additive="base">
                                        <p:cTn id="19"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7698">
                                            <p:txEl>
                                              <p:pRg st="4" end="4"/>
                                            </p:txEl>
                                          </p:spTgt>
                                        </p:tgtEl>
                                        <p:attrNameLst>
                                          <p:attrName>style.visibility</p:attrName>
                                        </p:attrNameLst>
                                      </p:cBhvr>
                                      <p:to>
                                        <p:strVal val="visible"/>
                                      </p:to>
                                    </p:set>
                                    <p:anim calcmode="lin" valueType="num">
                                      <p:cBhvr additive="base">
                                        <p:cTn id="25" dur="500" fill="hold"/>
                                        <p:tgtEl>
                                          <p:spTgt spid="15769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7698">
                                            <p:txEl>
                                              <p:pRg st="5" end="5"/>
                                            </p:txEl>
                                          </p:spTgt>
                                        </p:tgtEl>
                                        <p:attrNameLst>
                                          <p:attrName>style.visibility</p:attrName>
                                        </p:attrNameLst>
                                      </p:cBhvr>
                                      <p:to>
                                        <p:strVal val="visible"/>
                                      </p:to>
                                    </p:set>
                                    <p:anim calcmode="lin" valueType="num">
                                      <p:cBhvr additive="base">
                                        <p:cTn id="31" dur="500" fill="hold"/>
                                        <p:tgtEl>
                                          <p:spTgt spid="15769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76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7698">
                                            <p:txEl>
                                              <p:pRg st="6" end="6"/>
                                            </p:txEl>
                                          </p:spTgt>
                                        </p:tgtEl>
                                        <p:attrNameLst>
                                          <p:attrName>style.visibility</p:attrName>
                                        </p:attrNameLst>
                                      </p:cBhvr>
                                      <p:to>
                                        <p:strVal val="visible"/>
                                      </p:to>
                                    </p:set>
                                    <p:anim calcmode="lin" valueType="num">
                                      <p:cBhvr additive="base">
                                        <p:cTn id="37" dur="500" fill="hold"/>
                                        <p:tgtEl>
                                          <p:spTgt spid="15769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76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685800" y="1959414"/>
            <a:ext cx="7772400" cy="4898586"/>
          </a:xfrm>
          <a:prstGeom prst="rect">
            <a:avLst/>
          </a:prstGeom>
          <a:solidFill>
            <a:srgbClr val="CCFFCC"/>
          </a:solidFill>
          <a:ln w="9525">
            <a:noFill/>
            <a:miter lim="800000"/>
            <a:headEnd/>
            <a:tailEnd/>
          </a:ln>
        </p:spPr>
        <p:txBody>
          <a:bodyPr/>
          <a:lstStyle/>
          <a:p>
            <a:r>
              <a:rPr lang="en-US" dirty="0"/>
              <a:t>PRACTICE: A spectroscopic                          examination of glowing                                              hydrogen shows the                                                      presence of a 434 nm blue                                       emission line. </a:t>
            </a:r>
          </a:p>
          <a:p>
            <a:r>
              <a:rPr lang="en-US" dirty="0"/>
              <a:t>(c) What are the energy                                                  levels associated with this                                              photon?</a:t>
            </a:r>
          </a:p>
          <a:p>
            <a:pPr>
              <a:spcBef>
                <a:spcPts val="600"/>
              </a:spcBef>
            </a:pPr>
            <a:r>
              <a:rPr lang="en-US" dirty="0">
                <a:sym typeface="Symbol" pitchFamily="18" charset="2"/>
              </a:rPr>
              <a:t>SOLUTION:</a:t>
            </a:r>
          </a:p>
          <a:p>
            <a:r>
              <a:rPr lang="en-US" dirty="0">
                <a:sym typeface="Symbol" pitchFamily="18" charset="2"/>
              </a:rPr>
              <a:t>Because it is visible</a:t>
            </a:r>
            <a:r>
              <a:rPr lang="en-US" i="1" dirty="0">
                <a:sym typeface="Symbol" pitchFamily="18" charset="2"/>
              </a:rPr>
              <a:t> </a:t>
            </a:r>
            <a:r>
              <a:rPr lang="en-US" dirty="0">
                <a:sym typeface="Symbol" pitchFamily="18" charset="2"/>
              </a:rPr>
              <a:t>use the </a:t>
            </a:r>
            <a:r>
              <a:rPr lang="en-US" dirty="0" err="1">
                <a:sym typeface="Symbol" pitchFamily="18" charset="2"/>
              </a:rPr>
              <a:t>Balmer</a:t>
            </a:r>
            <a:r>
              <a:rPr lang="en-US" dirty="0">
                <a:sym typeface="Symbol" pitchFamily="18" charset="2"/>
              </a:rPr>
              <a:t> Series with                                    ∆</a:t>
            </a:r>
            <a:r>
              <a:rPr lang="en-US" i="1" dirty="0">
                <a:sym typeface="Symbol" pitchFamily="18" charset="2"/>
              </a:rPr>
              <a:t>E</a:t>
            </a:r>
            <a:r>
              <a:rPr lang="en-US" dirty="0">
                <a:sym typeface="Symbol" pitchFamily="18" charset="2"/>
              </a:rPr>
              <a:t> = -2.86 </a:t>
            </a:r>
            <a:r>
              <a:rPr lang="en-US" dirty="0" err="1">
                <a:sym typeface="Symbol" pitchFamily="18" charset="2"/>
              </a:rPr>
              <a:t>eV</a:t>
            </a:r>
            <a:r>
              <a:rPr lang="en-US" dirty="0">
                <a:sym typeface="Symbol" pitchFamily="18" charset="2"/>
              </a:rPr>
              <a:t>.</a:t>
            </a:r>
          </a:p>
          <a:p>
            <a:r>
              <a:rPr lang="en-US" dirty="0">
                <a:sym typeface="Symbol" pitchFamily="18" charset="2"/>
              </a:rPr>
              <a:t>Note that </a:t>
            </a:r>
            <a:r>
              <a:rPr lang="en-US" i="1" dirty="0">
                <a:sym typeface="Symbol" pitchFamily="18" charset="2"/>
              </a:rPr>
              <a:t>E</a:t>
            </a:r>
            <a:r>
              <a:rPr lang="en-US" baseline="-25000" dirty="0">
                <a:sym typeface="Symbol" pitchFamily="18" charset="2"/>
              </a:rPr>
              <a:t>2</a:t>
            </a:r>
            <a:r>
              <a:rPr lang="en-US" dirty="0">
                <a:sym typeface="Symbol" pitchFamily="18" charset="2"/>
              </a:rPr>
              <a:t> – </a:t>
            </a:r>
            <a:r>
              <a:rPr lang="en-US" i="1" dirty="0">
                <a:sym typeface="Symbol" pitchFamily="18" charset="2"/>
              </a:rPr>
              <a:t>E</a:t>
            </a:r>
            <a:r>
              <a:rPr lang="en-US" baseline="-25000" dirty="0">
                <a:sym typeface="Symbol" pitchFamily="18" charset="2"/>
              </a:rPr>
              <a:t>5</a:t>
            </a:r>
            <a:r>
              <a:rPr lang="en-US" dirty="0">
                <a:sym typeface="Symbol" pitchFamily="18" charset="2"/>
              </a:rPr>
              <a:t>  = -3.40 –  -0.544 = -2.86 </a:t>
            </a:r>
            <a:r>
              <a:rPr lang="en-US" dirty="0" err="1">
                <a:sym typeface="Symbol" pitchFamily="18" charset="2"/>
              </a:rPr>
              <a:t>eV</a:t>
            </a:r>
            <a:r>
              <a:rPr lang="en-US" dirty="0">
                <a:sym typeface="Symbol" pitchFamily="18" charset="2"/>
              </a:rPr>
              <a:t>.</a:t>
            </a:r>
          </a:p>
          <a:p>
            <a:r>
              <a:rPr lang="en-US" dirty="0">
                <a:sym typeface="Symbol" pitchFamily="18" charset="2"/>
              </a:rPr>
              <a:t>Thus the electron jumped from </a:t>
            </a:r>
            <a:r>
              <a:rPr lang="en-US" i="1" dirty="0">
                <a:sym typeface="Symbol" pitchFamily="18" charset="2"/>
              </a:rPr>
              <a:t>n</a:t>
            </a:r>
            <a:r>
              <a:rPr lang="en-US" dirty="0">
                <a:sym typeface="Symbol" pitchFamily="18" charset="2"/>
              </a:rPr>
              <a:t> = 5 to </a:t>
            </a:r>
            <a:r>
              <a:rPr lang="en-US" i="1" dirty="0">
                <a:sym typeface="Symbol" pitchFamily="18" charset="2"/>
              </a:rPr>
              <a:t>n</a:t>
            </a:r>
            <a:r>
              <a:rPr lang="en-US" dirty="0">
                <a:sym typeface="Symbol" pitchFamily="18" charset="2"/>
              </a:rPr>
              <a:t> = 2.</a:t>
            </a:r>
          </a:p>
        </p:txBody>
      </p:sp>
      <p:sp>
        <p:nvSpPr>
          <p:cNvPr id="35843"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sp>
        <p:nvSpPr>
          <p:cNvPr id="3584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28058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76788" y="1974850"/>
            <a:ext cx="4329112" cy="3538538"/>
          </a:xfrm>
          <a:prstGeom prst="rect">
            <a:avLst/>
          </a:prstGeom>
          <a:noFill/>
          <a:ln w="9525">
            <a:noFill/>
            <a:miter lim="800000"/>
            <a:headEnd/>
            <a:tailEnd/>
          </a:ln>
        </p:spPr>
      </p:pic>
      <p:sp>
        <p:nvSpPr>
          <p:cNvPr id="280583" name="Line 7"/>
          <p:cNvSpPr>
            <a:spLocks noChangeShapeType="1"/>
          </p:cNvSpPr>
          <p:nvPr/>
        </p:nvSpPr>
        <p:spPr bwMode="auto">
          <a:xfrm>
            <a:off x="6388100" y="2408238"/>
            <a:ext cx="0" cy="1084262"/>
          </a:xfrm>
          <a:prstGeom prst="line">
            <a:avLst/>
          </a:prstGeom>
          <a:noFill/>
          <a:ln w="57150">
            <a:solidFill>
              <a:schemeClr val="accent2"/>
            </a:solidFill>
            <a:round/>
            <a:headEnd/>
            <a:tailEnd type="triangle" w="med" len="med"/>
          </a:ln>
        </p:spPr>
        <p:txBody>
          <a:bodyPr/>
          <a:lstStyle/>
          <a:p>
            <a:endParaRPr lang="en-US"/>
          </a:p>
        </p:txBody>
      </p:sp>
      <p:sp>
        <p:nvSpPr>
          <p:cNvPr id="280584" name="Rectangle 8"/>
          <p:cNvSpPr>
            <a:spLocks noChangeArrowheads="1"/>
          </p:cNvSpPr>
          <p:nvPr/>
        </p:nvSpPr>
        <p:spPr bwMode="auto">
          <a:xfrm>
            <a:off x="8215313" y="3355975"/>
            <a:ext cx="890587" cy="204788"/>
          </a:xfrm>
          <a:prstGeom prst="rect">
            <a:avLst/>
          </a:prstGeom>
          <a:solidFill>
            <a:srgbClr val="FF3300">
              <a:alpha val="43137"/>
            </a:srgbClr>
          </a:solidFill>
          <a:ln w="9525">
            <a:noFill/>
            <a:miter lim="800000"/>
            <a:headEnd/>
            <a:tailEnd/>
          </a:ln>
        </p:spPr>
        <p:txBody>
          <a:bodyPr wrap="none" anchor="ctr"/>
          <a:lstStyle/>
          <a:p>
            <a:endParaRPr lang="en-US"/>
          </a:p>
        </p:txBody>
      </p:sp>
      <p:sp>
        <p:nvSpPr>
          <p:cNvPr id="280585" name="Rectangle 9"/>
          <p:cNvSpPr>
            <a:spLocks noChangeArrowheads="1"/>
          </p:cNvSpPr>
          <p:nvPr/>
        </p:nvSpPr>
        <p:spPr bwMode="auto">
          <a:xfrm>
            <a:off x="8215313" y="2278063"/>
            <a:ext cx="890587" cy="204787"/>
          </a:xfrm>
          <a:prstGeom prst="rect">
            <a:avLst/>
          </a:prstGeom>
          <a:solidFill>
            <a:srgbClr val="FF3300">
              <a:alpha val="4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578">
                                            <p:txEl>
                                              <p:pRg st="1" end="1"/>
                                            </p:txEl>
                                          </p:spTgt>
                                        </p:tgtEl>
                                        <p:attrNameLst>
                                          <p:attrName>style.visibility</p:attrName>
                                        </p:attrNameLst>
                                      </p:cBhvr>
                                      <p:to>
                                        <p:strVal val="visible"/>
                                      </p:to>
                                    </p:set>
                                    <p:anim calcmode="lin" valueType="num">
                                      <p:cBhvr additive="base">
                                        <p:cTn id="7" dur="500" fill="hold"/>
                                        <p:tgtEl>
                                          <p:spTgt spid="2805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80582"/>
                                        </p:tgtEl>
                                        <p:attrNameLst>
                                          <p:attrName>style.visibility</p:attrName>
                                        </p:attrNameLst>
                                      </p:cBhvr>
                                      <p:to>
                                        <p:strVal val="visible"/>
                                      </p:to>
                                    </p:set>
                                    <p:anim calcmode="lin" valueType="num">
                                      <p:cBhvr>
                                        <p:cTn id="11" dur="500" fill="hold"/>
                                        <p:tgtEl>
                                          <p:spTgt spid="280582"/>
                                        </p:tgtEl>
                                        <p:attrNameLst>
                                          <p:attrName>ppt_w</p:attrName>
                                        </p:attrNameLst>
                                      </p:cBhvr>
                                      <p:tavLst>
                                        <p:tav tm="0">
                                          <p:val>
                                            <p:fltVal val="0"/>
                                          </p:val>
                                        </p:tav>
                                        <p:tav tm="100000">
                                          <p:val>
                                            <p:strVal val="#ppt_w"/>
                                          </p:val>
                                        </p:tav>
                                      </p:tavLst>
                                    </p:anim>
                                    <p:anim calcmode="lin" valueType="num">
                                      <p:cBhvr>
                                        <p:cTn id="12" dur="500" fill="hold"/>
                                        <p:tgtEl>
                                          <p:spTgt spid="280582"/>
                                        </p:tgtEl>
                                        <p:attrNameLst>
                                          <p:attrName>ppt_h</p:attrName>
                                        </p:attrNameLst>
                                      </p:cBhvr>
                                      <p:tavLst>
                                        <p:tav tm="0">
                                          <p:val>
                                            <p:fltVal val="0"/>
                                          </p:val>
                                        </p:tav>
                                        <p:tav tm="100000">
                                          <p:val>
                                            <p:strVal val="#ppt_h"/>
                                          </p:val>
                                        </p:tav>
                                      </p:tavLst>
                                    </p:anim>
                                    <p:animEffect transition="in" filter="fade">
                                      <p:cBhvr>
                                        <p:cTn id="13" dur="500"/>
                                        <p:tgtEl>
                                          <p:spTgt spid="28058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0578">
                                            <p:txEl>
                                              <p:pRg st="2" end="2"/>
                                            </p:txEl>
                                          </p:spTgt>
                                        </p:tgtEl>
                                        <p:attrNameLst>
                                          <p:attrName>style.visibility</p:attrName>
                                        </p:attrNameLst>
                                      </p:cBhvr>
                                      <p:to>
                                        <p:strVal val="visible"/>
                                      </p:to>
                                    </p:set>
                                    <p:anim calcmode="lin" valueType="num">
                                      <p:cBhvr additive="base">
                                        <p:cTn id="18" dur="500" fill="hold"/>
                                        <p:tgtEl>
                                          <p:spTgt spid="28057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0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80578">
                                            <p:txEl>
                                              <p:pRg st="3" end="3"/>
                                            </p:txEl>
                                          </p:spTgt>
                                        </p:tgtEl>
                                        <p:attrNameLst>
                                          <p:attrName>style.visibility</p:attrName>
                                        </p:attrNameLst>
                                      </p:cBhvr>
                                      <p:to>
                                        <p:strVal val="visible"/>
                                      </p:to>
                                    </p:set>
                                    <p:anim calcmode="lin" valueType="num">
                                      <p:cBhvr additive="base">
                                        <p:cTn id="24" dur="500" fill="hold"/>
                                        <p:tgtEl>
                                          <p:spTgt spid="28057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0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0578">
                                            <p:txEl>
                                              <p:pRg st="4" end="4"/>
                                            </p:txEl>
                                          </p:spTgt>
                                        </p:tgtEl>
                                        <p:attrNameLst>
                                          <p:attrName>style.visibility</p:attrName>
                                        </p:attrNameLst>
                                      </p:cBhvr>
                                      <p:to>
                                        <p:strVal val="visible"/>
                                      </p:to>
                                    </p:set>
                                    <p:anim calcmode="lin" valueType="num">
                                      <p:cBhvr additive="base">
                                        <p:cTn id="30" dur="500" fill="hold"/>
                                        <p:tgtEl>
                                          <p:spTgt spid="28057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0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80584"/>
                                        </p:tgtEl>
                                        <p:attrNameLst>
                                          <p:attrName>style.visibility</p:attrName>
                                        </p:attrNameLst>
                                      </p:cBhvr>
                                      <p:to>
                                        <p:strVal val="visible"/>
                                      </p:to>
                                    </p:set>
                                    <p:animEffect transition="in" filter="diamond(in)">
                                      <p:cBhvr>
                                        <p:cTn id="36" dur="2000"/>
                                        <p:tgtEl>
                                          <p:spTgt spid="280584"/>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80585"/>
                                        </p:tgtEl>
                                        <p:attrNameLst>
                                          <p:attrName>style.visibility</p:attrName>
                                        </p:attrNameLst>
                                      </p:cBhvr>
                                      <p:to>
                                        <p:strVal val="visible"/>
                                      </p:to>
                                    </p:set>
                                    <p:animEffect transition="in" filter="diamond(in)">
                                      <p:cBhvr>
                                        <p:cTn id="41" dur="2000"/>
                                        <p:tgtEl>
                                          <p:spTgt spid="280585"/>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80578">
                                            <p:txEl>
                                              <p:pRg st="5" end="5"/>
                                            </p:txEl>
                                          </p:spTgt>
                                        </p:tgtEl>
                                        <p:attrNameLst>
                                          <p:attrName>style.visibility</p:attrName>
                                        </p:attrNameLst>
                                      </p:cBhvr>
                                      <p:to>
                                        <p:strVal val="visible"/>
                                      </p:to>
                                    </p:set>
                                    <p:anim calcmode="lin" valueType="num">
                                      <p:cBhvr additive="base">
                                        <p:cTn id="46" dur="500" fill="hold"/>
                                        <p:tgtEl>
                                          <p:spTgt spid="280578">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05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80583"/>
                                        </p:tgtEl>
                                        <p:attrNameLst>
                                          <p:attrName>style.visibility</p:attrName>
                                        </p:attrNameLst>
                                      </p:cBhvr>
                                      <p:to>
                                        <p:strVal val="visible"/>
                                      </p:to>
                                    </p:set>
                                    <p:animEffect transition="in" filter="wipe(up)">
                                      <p:cBhvr>
                                        <p:cTn id="52" dur="500"/>
                                        <p:tgtEl>
                                          <p:spTgt spid="280583"/>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3" grpId="0" animBg="1"/>
      <p:bldP spid="280584" grpId="0" animBg="1"/>
      <p:bldP spid="28058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685800" y="1987550"/>
            <a:ext cx="7772400" cy="4870450"/>
          </a:xfrm>
          <a:prstGeom prst="rect">
            <a:avLst/>
          </a:prstGeom>
          <a:solidFill>
            <a:srgbClr val="CCFFCC"/>
          </a:solidFill>
          <a:ln w="9525">
            <a:noFill/>
            <a:miter lim="800000"/>
            <a:headEnd/>
            <a:tailEnd/>
          </a:ln>
        </p:spPr>
        <p:txBody>
          <a:bodyPr/>
          <a:lstStyle/>
          <a:p>
            <a:r>
              <a:rPr lang="en-US" dirty="0"/>
              <a:t>PRACTICE: The element helium was first identified by the </a:t>
            </a:r>
            <a:r>
              <a:rPr lang="en-US" i="1" dirty="0"/>
              <a:t>absorption spectrum</a:t>
            </a:r>
            <a:r>
              <a:rPr lang="en-US" dirty="0"/>
              <a:t> of the sun.</a:t>
            </a:r>
          </a:p>
          <a:p>
            <a:r>
              <a:rPr lang="en-US" dirty="0"/>
              <a:t>(a) Explain what is meant by the term                     </a:t>
            </a:r>
            <a:r>
              <a:rPr lang="en-US" i="1" dirty="0"/>
              <a:t>absorption spectrum</a:t>
            </a:r>
            <a:r>
              <a:rPr lang="en-US" dirty="0"/>
              <a:t>.</a:t>
            </a:r>
          </a:p>
          <a:p>
            <a:pPr>
              <a:spcBef>
                <a:spcPts val="600"/>
              </a:spcBef>
            </a:pPr>
            <a:r>
              <a:rPr lang="en-US" dirty="0">
                <a:cs typeface="Courier New" pitchFamily="49" charset="0"/>
                <a:sym typeface="Symbol" pitchFamily="18" charset="2"/>
              </a:rPr>
              <a:t>SOLUTION:</a:t>
            </a:r>
          </a:p>
          <a:p>
            <a:r>
              <a:rPr lang="en-US" dirty="0">
                <a:cs typeface="Courier New" pitchFamily="49" charset="0"/>
                <a:sym typeface="Symbol" pitchFamily="18" charset="2"/>
              </a:rPr>
              <a:t>An absorption spectrum is produced when                         a cool gas is between a source having a                    continuous spectrum and an observer with                          a spectroscope.</a:t>
            </a:r>
          </a:p>
          <a:p>
            <a:r>
              <a:rPr lang="en-US" dirty="0">
                <a:sym typeface="Symbol" pitchFamily="18" charset="2"/>
              </a:rPr>
              <a:t>The cool gases absorb their signature                 wavelengths from the continuous spectrum.</a:t>
            </a:r>
          </a:p>
          <a:p>
            <a:r>
              <a:rPr lang="en-US" dirty="0">
                <a:sym typeface="Symbol" pitchFamily="18" charset="2"/>
              </a:rPr>
              <a:t>Where the wavelengths have been absorbed by the gas there will be black lines.</a:t>
            </a:r>
          </a:p>
        </p:txBody>
      </p:sp>
      <p:sp>
        <p:nvSpPr>
          <p:cNvPr id="36867"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pic>
        <p:nvPicPr>
          <p:cNvPr id="163845" name="Picture 5"/>
          <p:cNvPicPr>
            <a:picLocks noChangeAspect="1" noChangeArrowheads="1"/>
          </p:cNvPicPr>
          <p:nvPr/>
        </p:nvPicPr>
        <p:blipFill>
          <a:blip r:embed="rId6" cstate="print"/>
          <a:srcRect/>
          <a:stretch>
            <a:fillRect/>
          </a:stretch>
        </p:blipFill>
        <p:spPr bwMode="auto">
          <a:xfrm>
            <a:off x="6883400" y="2463800"/>
            <a:ext cx="1495425" cy="485775"/>
          </a:xfrm>
          <a:prstGeom prst="rect">
            <a:avLst/>
          </a:prstGeom>
          <a:noFill/>
          <a:ln w="9525">
            <a:noFill/>
            <a:miter lim="800000"/>
            <a:headEnd/>
            <a:tailEnd/>
          </a:ln>
        </p:spPr>
      </p:pic>
      <p:pic>
        <p:nvPicPr>
          <p:cNvPr id="163846" name="Picture 6"/>
          <p:cNvPicPr>
            <a:picLocks noChangeAspect="1" noChangeArrowheads="1"/>
          </p:cNvPicPr>
          <p:nvPr/>
        </p:nvPicPr>
        <p:blipFill>
          <a:blip r:embed="rId7" cstate="print"/>
          <a:srcRect/>
          <a:stretch>
            <a:fillRect/>
          </a:stretch>
        </p:blipFill>
        <p:spPr bwMode="auto">
          <a:xfrm>
            <a:off x="6856413" y="3698875"/>
            <a:ext cx="1495425" cy="476250"/>
          </a:xfrm>
          <a:prstGeom prst="rect">
            <a:avLst/>
          </a:prstGeom>
          <a:noFill/>
          <a:ln w="9525">
            <a:noFill/>
            <a:miter lim="800000"/>
            <a:headEnd/>
            <a:tailEnd/>
          </a:ln>
        </p:spPr>
      </p:pic>
      <p:pic>
        <p:nvPicPr>
          <p:cNvPr id="163847" name="Picture 7"/>
          <p:cNvPicPr>
            <a:picLocks noChangeAspect="1" noChangeArrowheads="1"/>
          </p:cNvPicPr>
          <p:nvPr/>
        </p:nvPicPr>
        <p:blipFill>
          <a:blip r:embed="rId8" cstate="print"/>
          <a:srcRect/>
          <a:stretch>
            <a:fillRect/>
          </a:stretch>
        </p:blipFill>
        <p:spPr bwMode="auto">
          <a:xfrm>
            <a:off x="6850063" y="4911725"/>
            <a:ext cx="1495425" cy="476250"/>
          </a:xfrm>
          <a:prstGeom prst="rect">
            <a:avLst/>
          </a:prstGeom>
          <a:noFill/>
          <a:ln w="9525">
            <a:noFill/>
            <a:miter lim="800000"/>
            <a:headEnd/>
            <a:tailEnd/>
          </a:ln>
        </p:spPr>
      </p:pic>
      <p:sp>
        <p:nvSpPr>
          <p:cNvPr id="163848" name="Text Box 8"/>
          <p:cNvSpPr txBox="1">
            <a:spLocks noChangeArrowheads="1"/>
          </p:cNvSpPr>
          <p:nvPr/>
        </p:nvSpPr>
        <p:spPr bwMode="auto">
          <a:xfrm>
            <a:off x="6665913" y="2867025"/>
            <a:ext cx="1935162" cy="641350"/>
          </a:xfrm>
          <a:prstGeom prst="rect">
            <a:avLst/>
          </a:prstGeom>
          <a:noFill/>
          <a:ln w="9525">
            <a:noFill/>
            <a:miter lim="800000"/>
            <a:headEnd/>
            <a:tailEnd/>
          </a:ln>
        </p:spPr>
        <p:txBody>
          <a:bodyPr>
            <a:spAutoFit/>
          </a:bodyPr>
          <a:lstStyle/>
          <a:p>
            <a:pPr algn="ctr">
              <a:lnSpc>
                <a:spcPct val="90000"/>
              </a:lnSpc>
            </a:pPr>
            <a:r>
              <a:rPr lang="en-US" sz="2000" b="1">
                <a:solidFill>
                  <a:schemeClr val="hlink"/>
                </a:solidFill>
                <a:latin typeface="Courier New" pitchFamily="49" charset="0"/>
              </a:rPr>
              <a:t>continuous spectrum</a:t>
            </a:r>
          </a:p>
        </p:txBody>
      </p:sp>
      <p:sp>
        <p:nvSpPr>
          <p:cNvPr id="163849" name="Text Box 9"/>
          <p:cNvSpPr txBox="1">
            <a:spLocks noChangeArrowheads="1"/>
          </p:cNvSpPr>
          <p:nvPr/>
        </p:nvSpPr>
        <p:spPr bwMode="auto">
          <a:xfrm>
            <a:off x="6661150" y="4100513"/>
            <a:ext cx="1935163" cy="641350"/>
          </a:xfrm>
          <a:prstGeom prst="rect">
            <a:avLst/>
          </a:prstGeom>
          <a:noFill/>
          <a:ln w="9525">
            <a:noFill/>
            <a:miter lim="800000"/>
            <a:headEnd/>
            <a:tailEnd/>
          </a:ln>
        </p:spPr>
        <p:txBody>
          <a:bodyPr>
            <a:spAutoFit/>
          </a:bodyPr>
          <a:lstStyle/>
          <a:p>
            <a:pPr algn="ctr">
              <a:lnSpc>
                <a:spcPct val="90000"/>
              </a:lnSpc>
            </a:pPr>
            <a:r>
              <a:rPr lang="en-US" sz="2000" b="1">
                <a:solidFill>
                  <a:schemeClr val="hlink"/>
                </a:solidFill>
                <a:latin typeface="Courier New" pitchFamily="49" charset="0"/>
              </a:rPr>
              <a:t>absorption spectrum</a:t>
            </a:r>
          </a:p>
        </p:txBody>
      </p:sp>
      <p:sp>
        <p:nvSpPr>
          <p:cNvPr id="163850" name="Text Box 10"/>
          <p:cNvSpPr txBox="1">
            <a:spLocks noChangeArrowheads="1"/>
          </p:cNvSpPr>
          <p:nvPr/>
        </p:nvSpPr>
        <p:spPr bwMode="auto">
          <a:xfrm>
            <a:off x="6627813" y="5326063"/>
            <a:ext cx="1935162" cy="641350"/>
          </a:xfrm>
          <a:prstGeom prst="rect">
            <a:avLst/>
          </a:prstGeom>
          <a:noFill/>
          <a:ln w="9525">
            <a:noFill/>
            <a:miter lim="800000"/>
            <a:headEnd/>
            <a:tailEnd/>
          </a:ln>
        </p:spPr>
        <p:txBody>
          <a:bodyPr>
            <a:spAutoFit/>
          </a:bodyPr>
          <a:lstStyle/>
          <a:p>
            <a:pPr algn="ctr">
              <a:lnSpc>
                <a:spcPct val="90000"/>
              </a:lnSpc>
            </a:pPr>
            <a:r>
              <a:rPr lang="en-US" sz="2000" b="1">
                <a:solidFill>
                  <a:schemeClr val="hlink"/>
                </a:solidFill>
                <a:latin typeface="Courier New" pitchFamily="49" charset="0"/>
              </a:rPr>
              <a:t>emission spectrum</a:t>
            </a:r>
          </a:p>
        </p:txBody>
      </p:sp>
      <p:sp>
        <p:nvSpPr>
          <p:cNvPr id="3687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 calcmode="lin" valueType="num">
                                      <p:cBhvr additive="base">
                                        <p:cTn id="7" dur="500" fill="hold"/>
                                        <p:tgtEl>
                                          <p:spTgt spid="16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42">
                                            <p:txEl>
                                              <p:pRg st="1" end="1"/>
                                            </p:txEl>
                                          </p:spTgt>
                                        </p:tgtEl>
                                        <p:attrNameLst>
                                          <p:attrName>style.visibility</p:attrName>
                                        </p:attrNameLst>
                                      </p:cBhvr>
                                      <p:to>
                                        <p:strVal val="visible"/>
                                      </p:to>
                                    </p:set>
                                    <p:anim calcmode="lin" valueType="num">
                                      <p:cBhvr additive="base">
                                        <p:cTn id="13" dur="500" fill="hold"/>
                                        <p:tgtEl>
                                          <p:spTgt spid="16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2">
                                            <p:txEl>
                                              <p:pRg st="2" end="2"/>
                                            </p:txEl>
                                          </p:spTgt>
                                        </p:tgtEl>
                                        <p:attrNameLst>
                                          <p:attrName>style.visibility</p:attrName>
                                        </p:attrNameLst>
                                      </p:cBhvr>
                                      <p:to>
                                        <p:strVal val="visible"/>
                                      </p:to>
                                    </p:set>
                                    <p:anim calcmode="lin" valueType="num">
                                      <p:cBhvr additive="base">
                                        <p:cTn id="19" dur="500" fill="hold"/>
                                        <p:tgtEl>
                                          <p:spTgt spid="16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42">
                                            <p:txEl>
                                              <p:pRg st="3" end="3"/>
                                            </p:txEl>
                                          </p:spTgt>
                                        </p:tgtEl>
                                        <p:attrNameLst>
                                          <p:attrName>style.visibility</p:attrName>
                                        </p:attrNameLst>
                                      </p:cBhvr>
                                      <p:to>
                                        <p:strVal val="visible"/>
                                      </p:to>
                                    </p:set>
                                    <p:anim calcmode="lin" valueType="num">
                                      <p:cBhvr additive="base">
                                        <p:cTn id="25" dur="500" fill="hold"/>
                                        <p:tgtEl>
                                          <p:spTgt spid="1638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42">
                                            <p:txEl>
                                              <p:pRg st="4" end="4"/>
                                            </p:txEl>
                                          </p:spTgt>
                                        </p:tgtEl>
                                        <p:attrNameLst>
                                          <p:attrName>style.visibility</p:attrName>
                                        </p:attrNameLst>
                                      </p:cBhvr>
                                      <p:to>
                                        <p:strVal val="visible"/>
                                      </p:to>
                                    </p:set>
                                    <p:anim calcmode="lin" valueType="num">
                                      <p:cBhvr additive="base">
                                        <p:cTn id="31" dur="500" fill="hold"/>
                                        <p:tgtEl>
                                          <p:spTgt spid="1638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42">
                                            <p:txEl>
                                              <p:pRg st="5" end="5"/>
                                            </p:txEl>
                                          </p:spTgt>
                                        </p:tgtEl>
                                        <p:attrNameLst>
                                          <p:attrName>style.visibility</p:attrName>
                                        </p:attrNameLst>
                                      </p:cBhvr>
                                      <p:to>
                                        <p:strVal val="visible"/>
                                      </p:to>
                                    </p:set>
                                    <p:anim calcmode="lin" valueType="num">
                                      <p:cBhvr additive="base">
                                        <p:cTn id="37" dur="500" fill="hold"/>
                                        <p:tgtEl>
                                          <p:spTgt spid="1638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3845"/>
                                        </p:tgtEl>
                                        <p:attrNameLst>
                                          <p:attrName>style.visibility</p:attrName>
                                        </p:attrNameLst>
                                      </p:cBhvr>
                                      <p:to>
                                        <p:strVal val="visible"/>
                                      </p:to>
                                    </p:set>
                                    <p:animEffect transition="in" filter="fade">
                                      <p:cBhvr>
                                        <p:cTn id="43" dur="2000"/>
                                        <p:tgtEl>
                                          <p:spTgt spid="163845"/>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3848"/>
                                        </p:tgtEl>
                                        <p:attrNameLst>
                                          <p:attrName>style.visibility</p:attrName>
                                        </p:attrNameLst>
                                      </p:cBhvr>
                                      <p:to>
                                        <p:strVal val="visible"/>
                                      </p:to>
                                    </p:set>
                                    <p:anim calcmode="lin" valueType="num">
                                      <p:cBhvr>
                                        <p:cTn id="48" dur="500" fill="hold"/>
                                        <p:tgtEl>
                                          <p:spTgt spid="163848"/>
                                        </p:tgtEl>
                                        <p:attrNameLst>
                                          <p:attrName>ppt_w</p:attrName>
                                        </p:attrNameLst>
                                      </p:cBhvr>
                                      <p:tavLst>
                                        <p:tav tm="0">
                                          <p:val>
                                            <p:fltVal val="0"/>
                                          </p:val>
                                        </p:tav>
                                        <p:tav tm="100000">
                                          <p:val>
                                            <p:strVal val="#ppt_w"/>
                                          </p:val>
                                        </p:tav>
                                      </p:tavLst>
                                    </p:anim>
                                    <p:anim calcmode="lin" valueType="num">
                                      <p:cBhvr>
                                        <p:cTn id="49" dur="500" fill="hold"/>
                                        <p:tgtEl>
                                          <p:spTgt spid="163848"/>
                                        </p:tgtEl>
                                        <p:attrNameLst>
                                          <p:attrName>ppt_h</p:attrName>
                                        </p:attrNameLst>
                                      </p:cBhvr>
                                      <p:tavLst>
                                        <p:tav tm="0">
                                          <p:val>
                                            <p:fltVal val="0"/>
                                          </p:val>
                                        </p:tav>
                                        <p:tav tm="100000">
                                          <p:val>
                                            <p:strVal val="#ppt_h"/>
                                          </p:val>
                                        </p:tav>
                                      </p:tavLst>
                                    </p:anim>
                                    <p:animEffect transition="in" filter="fade">
                                      <p:cBhvr>
                                        <p:cTn id="50" dur="500"/>
                                        <p:tgtEl>
                                          <p:spTgt spid="163848"/>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3846"/>
                                        </p:tgtEl>
                                        <p:attrNameLst>
                                          <p:attrName>style.visibility</p:attrName>
                                        </p:attrNameLst>
                                      </p:cBhvr>
                                      <p:to>
                                        <p:strVal val="visible"/>
                                      </p:to>
                                    </p:set>
                                    <p:animEffect transition="in" filter="fade">
                                      <p:cBhvr>
                                        <p:cTn id="55" dur="2000"/>
                                        <p:tgtEl>
                                          <p:spTgt spid="163846"/>
                                        </p:tgtEl>
                                      </p:cBhvr>
                                    </p:animEffect>
                                  </p:childTnLst>
                                  <p:subTnLst>
                                    <p:audio>
                                      <p:cMediaNode>
                                        <p:cTn display="0" masterRel="sameClick">
                                          <p:stCondLst>
                                            <p:cond evt="begin" delay="0">
                                              <p:tn val="53"/>
                                            </p:cond>
                                          </p:stCondLst>
                                          <p:endCondLst>
                                            <p:cond evt="onStopAudio" delay="0">
                                              <p:tgtEl>
                                                <p:sldTgt/>
                                              </p:tgtEl>
                                            </p:cond>
                                          </p:endCondLst>
                                        </p:cTn>
                                        <p:tgtEl>
                                          <p:sndTgt r:embed="rId5" name="drumroll.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63849"/>
                                        </p:tgtEl>
                                        <p:attrNameLst>
                                          <p:attrName>style.visibility</p:attrName>
                                        </p:attrNameLst>
                                      </p:cBhvr>
                                      <p:to>
                                        <p:strVal val="visible"/>
                                      </p:to>
                                    </p:set>
                                    <p:anim calcmode="lin" valueType="num">
                                      <p:cBhvr>
                                        <p:cTn id="60" dur="500" fill="hold"/>
                                        <p:tgtEl>
                                          <p:spTgt spid="163849"/>
                                        </p:tgtEl>
                                        <p:attrNameLst>
                                          <p:attrName>ppt_w</p:attrName>
                                        </p:attrNameLst>
                                      </p:cBhvr>
                                      <p:tavLst>
                                        <p:tav tm="0">
                                          <p:val>
                                            <p:fltVal val="0"/>
                                          </p:val>
                                        </p:tav>
                                        <p:tav tm="100000">
                                          <p:val>
                                            <p:strVal val="#ppt_w"/>
                                          </p:val>
                                        </p:tav>
                                      </p:tavLst>
                                    </p:anim>
                                    <p:anim calcmode="lin" valueType="num">
                                      <p:cBhvr>
                                        <p:cTn id="61" dur="500" fill="hold"/>
                                        <p:tgtEl>
                                          <p:spTgt spid="163849"/>
                                        </p:tgtEl>
                                        <p:attrNameLst>
                                          <p:attrName>ppt_h</p:attrName>
                                        </p:attrNameLst>
                                      </p:cBhvr>
                                      <p:tavLst>
                                        <p:tav tm="0">
                                          <p:val>
                                            <p:fltVal val="0"/>
                                          </p:val>
                                        </p:tav>
                                        <p:tav tm="100000">
                                          <p:val>
                                            <p:strVal val="#ppt_h"/>
                                          </p:val>
                                        </p:tav>
                                      </p:tavLst>
                                    </p:anim>
                                    <p:animEffect transition="in" filter="fade">
                                      <p:cBhvr>
                                        <p:cTn id="62" dur="500"/>
                                        <p:tgtEl>
                                          <p:spTgt spid="163849"/>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63847"/>
                                        </p:tgtEl>
                                        <p:attrNameLst>
                                          <p:attrName>style.visibility</p:attrName>
                                        </p:attrNameLst>
                                      </p:cBhvr>
                                      <p:to>
                                        <p:strVal val="visible"/>
                                      </p:to>
                                    </p:set>
                                    <p:anim calcmode="lin" valueType="num">
                                      <p:cBhvr>
                                        <p:cTn id="67" dur="500" fill="hold"/>
                                        <p:tgtEl>
                                          <p:spTgt spid="163847"/>
                                        </p:tgtEl>
                                        <p:attrNameLst>
                                          <p:attrName>ppt_w</p:attrName>
                                        </p:attrNameLst>
                                      </p:cBhvr>
                                      <p:tavLst>
                                        <p:tav tm="0">
                                          <p:val>
                                            <p:fltVal val="0"/>
                                          </p:val>
                                        </p:tav>
                                        <p:tav tm="100000">
                                          <p:val>
                                            <p:strVal val="#ppt_w"/>
                                          </p:val>
                                        </p:tav>
                                      </p:tavLst>
                                    </p:anim>
                                    <p:anim calcmode="lin" valueType="num">
                                      <p:cBhvr>
                                        <p:cTn id="68" dur="500" fill="hold"/>
                                        <p:tgtEl>
                                          <p:spTgt spid="163847"/>
                                        </p:tgtEl>
                                        <p:attrNameLst>
                                          <p:attrName>ppt_h</p:attrName>
                                        </p:attrNameLst>
                                      </p:cBhvr>
                                      <p:tavLst>
                                        <p:tav tm="0">
                                          <p:val>
                                            <p:fltVal val="0"/>
                                          </p:val>
                                        </p:tav>
                                        <p:tav tm="100000">
                                          <p:val>
                                            <p:strVal val="#ppt_h"/>
                                          </p:val>
                                        </p:tav>
                                      </p:tavLst>
                                    </p:anim>
                                    <p:animEffect transition="in" filter="fade">
                                      <p:cBhvr>
                                        <p:cTn id="69" dur="500"/>
                                        <p:tgtEl>
                                          <p:spTgt spid="163847"/>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63850"/>
                                        </p:tgtEl>
                                        <p:attrNameLst>
                                          <p:attrName>style.visibility</p:attrName>
                                        </p:attrNameLst>
                                      </p:cBhvr>
                                      <p:to>
                                        <p:strVal val="visible"/>
                                      </p:to>
                                    </p:set>
                                    <p:anim calcmode="lin" valueType="num">
                                      <p:cBhvr>
                                        <p:cTn id="74" dur="500" fill="hold"/>
                                        <p:tgtEl>
                                          <p:spTgt spid="163850"/>
                                        </p:tgtEl>
                                        <p:attrNameLst>
                                          <p:attrName>ppt_w</p:attrName>
                                        </p:attrNameLst>
                                      </p:cBhvr>
                                      <p:tavLst>
                                        <p:tav tm="0">
                                          <p:val>
                                            <p:fltVal val="0"/>
                                          </p:val>
                                        </p:tav>
                                        <p:tav tm="100000">
                                          <p:val>
                                            <p:strVal val="#ppt_w"/>
                                          </p:val>
                                        </p:tav>
                                      </p:tavLst>
                                    </p:anim>
                                    <p:anim calcmode="lin" valueType="num">
                                      <p:cBhvr>
                                        <p:cTn id="75" dur="500" fill="hold"/>
                                        <p:tgtEl>
                                          <p:spTgt spid="163850"/>
                                        </p:tgtEl>
                                        <p:attrNameLst>
                                          <p:attrName>ppt_h</p:attrName>
                                        </p:attrNameLst>
                                      </p:cBhvr>
                                      <p:tavLst>
                                        <p:tav tm="0">
                                          <p:val>
                                            <p:fltVal val="0"/>
                                          </p:val>
                                        </p:tav>
                                        <p:tav tm="100000">
                                          <p:val>
                                            <p:strVal val="#ppt_h"/>
                                          </p:val>
                                        </p:tav>
                                      </p:tavLst>
                                    </p:anim>
                                    <p:animEffect transition="in" filter="fade">
                                      <p:cBhvr>
                                        <p:cTn id="76" dur="500"/>
                                        <p:tgtEl>
                                          <p:spTgt spid="163850"/>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p:bldP spid="163849" grpId="0"/>
      <p:bldP spid="1638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5800" y="1976438"/>
            <a:ext cx="7772400" cy="4881562"/>
          </a:xfrm>
          <a:prstGeom prst="rect">
            <a:avLst/>
          </a:prstGeom>
          <a:solidFill>
            <a:srgbClr val="CCFFCC"/>
          </a:solidFill>
          <a:ln w="9525">
            <a:noFill/>
            <a:miter lim="800000"/>
            <a:headEnd/>
            <a:tailEnd/>
          </a:ln>
        </p:spPr>
        <p:txBody>
          <a:bodyPr/>
          <a:lstStyle/>
          <a:p>
            <a:r>
              <a:rPr lang="en-US" dirty="0"/>
              <a:t>PRACTICE: </a:t>
            </a:r>
          </a:p>
          <a:p>
            <a:r>
              <a:rPr lang="en-US" dirty="0"/>
              <a:t>One of the wavelengths of the absorption spectrum for helium occurs at 588 nm. </a:t>
            </a:r>
          </a:p>
          <a:p>
            <a:r>
              <a:rPr lang="en-US" dirty="0"/>
              <a:t>(b) Show that the energy of a photon having a wavelength of 588 nm is 3.38</a:t>
            </a:r>
            <a:r>
              <a:rPr lang="en-US" dirty="0">
                <a:sym typeface="Symbol" pitchFamily="18" charset="2"/>
              </a:rPr>
              <a:t>10</a:t>
            </a:r>
            <a:r>
              <a:rPr lang="en-US" baseline="30000" dirty="0">
                <a:sym typeface="Symbol" pitchFamily="18" charset="2"/>
              </a:rPr>
              <a:t>-19</a:t>
            </a:r>
            <a:r>
              <a:rPr lang="en-US" dirty="0">
                <a:sym typeface="Symbol" pitchFamily="18" charset="2"/>
              </a:rPr>
              <a:t> J.</a:t>
            </a:r>
          </a:p>
          <a:p>
            <a:pPr>
              <a:spcBef>
                <a:spcPts val="600"/>
              </a:spcBef>
            </a:pPr>
            <a:r>
              <a:rPr lang="en-US" dirty="0">
                <a:cs typeface="Courier New" pitchFamily="49" charset="0"/>
                <a:sym typeface="Symbol" pitchFamily="18" charset="2"/>
              </a:rPr>
              <a:t>SOLUTION: This formula can be used directly:</a:t>
            </a:r>
          </a:p>
          <a:p>
            <a:endParaRPr lang="en-US" dirty="0">
              <a:cs typeface="Courier New" pitchFamily="49" charset="0"/>
              <a:sym typeface="Symbol" pitchFamily="18" charset="2"/>
            </a:endParaRPr>
          </a:p>
          <a:p>
            <a:endParaRPr lang="en-US" dirty="0">
              <a:cs typeface="Courier New" pitchFamily="49" charset="0"/>
              <a:sym typeface="Symbol" pitchFamily="18" charset="2"/>
            </a:endParaRPr>
          </a:p>
          <a:p>
            <a:pPr>
              <a:spcBef>
                <a:spcPct val="50000"/>
              </a:spcBef>
            </a:pPr>
            <a:r>
              <a:rPr lang="en-US" dirty="0">
                <a:sym typeface="Symbol" pitchFamily="18" charset="2"/>
              </a:rPr>
              <a:t>From </a:t>
            </a:r>
            <a:r>
              <a:rPr lang="en-US" i="1" dirty="0">
                <a:sym typeface="Symbol" pitchFamily="18" charset="2"/>
              </a:rPr>
              <a:t>E</a:t>
            </a:r>
            <a:r>
              <a:rPr lang="en-US" dirty="0">
                <a:sym typeface="Symbol" pitchFamily="18" charset="2"/>
              </a:rPr>
              <a:t> = </a:t>
            </a:r>
            <a:r>
              <a:rPr lang="en-US" i="1" dirty="0" err="1">
                <a:sym typeface="Symbol" pitchFamily="18" charset="2"/>
              </a:rPr>
              <a:t>hc</a:t>
            </a:r>
            <a:r>
              <a:rPr lang="en-US" i="1" dirty="0">
                <a:sym typeface="Symbol" pitchFamily="18" charset="2"/>
              </a:rPr>
              <a:t> / </a:t>
            </a:r>
            <a:r>
              <a:rPr lang="en-US" dirty="0">
                <a:sym typeface="Symbol" pitchFamily="18" charset="2"/>
              </a:rPr>
              <a:t> we see that </a:t>
            </a:r>
          </a:p>
          <a:p>
            <a:r>
              <a:rPr lang="en-US" i="1" dirty="0">
                <a:sym typeface="Symbol" pitchFamily="18" charset="2"/>
              </a:rPr>
              <a:t>	E </a:t>
            </a:r>
            <a:r>
              <a:rPr lang="en-US" dirty="0">
                <a:sym typeface="Symbol" pitchFamily="18" charset="2"/>
              </a:rPr>
              <a:t>= (6.6310</a:t>
            </a:r>
            <a:r>
              <a:rPr lang="en-US" baseline="30000" dirty="0">
                <a:sym typeface="Symbol" pitchFamily="18" charset="2"/>
              </a:rPr>
              <a:t>-34</a:t>
            </a:r>
            <a:r>
              <a:rPr lang="en-US" dirty="0">
                <a:sym typeface="Symbol" pitchFamily="18" charset="2"/>
              </a:rPr>
              <a:t>)(3.0010</a:t>
            </a:r>
            <a:r>
              <a:rPr lang="en-US" baseline="30000" dirty="0">
                <a:sym typeface="Symbol" pitchFamily="18" charset="2"/>
              </a:rPr>
              <a:t>8</a:t>
            </a:r>
            <a:r>
              <a:rPr lang="en-US" dirty="0" smtClean="0">
                <a:sym typeface="Symbol" pitchFamily="18" charset="2"/>
              </a:rPr>
              <a:t>) </a:t>
            </a:r>
            <a:r>
              <a:rPr lang="en-US" i="1" dirty="0" smtClean="0">
                <a:sym typeface="Symbol" pitchFamily="18" charset="2"/>
              </a:rPr>
              <a:t>/</a:t>
            </a:r>
            <a:r>
              <a:rPr lang="en-US" dirty="0" smtClean="0">
                <a:sym typeface="Symbol" pitchFamily="18" charset="2"/>
              </a:rPr>
              <a:t> 588</a:t>
            </a:r>
            <a:r>
              <a:rPr lang="en-US" dirty="0">
                <a:sym typeface="Symbol" pitchFamily="18" charset="2"/>
              </a:rPr>
              <a:t>10</a:t>
            </a:r>
            <a:r>
              <a:rPr lang="en-US" baseline="30000" dirty="0">
                <a:sym typeface="Symbol" pitchFamily="18" charset="2"/>
              </a:rPr>
              <a:t>-9</a:t>
            </a:r>
            <a:r>
              <a:rPr lang="en-US" dirty="0">
                <a:sym typeface="Symbol" pitchFamily="18" charset="2"/>
              </a:rPr>
              <a:t>)</a:t>
            </a:r>
          </a:p>
          <a:p>
            <a:r>
              <a:rPr lang="en-US" i="1" dirty="0">
                <a:sym typeface="Symbol" pitchFamily="18" charset="2"/>
              </a:rPr>
              <a:t>	E</a:t>
            </a:r>
            <a:r>
              <a:rPr lang="en-US" dirty="0">
                <a:sym typeface="Symbol" pitchFamily="18" charset="2"/>
              </a:rPr>
              <a:t> = </a:t>
            </a:r>
            <a:r>
              <a:rPr lang="en-US" dirty="0"/>
              <a:t>3.38</a:t>
            </a:r>
            <a:r>
              <a:rPr lang="en-US" dirty="0">
                <a:sym typeface="Symbol" pitchFamily="18" charset="2"/>
              </a:rPr>
              <a:t>10</a:t>
            </a:r>
            <a:r>
              <a:rPr lang="en-US" baseline="30000" dirty="0">
                <a:sym typeface="Symbol" pitchFamily="18" charset="2"/>
              </a:rPr>
              <a:t>-19</a:t>
            </a:r>
            <a:r>
              <a:rPr lang="en-US" dirty="0">
                <a:sym typeface="Symbol" pitchFamily="18" charset="2"/>
              </a:rPr>
              <a:t> J.</a:t>
            </a:r>
            <a:endParaRPr lang="en-US" i="1" dirty="0">
              <a:sym typeface="Symbol" pitchFamily="18" charset="2"/>
            </a:endParaRPr>
          </a:p>
          <a:p>
            <a:endParaRPr lang="en-US" dirty="0">
              <a:sym typeface="Symbol" pitchFamily="18" charset="2"/>
            </a:endParaRPr>
          </a:p>
        </p:txBody>
      </p:sp>
      <p:sp>
        <p:nvSpPr>
          <p:cNvPr id="37891" name="Rectangle 3"/>
          <p:cNvSpPr>
            <a:spLocks noChangeArrowheads="1"/>
          </p:cNvSpPr>
          <p:nvPr/>
        </p:nvSpPr>
        <p:spPr bwMode="auto">
          <a:xfrm>
            <a:off x="685800" y="1549400"/>
            <a:ext cx="7772400" cy="4349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sp>
        <p:nvSpPr>
          <p:cNvPr id="3789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10" name="Group 9"/>
          <p:cNvGrpSpPr/>
          <p:nvPr/>
        </p:nvGrpSpPr>
        <p:grpSpPr>
          <a:xfrm>
            <a:off x="809625" y="4307158"/>
            <a:ext cx="7464426" cy="874713"/>
            <a:chOff x="809625" y="4307158"/>
            <a:chExt cx="7464426" cy="874713"/>
          </a:xfrm>
        </p:grpSpPr>
        <p:sp>
          <p:nvSpPr>
            <p:cNvPr id="37894" name="Rectangle 8"/>
            <p:cNvSpPr>
              <a:spLocks noChangeArrowheads="1"/>
            </p:cNvSpPr>
            <p:nvPr/>
          </p:nvSpPr>
          <p:spPr bwMode="auto">
            <a:xfrm>
              <a:off x="2309813" y="4307158"/>
              <a:ext cx="2968625" cy="874713"/>
            </a:xfrm>
            <a:prstGeom prst="rect">
              <a:avLst/>
            </a:prstGeom>
            <a:noFill/>
            <a:ln w="9525">
              <a:noFill/>
              <a:miter lim="800000"/>
              <a:headEnd/>
              <a:tailEnd/>
            </a:ln>
          </p:spPr>
          <p:txBody>
            <a:bodyPr/>
            <a:lstStyle/>
            <a:p>
              <a:pPr eaLnBrk="0" hangingPunct="0">
                <a:lnSpc>
                  <a:spcPct val="90000"/>
                </a:lnSpc>
                <a:spcBef>
                  <a:spcPct val="20000"/>
                </a:spcBef>
              </a:pPr>
              <a:r>
                <a:rPr lang="en-US" sz="2000">
                  <a:solidFill>
                    <a:schemeClr val="hlink"/>
                  </a:solidFill>
                  <a:cs typeface="Times New Roman" pitchFamily="18" charset="0"/>
                  <a:sym typeface="Symbol" pitchFamily="18" charset="2"/>
                </a:rPr>
                <a:t>Where</a:t>
              </a:r>
              <a:r>
                <a:rPr lang="en-US" sz="2000">
                  <a:solidFill>
                    <a:schemeClr val="hlink"/>
                  </a:solidFill>
                  <a:sym typeface="Symbol" pitchFamily="18" charset="2"/>
                </a:rPr>
                <a:t> </a:t>
              </a:r>
              <a:r>
                <a:rPr lang="en-US" sz="2000" i="1">
                  <a:solidFill>
                    <a:schemeClr val="hlink"/>
                  </a:solidFill>
                  <a:sym typeface="Symbol" pitchFamily="18" charset="2"/>
                </a:rPr>
                <a:t>h</a:t>
              </a:r>
              <a:r>
                <a:rPr lang="en-US" sz="2000">
                  <a:solidFill>
                    <a:schemeClr val="hlink"/>
                  </a:solidFill>
                  <a:sym typeface="Symbol" pitchFamily="18" charset="2"/>
                </a:rPr>
                <a:t> = 6.6310</a:t>
              </a:r>
              <a:r>
                <a:rPr lang="en-US" sz="2000" baseline="30000">
                  <a:solidFill>
                    <a:schemeClr val="hlink"/>
                  </a:solidFill>
                  <a:sym typeface="Symbol" pitchFamily="18" charset="2"/>
                </a:rPr>
                <a:t> -34</a:t>
              </a:r>
              <a:r>
                <a:rPr lang="en-US" sz="2000" baseline="-25000">
                  <a:solidFill>
                    <a:schemeClr val="hlink"/>
                  </a:solidFill>
                  <a:sym typeface="Symbol" pitchFamily="18" charset="2"/>
                </a:rPr>
                <a:t> </a:t>
              </a:r>
              <a:r>
                <a:rPr lang="en-US" sz="2000">
                  <a:solidFill>
                    <a:schemeClr val="hlink"/>
                  </a:solidFill>
                  <a:sym typeface="Symbol" pitchFamily="18" charset="2"/>
                </a:rPr>
                <a:t>Js and is called Planck’s constant.</a:t>
              </a:r>
            </a:p>
          </p:txBody>
        </p:sp>
        <p:sp>
          <p:nvSpPr>
            <p:cNvPr id="37895" name="Rectangle 9"/>
            <p:cNvSpPr>
              <a:spLocks noChangeArrowheads="1"/>
            </p:cNvSpPr>
            <p:nvPr/>
          </p:nvSpPr>
          <p:spPr bwMode="auto">
            <a:xfrm>
              <a:off x="825500" y="4319858"/>
              <a:ext cx="4175125" cy="320675"/>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cs typeface="Times New Roman" pitchFamily="18" charset="0"/>
                  <a:sym typeface="Symbol" pitchFamily="18" charset="2"/>
                </a:rPr>
                <a:t>E</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 hc /</a:t>
              </a:r>
              <a:r>
                <a:rPr lang="en-US">
                  <a:solidFill>
                    <a:srgbClr val="000000"/>
                  </a:solidFill>
                  <a:cs typeface="Times New Roman" pitchFamily="18" charset="0"/>
                  <a:sym typeface="Symbol" pitchFamily="18" charset="2"/>
                </a:rPr>
                <a:t> </a:t>
              </a:r>
              <a:endParaRPr lang="en-US" i="1">
                <a:sym typeface="Symbol" pitchFamily="18" charset="2"/>
              </a:endParaRPr>
            </a:p>
          </p:txBody>
        </p:sp>
        <p:sp>
          <p:nvSpPr>
            <p:cNvPr id="37896" name="Text Box 10"/>
            <p:cNvSpPr txBox="1">
              <a:spLocks noChangeArrowheads="1"/>
            </p:cNvSpPr>
            <p:nvPr/>
          </p:nvSpPr>
          <p:spPr bwMode="auto">
            <a:xfrm>
              <a:off x="5202238" y="4323253"/>
              <a:ext cx="3071813" cy="822325"/>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energy </a:t>
              </a:r>
              <a:r>
                <a:rPr lang="en-US" i="1" dirty="0">
                  <a:solidFill>
                    <a:schemeClr val="bg1"/>
                  </a:solidFill>
                </a:rPr>
                <a:t>E </a:t>
              </a:r>
              <a:r>
                <a:rPr lang="en-US" dirty="0">
                  <a:solidFill>
                    <a:schemeClr val="bg1"/>
                  </a:solidFill>
                </a:rPr>
                <a:t>of a photon having wavelength </a:t>
              </a:r>
              <a:r>
                <a:rPr lang="en-US" i="1" dirty="0">
                  <a:solidFill>
                    <a:schemeClr val="bg1"/>
                  </a:solidFill>
                  <a:sym typeface="Symbol" pitchFamily="18" charset="2"/>
                </a:rPr>
                <a:t></a:t>
              </a:r>
              <a:endParaRPr lang="en-US" dirty="0">
                <a:solidFill>
                  <a:schemeClr val="bg1"/>
                </a:solidFill>
                <a:sym typeface="Symbol" pitchFamily="18" charset="2"/>
              </a:endParaRPr>
            </a:p>
          </p:txBody>
        </p:sp>
        <p:sp>
          <p:nvSpPr>
            <p:cNvPr id="37897" name="Rectangle 11"/>
            <p:cNvSpPr>
              <a:spLocks noChangeArrowheads="1"/>
            </p:cNvSpPr>
            <p:nvPr/>
          </p:nvSpPr>
          <p:spPr bwMode="auto">
            <a:xfrm>
              <a:off x="809625" y="4323033"/>
              <a:ext cx="7462838" cy="81167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 calcmode="lin" valueType="num">
                                      <p:cBhvr additive="base">
                                        <p:cTn id="7" dur="500" fill="hold"/>
                                        <p:tgtEl>
                                          <p:spTgt spid="16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5890">
                                            <p:txEl>
                                              <p:pRg st="1" end="1"/>
                                            </p:txEl>
                                          </p:spTgt>
                                        </p:tgtEl>
                                        <p:attrNameLst>
                                          <p:attrName>style.visibility</p:attrName>
                                        </p:attrNameLst>
                                      </p:cBhvr>
                                      <p:to>
                                        <p:strVal val="visible"/>
                                      </p:to>
                                    </p:set>
                                    <p:anim calcmode="lin" valueType="num">
                                      <p:cBhvr additive="base">
                                        <p:cTn id="13" dur="500" fill="hold"/>
                                        <p:tgtEl>
                                          <p:spTgt spid="165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5890">
                                            <p:txEl>
                                              <p:pRg st="2" end="2"/>
                                            </p:txEl>
                                          </p:spTgt>
                                        </p:tgtEl>
                                        <p:attrNameLst>
                                          <p:attrName>style.visibility</p:attrName>
                                        </p:attrNameLst>
                                      </p:cBhvr>
                                      <p:to>
                                        <p:strVal val="visible"/>
                                      </p:to>
                                    </p:set>
                                    <p:anim calcmode="lin" valueType="num">
                                      <p:cBhvr additive="base">
                                        <p:cTn id="19" dur="500" fill="hold"/>
                                        <p:tgtEl>
                                          <p:spTgt spid="165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5890">
                                            <p:txEl>
                                              <p:pRg st="3" end="3"/>
                                            </p:txEl>
                                          </p:spTgt>
                                        </p:tgtEl>
                                        <p:attrNameLst>
                                          <p:attrName>style.visibility</p:attrName>
                                        </p:attrNameLst>
                                      </p:cBhvr>
                                      <p:to>
                                        <p:strVal val="visible"/>
                                      </p:to>
                                    </p:set>
                                    <p:anim calcmode="lin" valueType="num">
                                      <p:cBhvr additive="base">
                                        <p:cTn id="25" dur="500" fill="hold"/>
                                        <p:tgtEl>
                                          <p:spTgt spid="1658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5890">
                                            <p:txEl>
                                              <p:pRg st="6" end="6"/>
                                            </p:txEl>
                                          </p:spTgt>
                                        </p:tgtEl>
                                        <p:attrNameLst>
                                          <p:attrName>style.visibility</p:attrName>
                                        </p:attrNameLst>
                                      </p:cBhvr>
                                      <p:to>
                                        <p:strVal val="visible"/>
                                      </p:to>
                                    </p:set>
                                    <p:anim calcmode="lin" valueType="num">
                                      <p:cBhvr additive="base">
                                        <p:cTn id="38" dur="500" fill="hold"/>
                                        <p:tgtEl>
                                          <p:spTgt spid="165890">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58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5890">
                                            <p:txEl>
                                              <p:pRg st="7" end="7"/>
                                            </p:txEl>
                                          </p:spTgt>
                                        </p:tgtEl>
                                        <p:attrNameLst>
                                          <p:attrName>style.visibility</p:attrName>
                                        </p:attrNameLst>
                                      </p:cBhvr>
                                      <p:to>
                                        <p:strVal val="visible"/>
                                      </p:to>
                                    </p:set>
                                    <p:anim calcmode="lin" valueType="num">
                                      <p:cBhvr additive="base">
                                        <p:cTn id="44" dur="500" fill="hold"/>
                                        <p:tgtEl>
                                          <p:spTgt spid="165890">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58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5890">
                                            <p:txEl>
                                              <p:pRg st="8" end="8"/>
                                            </p:txEl>
                                          </p:spTgt>
                                        </p:tgtEl>
                                        <p:attrNameLst>
                                          <p:attrName>style.visibility</p:attrName>
                                        </p:attrNameLst>
                                      </p:cBhvr>
                                      <p:to>
                                        <p:strVal val="visible"/>
                                      </p:to>
                                    </p:set>
                                    <p:anim calcmode="lin" valueType="num">
                                      <p:cBhvr additive="base">
                                        <p:cTn id="50" dur="500" fill="hold"/>
                                        <p:tgtEl>
                                          <p:spTgt spid="165890">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58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1987550"/>
            <a:ext cx="7772400" cy="4870450"/>
          </a:xfrm>
          <a:prstGeom prst="rect">
            <a:avLst/>
          </a:prstGeom>
          <a:solidFill>
            <a:srgbClr val="CCFFCC"/>
          </a:solidFill>
          <a:ln w="9525">
            <a:noFill/>
            <a:miter lim="800000"/>
            <a:headEnd/>
            <a:tailEnd/>
          </a:ln>
        </p:spPr>
        <p:txBody>
          <a:bodyPr/>
          <a:lstStyle/>
          <a:p>
            <a:r>
              <a:rPr lang="en-US" dirty="0"/>
              <a:t>PRACTICE: The diagram represents                                   some energy levels of the helium atom. </a:t>
            </a:r>
          </a:p>
          <a:p>
            <a:r>
              <a:rPr lang="en-US" dirty="0"/>
              <a:t>(c) Use the information in the diagram                                to explain how absorption at 588 nm                                 arises.</a:t>
            </a:r>
            <a:endParaRPr lang="en-US" dirty="0">
              <a:sym typeface="Symbol" pitchFamily="18" charset="2"/>
            </a:endParaRPr>
          </a:p>
          <a:p>
            <a:r>
              <a:rPr lang="en-US" dirty="0">
                <a:cs typeface="Courier New" pitchFamily="49" charset="0"/>
                <a:sym typeface="Symbol" pitchFamily="18" charset="2"/>
              </a:rPr>
              <a:t>SOLUTION: We need the difference                                    in energies between two levels to be                           </a:t>
            </a:r>
            <a:r>
              <a:rPr lang="en-US" dirty="0"/>
              <a:t>3.38</a:t>
            </a:r>
            <a:r>
              <a:rPr lang="en-US" dirty="0">
                <a:sym typeface="Symbol" pitchFamily="18" charset="2"/>
              </a:rPr>
              <a:t>10</a:t>
            </a:r>
            <a:r>
              <a:rPr lang="en-US" baseline="30000" dirty="0">
                <a:sym typeface="Symbol" pitchFamily="18" charset="2"/>
              </a:rPr>
              <a:t>-19</a:t>
            </a:r>
            <a:r>
              <a:rPr lang="en-US" dirty="0">
                <a:sym typeface="Symbol" pitchFamily="18" charset="2"/>
              </a:rPr>
              <a:t> J.</a:t>
            </a:r>
            <a:r>
              <a:rPr lang="en-US" dirty="0">
                <a:cs typeface="Courier New" pitchFamily="49" charset="0"/>
                <a:sym typeface="Symbol" pitchFamily="18" charset="2"/>
              </a:rPr>
              <a:t> </a:t>
            </a:r>
          </a:p>
          <a:p>
            <a:r>
              <a:rPr lang="en-US" dirty="0">
                <a:sym typeface="Symbol" pitchFamily="18" charset="2"/>
              </a:rPr>
              <a:t>Note that 5.80 – 2.42 = 3.38.</a:t>
            </a:r>
          </a:p>
          <a:p>
            <a:r>
              <a:rPr lang="en-US" dirty="0">
                <a:sym typeface="Symbol" pitchFamily="18" charset="2"/>
              </a:rPr>
              <a:t>Since it is an </a:t>
            </a:r>
            <a:r>
              <a:rPr lang="en-US" u="sng" dirty="0">
                <a:sym typeface="Symbol" pitchFamily="18" charset="2"/>
              </a:rPr>
              <a:t>absorption</a:t>
            </a:r>
            <a:r>
              <a:rPr lang="en-US" dirty="0">
                <a:sym typeface="Symbol" pitchFamily="18" charset="2"/>
              </a:rPr>
              <a:t> the atom                               stored the energy by jumping an                                 electron from the -</a:t>
            </a:r>
            <a:r>
              <a:rPr lang="en-US" dirty="0"/>
              <a:t>5.80</a:t>
            </a:r>
            <a:r>
              <a:rPr lang="en-US" dirty="0">
                <a:sym typeface="Symbol" pitchFamily="18" charset="2"/>
              </a:rPr>
              <a:t>10</a:t>
            </a:r>
            <a:r>
              <a:rPr lang="en-US" baseline="30000" dirty="0">
                <a:sym typeface="Symbol" pitchFamily="18" charset="2"/>
              </a:rPr>
              <a:t>-19</a:t>
            </a:r>
            <a:r>
              <a:rPr lang="en-US" dirty="0">
                <a:sym typeface="Symbol" pitchFamily="18" charset="2"/>
              </a:rPr>
              <a:t> J level to                              the -</a:t>
            </a:r>
            <a:r>
              <a:rPr lang="en-US" dirty="0"/>
              <a:t>2.42</a:t>
            </a:r>
            <a:r>
              <a:rPr lang="en-US" dirty="0">
                <a:sym typeface="Symbol" pitchFamily="18" charset="2"/>
              </a:rPr>
              <a:t>10</a:t>
            </a:r>
            <a:r>
              <a:rPr lang="en-US" baseline="30000" dirty="0">
                <a:sym typeface="Symbol" pitchFamily="18" charset="2"/>
              </a:rPr>
              <a:t>-19</a:t>
            </a:r>
            <a:r>
              <a:rPr lang="en-US" dirty="0">
                <a:sym typeface="Symbol" pitchFamily="18" charset="2"/>
              </a:rPr>
              <a:t> J level, as illustrated.</a:t>
            </a:r>
          </a:p>
        </p:txBody>
      </p:sp>
      <p:sp>
        <p:nvSpPr>
          <p:cNvPr id="38915"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r>
              <a:rPr lang="en-US" altLang="en-US" i="1">
                <a:solidFill>
                  <a:schemeClr val="accent2"/>
                </a:solidFill>
                <a:ea typeface="Calibri" pitchFamily="34" charset="0"/>
                <a:cs typeface="Arial" charset="0"/>
              </a:rPr>
              <a:t>Solving problems involving atomic spectra</a:t>
            </a:r>
            <a:endParaRPr lang="en-US" i="1">
              <a:solidFill>
                <a:schemeClr val="accent2"/>
              </a:solidFill>
              <a:ea typeface="Calibri" pitchFamily="34" charset="0"/>
              <a:cs typeface="Arial" charset="0"/>
            </a:endParaRPr>
          </a:p>
        </p:txBody>
      </p:sp>
      <p:pic>
        <p:nvPicPr>
          <p:cNvPr id="167941" name="Picture 5"/>
          <p:cNvPicPr>
            <a:picLocks noChangeAspect="1" noChangeArrowheads="1"/>
          </p:cNvPicPr>
          <p:nvPr/>
        </p:nvPicPr>
        <p:blipFill>
          <a:blip r:embed="rId6" cstate="print"/>
          <a:srcRect/>
          <a:stretch>
            <a:fillRect/>
          </a:stretch>
        </p:blipFill>
        <p:spPr bwMode="auto">
          <a:xfrm>
            <a:off x="6089650" y="2106613"/>
            <a:ext cx="2919413" cy="4268787"/>
          </a:xfrm>
          <a:prstGeom prst="rect">
            <a:avLst/>
          </a:prstGeom>
          <a:ln>
            <a:noFill/>
          </a:ln>
          <a:effectLst>
            <a:outerShdw blurRad="292100" dist="139700" dir="2700000" algn="tl" rotWithShape="0">
              <a:srgbClr val="333333">
                <a:alpha val="65000"/>
              </a:srgbClr>
            </a:outerShdw>
          </a:effectLst>
        </p:spPr>
      </p:pic>
      <p:sp>
        <p:nvSpPr>
          <p:cNvPr id="167942" name="Rectangle 6"/>
          <p:cNvSpPr>
            <a:spLocks noChangeArrowheads="1"/>
          </p:cNvSpPr>
          <p:nvPr/>
        </p:nvSpPr>
        <p:spPr bwMode="auto">
          <a:xfrm>
            <a:off x="6453188" y="4852988"/>
            <a:ext cx="661987" cy="300037"/>
          </a:xfrm>
          <a:prstGeom prst="rect">
            <a:avLst/>
          </a:prstGeom>
          <a:solidFill>
            <a:srgbClr val="FF6600">
              <a:alpha val="43921"/>
            </a:srgbClr>
          </a:solidFill>
          <a:ln w="9525">
            <a:noFill/>
            <a:miter lim="800000"/>
            <a:headEnd/>
            <a:tailEnd/>
          </a:ln>
        </p:spPr>
        <p:txBody>
          <a:bodyPr wrap="none" anchor="ctr"/>
          <a:lstStyle/>
          <a:p>
            <a:endParaRPr lang="en-US"/>
          </a:p>
        </p:txBody>
      </p:sp>
      <p:sp>
        <p:nvSpPr>
          <p:cNvPr id="167943" name="Rectangle 7"/>
          <p:cNvSpPr>
            <a:spLocks noChangeArrowheads="1"/>
          </p:cNvSpPr>
          <p:nvPr/>
        </p:nvSpPr>
        <p:spPr bwMode="auto">
          <a:xfrm>
            <a:off x="6477000" y="3865563"/>
            <a:ext cx="661988" cy="300037"/>
          </a:xfrm>
          <a:prstGeom prst="rect">
            <a:avLst/>
          </a:prstGeom>
          <a:solidFill>
            <a:srgbClr val="FF6600">
              <a:alpha val="43921"/>
            </a:srgbClr>
          </a:solidFill>
          <a:ln w="9525">
            <a:noFill/>
            <a:miter lim="800000"/>
            <a:headEnd/>
            <a:tailEnd/>
          </a:ln>
        </p:spPr>
        <p:txBody>
          <a:bodyPr wrap="none" anchor="ctr"/>
          <a:lstStyle/>
          <a:p>
            <a:endParaRPr lang="en-US"/>
          </a:p>
        </p:txBody>
      </p:sp>
      <p:sp>
        <p:nvSpPr>
          <p:cNvPr id="167944" name="Line 8"/>
          <p:cNvSpPr>
            <a:spLocks noChangeShapeType="1"/>
          </p:cNvSpPr>
          <p:nvPr/>
        </p:nvSpPr>
        <p:spPr bwMode="auto">
          <a:xfrm flipV="1">
            <a:off x="8143875" y="4030663"/>
            <a:ext cx="0" cy="963612"/>
          </a:xfrm>
          <a:prstGeom prst="line">
            <a:avLst/>
          </a:prstGeom>
          <a:noFill/>
          <a:ln w="76200">
            <a:solidFill>
              <a:srgbClr val="FF0000"/>
            </a:solidFill>
            <a:round/>
            <a:headEnd/>
            <a:tailEnd type="triangle" w="med" len="med"/>
          </a:ln>
        </p:spPr>
        <p:txBody>
          <a:bodyPr/>
          <a:lstStyle/>
          <a:p>
            <a:endParaRPr lang="en-US"/>
          </a:p>
        </p:txBody>
      </p:sp>
      <p:sp>
        <p:nvSpPr>
          <p:cNvPr id="3892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67941"/>
                                        </p:tgtEl>
                                        <p:attrNameLst>
                                          <p:attrName>style.visibility</p:attrName>
                                        </p:attrNameLst>
                                      </p:cBhvr>
                                      <p:to>
                                        <p:strVal val="visible"/>
                                      </p:to>
                                    </p:set>
                                    <p:anim calcmode="lin" valueType="num">
                                      <p:cBhvr>
                                        <p:cTn id="11" dur="500" fill="hold"/>
                                        <p:tgtEl>
                                          <p:spTgt spid="167941"/>
                                        </p:tgtEl>
                                        <p:attrNameLst>
                                          <p:attrName>ppt_w</p:attrName>
                                        </p:attrNameLst>
                                      </p:cBhvr>
                                      <p:tavLst>
                                        <p:tav tm="0">
                                          <p:val>
                                            <p:fltVal val="0"/>
                                          </p:val>
                                        </p:tav>
                                        <p:tav tm="100000">
                                          <p:val>
                                            <p:strVal val="#ppt_w"/>
                                          </p:val>
                                        </p:tav>
                                      </p:tavLst>
                                    </p:anim>
                                    <p:anim calcmode="lin" valueType="num">
                                      <p:cBhvr>
                                        <p:cTn id="12" dur="500" fill="hold"/>
                                        <p:tgtEl>
                                          <p:spTgt spid="167941"/>
                                        </p:tgtEl>
                                        <p:attrNameLst>
                                          <p:attrName>ppt_h</p:attrName>
                                        </p:attrNameLst>
                                      </p:cBhvr>
                                      <p:tavLst>
                                        <p:tav tm="0">
                                          <p:val>
                                            <p:fltVal val="0"/>
                                          </p:val>
                                        </p:tav>
                                        <p:tav tm="100000">
                                          <p:val>
                                            <p:strVal val="#ppt_h"/>
                                          </p:val>
                                        </p:tav>
                                      </p:tavLst>
                                    </p:anim>
                                    <p:animEffect transition="in" filter="fade">
                                      <p:cBhvr>
                                        <p:cTn id="13" dur="500"/>
                                        <p:tgtEl>
                                          <p:spTgt spid="1679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7938">
                                            <p:txEl>
                                              <p:pRg st="1" end="1"/>
                                            </p:txEl>
                                          </p:spTgt>
                                        </p:tgtEl>
                                        <p:attrNameLst>
                                          <p:attrName>style.visibility</p:attrName>
                                        </p:attrNameLst>
                                      </p:cBhvr>
                                      <p:to>
                                        <p:strVal val="visible"/>
                                      </p:to>
                                    </p:set>
                                    <p:anim calcmode="lin" valueType="num">
                                      <p:cBhvr additive="base">
                                        <p:cTn id="18" dur="500" fill="hold"/>
                                        <p:tgtEl>
                                          <p:spTgt spid="16793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7938">
                                            <p:txEl>
                                              <p:pRg st="2" end="2"/>
                                            </p:txEl>
                                          </p:spTgt>
                                        </p:tgtEl>
                                        <p:attrNameLst>
                                          <p:attrName>style.visibility</p:attrName>
                                        </p:attrNameLst>
                                      </p:cBhvr>
                                      <p:to>
                                        <p:strVal val="visible"/>
                                      </p:to>
                                    </p:set>
                                    <p:anim calcmode="lin" valueType="num">
                                      <p:cBhvr additive="base">
                                        <p:cTn id="24" dur="500" fill="hold"/>
                                        <p:tgtEl>
                                          <p:spTgt spid="16793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7938">
                                            <p:txEl>
                                              <p:pRg st="3" end="3"/>
                                            </p:txEl>
                                          </p:spTgt>
                                        </p:tgtEl>
                                        <p:attrNameLst>
                                          <p:attrName>style.visibility</p:attrName>
                                        </p:attrNameLst>
                                      </p:cBhvr>
                                      <p:to>
                                        <p:strVal val="visible"/>
                                      </p:to>
                                    </p:set>
                                    <p:anim calcmode="lin" valueType="num">
                                      <p:cBhvr additive="base">
                                        <p:cTn id="30" dur="500" fill="hold"/>
                                        <p:tgtEl>
                                          <p:spTgt spid="1679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7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32" fill="hold" grpId="0" nodeType="clickEffect">
                                  <p:stCondLst>
                                    <p:cond delay="0"/>
                                  </p:stCondLst>
                                  <p:childTnLst>
                                    <p:set>
                                      <p:cBhvr>
                                        <p:cTn id="35" dur="1" fill="hold">
                                          <p:stCondLst>
                                            <p:cond delay="0"/>
                                          </p:stCondLst>
                                        </p:cTn>
                                        <p:tgtEl>
                                          <p:spTgt spid="167942"/>
                                        </p:tgtEl>
                                        <p:attrNameLst>
                                          <p:attrName>style.visibility</p:attrName>
                                        </p:attrNameLst>
                                      </p:cBhvr>
                                      <p:to>
                                        <p:strVal val="visible"/>
                                      </p:to>
                                    </p:set>
                                    <p:animEffect transition="in" filter="diamond(out)">
                                      <p:cBhvr>
                                        <p:cTn id="36" dur="500"/>
                                        <p:tgtEl>
                                          <p:spTgt spid="167942"/>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grpId="0" nodeType="clickEffect">
                                  <p:stCondLst>
                                    <p:cond delay="0"/>
                                  </p:stCondLst>
                                  <p:childTnLst>
                                    <p:set>
                                      <p:cBhvr>
                                        <p:cTn id="40" dur="1" fill="hold">
                                          <p:stCondLst>
                                            <p:cond delay="0"/>
                                          </p:stCondLst>
                                        </p:cTn>
                                        <p:tgtEl>
                                          <p:spTgt spid="167943"/>
                                        </p:tgtEl>
                                        <p:attrNameLst>
                                          <p:attrName>style.visibility</p:attrName>
                                        </p:attrNameLst>
                                      </p:cBhvr>
                                      <p:to>
                                        <p:strVal val="visible"/>
                                      </p:to>
                                    </p:set>
                                    <p:animEffect transition="in" filter="diamond(out)">
                                      <p:cBhvr>
                                        <p:cTn id="41" dur="500"/>
                                        <p:tgtEl>
                                          <p:spTgt spid="16794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7944"/>
                                        </p:tgtEl>
                                        <p:attrNameLst>
                                          <p:attrName>style.visibility</p:attrName>
                                        </p:attrNameLst>
                                      </p:cBhvr>
                                      <p:to>
                                        <p:strVal val="visible"/>
                                      </p:to>
                                    </p:set>
                                    <p:animEffect transition="in" filter="wipe(down)">
                                      <p:cBhvr>
                                        <p:cTn id="46" dur="500"/>
                                        <p:tgtEl>
                                          <p:spTgt spid="167944"/>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7938">
                                            <p:txEl>
                                              <p:pRg st="4" end="4"/>
                                            </p:txEl>
                                          </p:spTgt>
                                        </p:tgtEl>
                                        <p:attrNameLst>
                                          <p:attrName>style.visibility</p:attrName>
                                        </p:attrNameLst>
                                      </p:cBhvr>
                                      <p:to>
                                        <p:strVal val="visible"/>
                                      </p:to>
                                    </p:set>
                                    <p:anim calcmode="lin" valueType="num">
                                      <p:cBhvr additive="base">
                                        <p:cTn id="51" dur="500" fill="hold"/>
                                        <p:tgtEl>
                                          <p:spTgt spid="16793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p:bldP spid="167943" grpId="0" animBg="1"/>
      <p:bldP spid="1679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ea typeface="Calibri" pitchFamily="34" charset="0"/>
                <a:cs typeface="Arial" charset="0"/>
              </a:rPr>
              <a:t>Solving problems involving atomic spectra</a:t>
            </a:r>
            <a:r>
              <a:rPr lang="en-US" sz="2000" dirty="0">
                <a:solidFill>
                  <a:srgbClr val="000000"/>
                </a:solidFill>
                <a:latin typeface="Courier New" pitchFamily="49" charset="0"/>
                <a:ea typeface="Calibri" pitchFamily="34" charset="0"/>
                <a:cs typeface="Times New Roman" pitchFamily="18" charset="0"/>
                <a:sym typeface="Symbol" pitchFamily="18" charset="2"/>
              </a:rPr>
              <a:t> </a:t>
            </a:r>
          </a:p>
          <a:p>
            <a:r>
              <a:rPr lang="en-US" dirty="0">
                <a:solidFill>
                  <a:srgbClr val="000000"/>
                </a:solidFill>
                <a:ea typeface="Calibri" pitchFamily="34" charset="0"/>
                <a:cs typeface="Times New Roman" pitchFamily="18" charset="0"/>
                <a:sym typeface="Symbol" pitchFamily="18" charset="2"/>
              </a:rPr>
              <a:t>In a later lecture we will discover that the most intense light reaching us from the sun is between 500 nm and 650 nm in wavelength.</a:t>
            </a: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Evolutionarily our eyes have developed in such a way that they are most sensitive to that range of wavelengths, as shown in the following graphic:</a:t>
            </a:r>
          </a:p>
        </p:txBody>
      </p:sp>
      <p:pic>
        <p:nvPicPr>
          <p:cNvPr id="169988" name="Picture 4" descr="VisibleLightSpectrum2"/>
          <p:cNvPicPr>
            <a:picLocks noChangeAspect="1" noChangeArrowheads="1"/>
          </p:cNvPicPr>
          <p:nvPr/>
        </p:nvPicPr>
        <p:blipFill>
          <a:blip r:embed="rId5" cstate="print"/>
          <a:srcRect t="4611" b="507"/>
          <a:stretch>
            <a:fillRect/>
          </a:stretch>
        </p:blipFill>
        <p:spPr bwMode="auto">
          <a:xfrm>
            <a:off x="0" y="4513263"/>
            <a:ext cx="9144000" cy="2344737"/>
          </a:xfrm>
          <a:prstGeom prst="rect">
            <a:avLst/>
          </a:prstGeom>
          <a:noFill/>
          <a:ln w="9525">
            <a:noFill/>
            <a:miter lim="800000"/>
            <a:headEnd/>
            <a:tailEnd/>
          </a:ln>
        </p:spPr>
      </p:pic>
      <p:sp>
        <p:nvSpPr>
          <p:cNvPr id="3994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1" end="1"/>
                                            </p:txEl>
                                          </p:spTgt>
                                        </p:tgtEl>
                                        <p:attrNameLst>
                                          <p:attrName>style.visibility</p:attrName>
                                        </p:attrNameLst>
                                      </p:cBhvr>
                                      <p:to>
                                        <p:strVal val="visible"/>
                                      </p:to>
                                    </p:set>
                                    <p:anim calcmode="lin" valueType="num">
                                      <p:cBhvr additive="base">
                                        <p:cTn id="7"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2" end="2"/>
                                            </p:txEl>
                                          </p:spTgt>
                                        </p:tgtEl>
                                        <p:attrNameLst>
                                          <p:attrName>style.visibility</p:attrName>
                                        </p:attrNameLst>
                                      </p:cBhvr>
                                      <p:to>
                                        <p:strVal val="visible"/>
                                      </p:to>
                                    </p:set>
                                    <p:anim calcmode="lin" valueType="num">
                                      <p:cBhvr additive="base">
                                        <p:cTn id="13" dur="500" fill="hold"/>
                                        <p:tgtEl>
                                          <p:spTgt spid="1699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9988"/>
                                        </p:tgtEl>
                                        <p:attrNameLst>
                                          <p:attrName>style.visibility</p:attrName>
                                        </p:attrNameLst>
                                      </p:cBhvr>
                                      <p:to>
                                        <p:strVal val="visible"/>
                                      </p:to>
                                    </p:set>
                                    <p:anim calcmode="lin" valueType="num">
                                      <p:cBhvr>
                                        <p:cTn id="19" dur="500" fill="hold"/>
                                        <p:tgtEl>
                                          <p:spTgt spid="169988"/>
                                        </p:tgtEl>
                                        <p:attrNameLst>
                                          <p:attrName>ppt_w</p:attrName>
                                        </p:attrNameLst>
                                      </p:cBhvr>
                                      <p:tavLst>
                                        <p:tav tm="0">
                                          <p:val>
                                            <p:fltVal val="0"/>
                                          </p:val>
                                        </p:tav>
                                        <p:tav tm="100000">
                                          <p:val>
                                            <p:strVal val="#ppt_w"/>
                                          </p:val>
                                        </p:tav>
                                      </p:tavLst>
                                    </p:anim>
                                    <p:anim calcmode="lin" valueType="num">
                                      <p:cBhvr>
                                        <p:cTn id="20" dur="500" fill="hold"/>
                                        <p:tgtEl>
                                          <p:spTgt spid="169988"/>
                                        </p:tgtEl>
                                        <p:attrNameLst>
                                          <p:attrName>ppt_h</p:attrName>
                                        </p:attrNameLst>
                                      </p:cBhvr>
                                      <p:tavLst>
                                        <p:tav tm="0">
                                          <p:val>
                                            <p:fltVal val="0"/>
                                          </p:val>
                                        </p:tav>
                                        <p:tav tm="100000">
                                          <p:val>
                                            <p:strVal val="#ppt_h"/>
                                          </p:val>
                                        </p:tav>
                                      </p:tavLst>
                                    </p:anim>
                                    <p:animEffect transition="in" filter="fade">
                                      <p:cBhvr>
                                        <p:cTn id="21" dur="500"/>
                                        <p:tgtEl>
                                          <p:spTgt spid="16998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Isotopes</a:t>
            </a:r>
            <a:r>
              <a:rPr lang="en-US" i="1" dirty="0">
                <a:sym typeface="Symbol" pitchFamily="18" charset="2"/>
              </a:rPr>
              <a:t> </a:t>
            </a:r>
          </a:p>
          <a:p>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Recall the </a:t>
            </a:r>
            <a:r>
              <a:rPr lang="en-US" b="1" dirty="0">
                <a:solidFill>
                  <a:srgbClr val="000000"/>
                </a:solidFill>
                <a:cs typeface="Times New Roman" pitchFamily="18" charset="0"/>
              </a:rPr>
              <a:t>mass                                                  spectrometer</a:t>
            </a:r>
            <a:r>
              <a:rPr lang="en-US" dirty="0">
                <a:solidFill>
                  <a:srgbClr val="000000"/>
                </a:solidFill>
                <a:cs typeface="Times New Roman" pitchFamily="18" charset="0"/>
              </a:rPr>
              <a:t>, in which an                                               atom is stripped of its                                                   electrons and accelerated                                            through a voltage into a                                            magnetic field.</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Scientists discovered                                                 that hydrogen nuclei                                                      had three different                                                         masses:</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Since the charge of the hydrogen nucleus is </a:t>
            </a:r>
            <a:r>
              <a:rPr lang="en-US" i="1" dirty="0">
                <a:solidFill>
                  <a:srgbClr val="000000"/>
                </a:solidFill>
                <a:cs typeface="Times New Roman" pitchFamily="18" charset="0"/>
              </a:rPr>
              <a:t>e</a:t>
            </a:r>
            <a:r>
              <a:rPr lang="en-US" dirty="0">
                <a:solidFill>
                  <a:srgbClr val="000000"/>
                </a:solidFill>
                <a:cs typeface="Times New Roman" pitchFamily="18" charset="0"/>
              </a:rPr>
              <a:t>, scientists postulated the existence of a </a:t>
            </a:r>
            <a:r>
              <a:rPr lang="en-US" i="1" dirty="0">
                <a:solidFill>
                  <a:srgbClr val="000000"/>
                </a:solidFill>
                <a:cs typeface="Times New Roman" pitchFamily="18" charset="0"/>
              </a:rPr>
              <a:t>neutral</a:t>
            </a:r>
            <a:r>
              <a:rPr lang="en-US" dirty="0">
                <a:solidFill>
                  <a:srgbClr val="000000"/>
                </a:solidFill>
                <a:cs typeface="Times New Roman" pitchFamily="18" charset="0"/>
              </a:rPr>
              <a:t> </a:t>
            </a:r>
            <a:r>
              <a:rPr lang="en-US" i="1" dirty="0">
                <a:solidFill>
                  <a:srgbClr val="000000"/>
                </a:solidFill>
                <a:cs typeface="Times New Roman" pitchFamily="18" charset="0"/>
              </a:rPr>
              <a:t>particle</a:t>
            </a:r>
            <a:r>
              <a:rPr lang="en-US" dirty="0">
                <a:solidFill>
                  <a:srgbClr val="000000"/>
                </a:solidFill>
                <a:cs typeface="Times New Roman" pitchFamily="18" charset="0"/>
              </a:rPr>
              <a:t> called the </a:t>
            </a:r>
            <a:r>
              <a:rPr lang="en-US" b="1" dirty="0" smtClean="0">
                <a:solidFill>
                  <a:srgbClr val="000000"/>
                </a:solidFill>
                <a:cs typeface="Times New Roman" pitchFamily="18" charset="0"/>
              </a:rPr>
              <a:t>neutron</a:t>
            </a:r>
            <a:r>
              <a:rPr lang="en-US" dirty="0" smtClean="0">
                <a:solidFill>
                  <a:srgbClr val="000000"/>
                </a:solidFill>
                <a:cs typeface="Times New Roman" pitchFamily="18" charset="0"/>
              </a:rPr>
              <a:t>, which added mass without charge. </a:t>
            </a:r>
            <a:endParaRPr lang="en-US" dirty="0">
              <a:solidFill>
                <a:srgbClr val="000000"/>
              </a:solidFill>
              <a:cs typeface="Times New Roman" pitchFamily="18" charset="0"/>
            </a:endParaRPr>
          </a:p>
        </p:txBody>
      </p:sp>
      <p:pic>
        <p:nvPicPr>
          <p:cNvPr id="180228" name="Picture 4" descr="mass spectromet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51325" y="1633538"/>
            <a:ext cx="4706938" cy="4221162"/>
          </a:xfrm>
          <a:prstGeom prst="rect">
            <a:avLst/>
          </a:prstGeom>
          <a:noFill/>
          <a:ln w="9525">
            <a:noFill/>
            <a:miter lim="800000"/>
            <a:headEnd/>
            <a:tailEnd/>
          </a:ln>
        </p:spPr>
      </p:pic>
      <p:sp>
        <p:nvSpPr>
          <p:cNvPr id="180229" name="Oval 5"/>
          <p:cNvSpPr>
            <a:spLocks noChangeArrowheads="1"/>
          </p:cNvSpPr>
          <p:nvPr/>
        </p:nvSpPr>
        <p:spPr bwMode="auto">
          <a:xfrm>
            <a:off x="5056188" y="5335588"/>
            <a:ext cx="88900" cy="88900"/>
          </a:xfrm>
          <a:prstGeom prst="ellipse">
            <a:avLst/>
          </a:prstGeom>
          <a:solidFill>
            <a:srgbClr val="FF0000"/>
          </a:solidFill>
          <a:ln w="9525">
            <a:noFill/>
            <a:round/>
            <a:headEnd/>
            <a:tailEnd/>
          </a:ln>
        </p:spPr>
        <p:txBody>
          <a:bodyPr wrap="none" anchor="ctr"/>
          <a:lstStyle/>
          <a:p>
            <a:endParaRPr lang="en-US"/>
          </a:p>
        </p:txBody>
      </p:sp>
      <p:sp>
        <p:nvSpPr>
          <p:cNvPr id="180230" name="AutoShape 6"/>
          <p:cNvSpPr>
            <a:spLocks noChangeArrowheads="1"/>
          </p:cNvSpPr>
          <p:nvPr/>
        </p:nvSpPr>
        <p:spPr bwMode="auto">
          <a:xfrm>
            <a:off x="8178800" y="3495675"/>
            <a:ext cx="257175" cy="357188"/>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80231" name="Oval 7"/>
          <p:cNvSpPr>
            <a:spLocks noChangeArrowheads="1"/>
          </p:cNvSpPr>
          <p:nvPr/>
        </p:nvSpPr>
        <p:spPr bwMode="auto">
          <a:xfrm>
            <a:off x="5053013" y="5343525"/>
            <a:ext cx="88900" cy="88900"/>
          </a:xfrm>
          <a:prstGeom prst="ellipse">
            <a:avLst/>
          </a:prstGeom>
          <a:solidFill>
            <a:srgbClr val="FF0000"/>
          </a:solidFill>
          <a:ln w="9525">
            <a:noFill/>
            <a:round/>
            <a:headEnd/>
            <a:tailEnd/>
          </a:ln>
        </p:spPr>
        <p:txBody>
          <a:bodyPr wrap="none" anchor="ctr"/>
          <a:lstStyle/>
          <a:p>
            <a:endParaRPr lang="en-US"/>
          </a:p>
        </p:txBody>
      </p:sp>
      <p:sp>
        <p:nvSpPr>
          <p:cNvPr id="180232" name="AutoShape 8"/>
          <p:cNvSpPr>
            <a:spLocks noChangeArrowheads="1"/>
          </p:cNvSpPr>
          <p:nvPr/>
        </p:nvSpPr>
        <p:spPr bwMode="auto">
          <a:xfrm>
            <a:off x="8366125" y="3503613"/>
            <a:ext cx="257175" cy="357187"/>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180233" name="Oval 9"/>
          <p:cNvSpPr>
            <a:spLocks noChangeArrowheads="1"/>
          </p:cNvSpPr>
          <p:nvPr/>
        </p:nvSpPr>
        <p:spPr bwMode="auto">
          <a:xfrm>
            <a:off x="5053013" y="5321300"/>
            <a:ext cx="88900" cy="88900"/>
          </a:xfrm>
          <a:prstGeom prst="ellipse">
            <a:avLst/>
          </a:prstGeom>
          <a:solidFill>
            <a:srgbClr val="FF0000"/>
          </a:solidFill>
          <a:ln w="9525">
            <a:noFill/>
            <a:round/>
            <a:headEnd/>
            <a:tailEnd/>
          </a:ln>
        </p:spPr>
        <p:txBody>
          <a:bodyPr wrap="none" anchor="ctr"/>
          <a:lstStyle/>
          <a:p>
            <a:endParaRPr lang="en-US"/>
          </a:p>
        </p:txBody>
      </p:sp>
      <p:sp>
        <p:nvSpPr>
          <p:cNvPr id="180234" name="AutoShape 10"/>
          <p:cNvSpPr>
            <a:spLocks noChangeArrowheads="1"/>
          </p:cNvSpPr>
          <p:nvPr/>
        </p:nvSpPr>
        <p:spPr bwMode="auto">
          <a:xfrm>
            <a:off x="8564563" y="3492500"/>
            <a:ext cx="257175" cy="357188"/>
          </a:xfrm>
          <a:prstGeom prst="irregularSeal1">
            <a:avLst/>
          </a:prstGeom>
          <a:solidFill>
            <a:srgbClr val="FFFF00"/>
          </a:solidFill>
          <a:ln w="9525">
            <a:solidFill>
              <a:schemeClr val="tx1"/>
            </a:solidFill>
            <a:miter lim="800000"/>
            <a:headEnd/>
            <a:tailEnd/>
          </a:ln>
        </p:spPr>
        <p:txBody>
          <a:bodyPr wrap="none" anchor="ctr"/>
          <a:lstStyle/>
          <a:p>
            <a:endParaRPr lang="en-US"/>
          </a:p>
        </p:txBody>
      </p:sp>
      <p:sp>
        <p:nvSpPr>
          <p:cNvPr id="409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additive="base">
                                        <p:cTn id="7" dur="500" fill="hold"/>
                                        <p:tgtEl>
                                          <p:spTgt spid="180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0226">
                                            <p:txEl>
                                              <p:pRg st="1" end="1"/>
                                            </p:txEl>
                                          </p:spTgt>
                                        </p:tgtEl>
                                        <p:attrNameLst>
                                          <p:attrName>style.visibility</p:attrName>
                                        </p:attrNameLst>
                                      </p:cBhvr>
                                      <p:to>
                                        <p:strVal val="visible"/>
                                      </p:to>
                                    </p:set>
                                    <p:anim calcmode="lin" valueType="num">
                                      <p:cBhvr additive="base">
                                        <p:cTn id="13" dur="5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0228"/>
                                        </p:tgtEl>
                                        <p:attrNameLst>
                                          <p:attrName>style.visibility</p:attrName>
                                        </p:attrNameLst>
                                      </p:cBhvr>
                                      <p:to>
                                        <p:strVal val="visible"/>
                                      </p:to>
                                    </p:set>
                                    <p:animEffect transition="in" filter="fade">
                                      <p:cBhvr>
                                        <p:cTn id="17" dur="2000"/>
                                        <p:tgtEl>
                                          <p:spTgt spid="1802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0229"/>
                                        </p:tgtEl>
                                        <p:attrNameLst>
                                          <p:attrName>style.visibility</p:attrName>
                                        </p:attrNameLst>
                                      </p:cBhvr>
                                      <p:to>
                                        <p:strVal val="visible"/>
                                      </p:to>
                                    </p:set>
                                    <p:animEffect transition="in" filter="fade">
                                      <p:cBhvr>
                                        <p:cTn id="22" dur="2000"/>
                                        <p:tgtEl>
                                          <p:spTgt spid="180229"/>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childTnLst>
                          </p:cTn>
                        </p:par>
                      </p:childTnLst>
                    </p:cTn>
                  </p:par>
                  <p:par>
                    <p:cTn id="23" fill="hold">
                      <p:stCondLst>
                        <p:cond delay="indefinite"/>
                      </p:stCondLst>
                      <p:childTnLst>
                        <p:par>
                          <p:cTn id="24" fill="hold">
                            <p:stCondLst>
                              <p:cond delay="0"/>
                            </p:stCondLst>
                            <p:childTnLst>
                              <p:par>
                                <p:cTn id="25" presetID="0" presetClass="path" presetSubtype="0" fill="hold" grpId="1" nodeType="clickEffect">
                                  <p:stCondLst>
                                    <p:cond delay="0"/>
                                  </p:stCondLst>
                                  <p:childTnLst>
                                    <p:animMotion origin="layout" path="M -2.77778E-7 3.7037E-7 C -2.77778E-7 -0.02871 -2.77778E-7 -0.05741 -2.77778E-7 -0.07801 C -2.77778E-7 -0.09862 -2.77778E-7 -0.10324 -2.77778E-7 -0.12362 C -2.77778E-7 -0.14399 -2.77778E-7 -0.17963 -2.77778E-7 -0.2 C -2.77778E-7 -0.22037 -0.00035 -0.23102 -2.77778E-7 -0.24561 C 0.00035 -0.26019 0.00017 -0.27223 0.0026 -0.28774 C 0.00504 -0.30324 0.01024 -0.32362 0.01476 -0.3382 C 0.01927 -0.35278 0.02344 -0.3632 0.02934 -0.37547 C 0.03524 -0.38774 0.04184 -0.40024 0.05 -0.41135 C 0.05816 -0.42246 0.0684 -0.43357 0.07813 -0.44213 C 0.08785 -0.4507 0.09792 -0.45764 0.10868 -0.46343 C 0.11944 -0.46922 0.13142 -0.47338 0.14271 -0.47639 C 0.15399 -0.4794 0.16545 -0.48125 0.17691 -0.48125 C 0.18837 -0.48125 0.2 -0.47963 0.21111 -0.47639 C 0.22222 -0.47315 0.23316 -0.46806 0.24392 -0.46181 C 0.25469 -0.45556 0.26563 -0.44792 0.27569 -0.43889 C 0.28576 -0.42987 0.29549 -0.41945 0.30382 -0.40811 C 0.31215 -0.39676 0.31944 -0.38357 0.32569 -0.37061 C 0.33194 -0.35764 0.33802 -0.34468 0.34149 -0.3301 C 0.34497 -0.31551 0.34514 -0.29537 0.34635 -0.28287 C 0.34757 -0.27037 0.34809 -0.26297 0.34879 -0.25533 " pathEditMode="relative" ptsTypes="aaaaaaaaaaaaaaaaaaaaA">
                                      <p:cBhvr>
                                        <p:cTn id="26" dur="2000" fill="hold"/>
                                        <p:tgtEl>
                                          <p:spTgt spid="180229"/>
                                        </p:tgtEl>
                                        <p:attrNameLst>
                                          <p:attrName>ppt_x</p:attrName>
                                          <p:attrName>ppt_y</p:attrName>
                                        </p:attrNameLst>
                                      </p:cBhvr>
                                    </p:animMotion>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80230"/>
                                        </p:tgtEl>
                                        <p:attrNameLst>
                                          <p:attrName>style.visibility</p:attrName>
                                        </p:attrNameLst>
                                      </p:cBhvr>
                                      <p:to>
                                        <p:strVal val="visible"/>
                                      </p:to>
                                    </p:set>
                                    <p:animEffect transition="in" filter="fade">
                                      <p:cBhvr>
                                        <p:cTn id="30" dur="500"/>
                                        <p:tgtEl>
                                          <p:spTgt spid="180230"/>
                                        </p:tgtEl>
                                      </p:cBhvr>
                                    </p:animEffect>
                                  </p:childTnLst>
                                </p:cTn>
                              </p:par>
                            </p:childTnLst>
                          </p:cTn>
                        </p:par>
                        <p:par>
                          <p:cTn id="31" fill="hold">
                            <p:stCondLst>
                              <p:cond delay="2500"/>
                            </p:stCondLst>
                            <p:childTnLst>
                              <p:par>
                                <p:cTn id="32" presetID="10" presetClass="exit" presetSubtype="0" fill="hold" grpId="1" nodeType="afterEffect">
                                  <p:stCondLst>
                                    <p:cond delay="0"/>
                                  </p:stCondLst>
                                  <p:childTnLst>
                                    <p:animEffect transition="out" filter="fade">
                                      <p:cBhvr>
                                        <p:cTn id="33" dur="2000"/>
                                        <p:tgtEl>
                                          <p:spTgt spid="180230"/>
                                        </p:tgtEl>
                                      </p:cBhvr>
                                    </p:animEffect>
                                    <p:set>
                                      <p:cBhvr>
                                        <p:cTn id="34" dur="1" fill="hold">
                                          <p:stCondLst>
                                            <p:cond delay="1999"/>
                                          </p:stCondLst>
                                        </p:cTn>
                                        <p:tgtEl>
                                          <p:spTgt spid="1802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0226">
                                            <p:txEl>
                                              <p:pRg st="2" end="2"/>
                                            </p:txEl>
                                          </p:spTgt>
                                        </p:tgtEl>
                                        <p:attrNameLst>
                                          <p:attrName>style.visibility</p:attrName>
                                        </p:attrNameLst>
                                      </p:cBhvr>
                                      <p:to>
                                        <p:strVal val="visible"/>
                                      </p:to>
                                    </p:set>
                                    <p:anim calcmode="lin" valueType="num">
                                      <p:cBhvr additive="base">
                                        <p:cTn id="39" dur="500" fill="hold"/>
                                        <p:tgtEl>
                                          <p:spTgt spid="18022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0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0231"/>
                                        </p:tgtEl>
                                        <p:attrNameLst>
                                          <p:attrName>style.visibility</p:attrName>
                                        </p:attrNameLst>
                                      </p:cBhvr>
                                      <p:to>
                                        <p:strVal val="visible"/>
                                      </p:to>
                                    </p:set>
                                    <p:animEffect transition="in" filter="fade">
                                      <p:cBhvr>
                                        <p:cTn id="45" dur="2000"/>
                                        <p:tgtEl>
                                          <p:spTgt spid="18023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0" presetClass="path" presetSubtype="0" fill="hold" grpId="1" nodeType="clickEffect">
                                  <p:stCondLst>
                                    <p:cond delay="0"/>
                                  </p:stCondLst>
                                  <p:childTnLst>
                                    <p:animMotion origin="layout" path="M -3.05556E-6 -3.7037E-6 C -3.05556E-6 -0.02916 -3.05556E-6 -0.05833 -3.05556E-6 -0.07916 C -3.05556E-6 -0.1 -3.05556E-6 -0.10486 -3.05556E-6 -0.12546 C -3.05556E-6 -0.14606 -3.05556E-6 -0.18217 -3.05556E-6 -0.20277 C -3.05556E-6 -0.22338 -0.00034 -0.23426 -3.05556E-6 -0.24907 C 0.00035 -0.26389 0.00018 -0.27592 0.00278 -0.29166 C 0.00521 -0.3074 0.01077 -0.32801 0.01563 -0.34282 C 0.02032 -0.35764 0.02483 -0.36828 0.03108 -0.38055 C 0.03733 -0.39305 0.04427 -0.40578 0.05295 -0.41689 C 0.06164 -0.42824 0.0724 -0.43958 0.08264 -0.44814 C 0.09306 -0.45694 0.10365 -0.46389 0.11511 -0.46967 C 0.12657 -0.47569 0.13924 -0.47986 0.15122 -0.48287 C 0.1632 -0.48588 0.17518 -0.48773 0.18733 -0.48773 C 0.19948 -0.48773 0.21181 -0.48611 0.22361 -0.48287 C 0.23542 -0.47963 0.24705 -0.47453 0.25834 -0.46805 C 0.26979 -0.4618 0.28143 -0.45416 0.29202 -0.4449 C 0.30278 -0.43588 0.31302 -0.42523 0.32188 -0.41365 C 0.33073 -0.40231 0.33837 -0.38889 0.34514 -0.37569 C 0.35174 -0.3625 0.35816 -0.34953 0.36181 -0.33472 C 0.36545 -0.3199 0.36563 -0.29953 0.36702 -0.2868 C 0.36823 -0.27407 0.36875 -0.26666 0.36962 -0.25879 " pathEditMode="relative" rAng="0" ptsTypes="aaaaaaaaaaaaaaaaaaaaA">
                                      <p:cBhvr>
                                        <p:cTn id="49" dur="2000" fill="hold"/>
                                        <p:tgtEl>
                                          <p:spTgt spid="180231"/>
                                        </p:tgtEl>
                                        <p:attrNameLst>
                                          <p:attrName>ppt_x</p:attrName>
                                          <p:attrName>ppt_y</p:attrName>
                                        </p:attrNameLst>
                                      </p:cBhvr>
                                      <p:rCtr x="18500" y="-24400"/>
                                    </p:animMotion>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80232"/>
                                        </p:tgtEl>
                                        <p:attrNameLst>
                                          <p:attrName>style.visibility</p:attrName>
                                        </p:attrNameLst>
                                      </p:cBhvr>
                                      <p:to>
                                        <p:strVal val="visible"/>
                                      </p:to>
                                    </p:set>
                                    <p:animEffect transition="in" filter="fade">
                                      <p:cBhvr>
                                        <p:cTn id="53" dur="500"/>
                                        <p:tgtEl>
                                          <p:spTgt spid="180232"/>
                                        </p:tgtEl>
                                      </p:cBhvr>
                                    </p:animEffec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2000"/>
                                        <p:tgtEl>
                                          <p:spTgt spid="180232"/>
                                        </p:tgtEl>
                                      </p:cBhvr>
                                    </p:animEffect>
                                    <p:set>
                                      <p:cBhvr>
                                        <p:cTn id="57" dur="1" fill="hold">
                                          <p:stCondLst>
                                            <p:cond delay="1999"/>
                                          </p:stCondLst>
                                        </p:cTn>
                                        <p:tgtEl>
                                          <p:spTgt spid="1802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0233"/>
                                        </p:tgtEl>
                                        <p:attrNameLst>
                                          <p:attrName>style.visibility</p:attrName>
                                        </p:attrNameLst>
                                      </p:cBhvr>
                                      <p:to>
                                        <p:strVal val="visible"/>
                                      </p:to>
                                    </p:set>
                                    <p:animEffect transition="in" filter="fade">
                                      <p:cBhvr>
                                        <p:cTn id="62" dur="2000"/>
                                        <p:tgtEl>
                                          <p:spTgt spid="180233"/>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childTnLst>
                    </p:cTn>
                  </p:par>
                  <p:par>
                    <p:cTn id="63" fill="hold">
                      <p:stCondLst>
                        <p:cond delay="indefinite"/>
                      </p:stCondLst>
                      <p:childTnLst>
                        <p:par>
                          <p:cTn id="64" fill="hold">
                            <p:stCondLst>
                              <p:cond delay="0"/>
                            </p:stCondLst>
                            <p:childTnLst>
                              <p:par>
                                <p:cTn id="65" presetID="0" presetClass="path" presetSubtype="0" fill="hold" grpId="1" nodeType="clickEffect">
                                  <p:stCondLst>
                                    <p:cond delay="0"/>
                                  </p:stCondLst>
                                  <p:childTnLst>
                                    <p:animMotion origin="layout" path="M -3.05556E-6 -2.96296E-6 C -3.05556E-6 -0.0287 -3.05556E-6 -0.0574 -3.05556E-6 -0.07777 C -3.05556E-6 -0.09838 -3.05556E-6 -0.10301 -3.05556E-6 -0.12338 C -3.05556E-6 -0.14352 -3.05556E-6 -0.17916 -3.05556E-6 -0.19953 C -3.05556E-6 -0.21967 -0.00034 -0.23032 -3.05556E-6 -0.2449 C 0.00035 -0.25949 0.00018 -0.27152 0.00278 -0.2868 C 0.00556 -0.30231 0.01146 -0.32268 0.0165 -0.33727 C 0.02153 -0.35162 0.02604 -0.36203 0.03264 -0.3743 C 0.03924 -0.38657 0.0467 -0.39907 0.05573 -0.41018 C 0.06476 -0.42106 0.07622 -0.43217 0.08716 -0.44074 C 0.09792 -0.4493 0.1092 -0.45625 0.12118 -0.46203 C 0.13316 -0.46782 0.14653 -0.47199 0.1592 -0.475 C 0.1717 -0.47801 0.18455 -0.47963 0.19723 -0.47963 C 0.21007 -0.47963 0.22309 -0.47824 0.23542 -0.475 C 0.24775 -0.47176 0.26007 -0.46666 0.27205 -0.46041 C 0.28403 -0.45416 0.29618 -0.44652 0.30747 -0.4375 C 0.31875 -0.42847 0.32952 -0.41805 0.33889 -0.40694 C 0.34809 -0.3956 0.35625 -0.3824 0.3632 -0.36944 C 0.37014 -0.35648 0.37691 -0.34352 0.38091 -0.32916 C 0.38473 -0.31458 0.3849 -0.29444 0.38629 -0.28194 C 0.38768 -0.26967 0.3882 -0.26227 0.38907 -0.25463 " pathEditMode="relative" rAng="0" ptsTypes="aaaaaaaaaaaaaaaaaaaaA">
                                      <p:cBhvr>
                                        <p:cTn id="66" dur="2000" fill="hold"/>
                                        <p:tgtEl>
                                          <p:spTgt spid="180233"/>
                                        </p:tgtEl>
                                        <p:attrNameLst>
                                          <p:attrName>ppt_x</p:attrName>
                                          <p:attrName>ppt_y</p:attrName>
                                        </p:attrNameLst>
                                      </p:cBhvr>
                                      <p:rCtr x="19400" y="-24000"/>
                                    </p:animMotion>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180234"/>
                                        </p:tgtEl>
                                        <p:attrNameLst>
                                          <p:attrName>style.visibility</p:attrName>
                                        </p:attrNameLst>
                                      </p:cBhvr>
                                      <p:to>
                                        <p:strVal val="visible"/>
                                      </p:to>
                                    </p:set>
                                    <p:animEffect transition="in" filter="fade">
                                      <p:cBhvr>
                                        <p:cTn id="70" dur="500"/>
                                        <p:tgtEl>
                                          <p:spTgt spid="180234"/>
                                        </p:tgtEl>
                                      </p:cBhvr>
                                    </p:animEffect>
                                  </p:childTnLst>
                                </p:cTn>
                              </p:par>
                            </p:childTnLst>
                          </p:cTn>
                        </p:par>
                        <p:par>
                          <p:cTn id="71" fill="hold">
                            <p:stCondLst>
                              <p:cond delay="2500"/>
                            </p:stCondLst>
                            <p:childTnLst>
                              <p:par>
                                <p:cTn id="72" presetID="10" presetClass="exit" presetSubtype="0" fill="hold" grpId="1" nodeType="afterEffect">
                                  <p:stCondLst>
                                    <p:cond delay="0"/>
                                  </p:stCondLst>
                                  <p:childTnLst>
                                    <p:animEffect transition="out" filter="fade">
                                      <p:cBhvr>
                                        <p:cTn id="73" dur="2000"/>
                                        <p:tgtEl>
                                          <p:spTgt spid="180234"/>
                                        </p:tgtEl>
                                      </p:cBhvr>
                                    </p:animEffect>
                                    <p:set>
                                      <p:cBhvr>
                                        <p:cTn id="74" dur="1" fill="hold">
                                          <p:stCondLst>
                                            <p:cond delay="1999"/>
                                          </p:stCondLst>
                                        </p:cTn>
                                        <p:tgtEl>
                                          <p:spTgt spid="18023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0226">
                                            <p:txEl>
                                              <p:pRg st="3" end="3"/>
                                            </p:txEl>
                                          </p:spTgt>
                                        </p:tgtEl>
                                        <p:attrNameLst>
                                          <p:attrName>style.visibility</p:attrName>
                                        </p:attrNameLst>
                                      </p:cBhvr>
                                      <p:to>
                                        <p:strVal val="visible"/>
                                      </p:to>
                                    </p:set>
                                    <p:anim calcmode="lin" valueType="num">
                                      <p:cBhvr additive="base">
                                        <p:cTn id="79" dur="500" fill="hold"/>
                                        <p:tgtEl>
                                          <p:spTgt spid="180226">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0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P spid="180229" grpId="1" animBg="1"/>
      <p:bldP spid="180230" grpId="0" animBg="1"/>
      <p:bldP spid="180230" grpId="1" animBg="1"/>
      <p:bldP spid="180231" grpId="0" animBg="1"/>
      <p:bldP spid="180231" grpId="1" animBg="1"/>
      <p:bldP spid="180232" grpId="0" animBg="1"/>
      <p:bldP spid="180232" grpId="1" animBg="1"/>
      <p:bldP spid="180233" grpId="0" animBg="1"/>
      <p:bldP spid="180233" grpId="1" animBg="1"/>
      <p:bldP spid="180234" grpId="0" animBg="1"/>
      <p:bldP spid="1802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21100"/>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Calibri" pitchFamily="34" charset="0"/>
                <a:cs typeface="Arial" charset="0"/>
              </a:rPr>
              <a:t>Guidance: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Students will be required to solve problems on radioactive decay involving only integral numbers of half-lives </a:t>
            </a:r>
          </a:p>
          <a:p>
            <a:pPr marL="457200" indent="-457200" eaLnBrk="0" hangingPunct="0">
              <a:spcBef>
                <a:spcPct val="20000"/>
              </a:spcBef>
            </a:pPr>
            <a:r>
              <a:rPr lang="en-US" altLang="en-US">
                <a:solidFill>
                  <a:srgbClr val="000000"/>
                </a:solidFill>
                <a:ea typeface="Calibri" pitchFamily="34" charset="0"/>
                <a:cs typeface="Arial" charset="0"/>
              </a:rPr>
              <a:t>• Students will be expected to include the neutrino and antineutrino in beta decay equations</a:t>
            </a:r>
            <a:r>
              <a:rPr lang="en-US" altLang="en-US" b="1">
                <a:solidFill>
                  <a:srgbClr val="000000"/>
                </a:solidFill>
                <a:ea typeface="Calibri" pitchFamily="34" charset="0"/>
                <a:cs typeface="Arial" charset="0"/>
              </a:rPr>
              <a:t> </a:t>
            </a:r>
          </a:p>
          <a:p>
            <a:pPr marL="457200" indent="-457200" eaLnBrk="0" hangingPunct="0">
              <a:spcBef>
                <a:spcPct val="20000"/>
              </a:spcBef>
            </a:pPr>
            <a:r>
              <a:rPr lang="en-US" altLang="en-US" b="1">
                <a:solidFill>
                  <a:srgbClr val="FF0000"/>
                </a:solidFill>
                <a:ea typeface="Calibri" pitchFamily="34" charset="0"/>
                <a:cs typeface="Arial" charset="0"/>
              </a:rPr>
              <a:t>Data booklet reference: </a:t>
            </a:r>
            <a:endParaRPr lang="en-US" altLang="en-US">
              <a:solidFill>
                <a:srgbClr val="FF0000"/>
              </a:solidFill>
              <a:ea typeface="Calibri" pitchFamily="34" charset="0"/>
              <a:cs typeface="Arial" charset="0"/>
            </a:endParaRPr>
          </a:p>
          <a:p>
            <a:pPr marL="457200" indent="-457200" eaLnBrk="0" hangingPunct="0">
              <a:spcBef>
                <a:spcPct val="20000"/>
              </a:spcBef>
            </a:pPr>
            <a:r>
              <a:rPr lang="en-US" altLang="en-US">
                <a:solidFill>
                  <a:srgbClr val="FF0000"/>
                </a:solidFill>
                <a:ea typeface="Calibri" pitchFamily="34" charset="0"/>
                <a:cs typeface="Arial" charset="0"/>
              </a:rPr>
              <a:t>• </a:t>
            </a:r>
            <a:r>
              <a:rPr lang="en-US" altLang="en-US" i="1">
                <a:solidFill>
                  <a:srgbClr val="FF0000"/>
                </a:solidFill>
                <a:ea typeface="Calibri" pitchFamily="34" charset="0"/>
                <a:cs typeface="Arial" charset="0"/>
              </a:rPr>
              <a:t>E</a:t>
            </a:r>
            <a:r>
              <a:rPr lang="en-US" altLang="en-US">
                <a:solidFill>
                  <a:srgbClr val="FF0000"/>
                </a:solidFill>
                <a:ea typeface="Calibri" pitchFamily="34" charset="0"/>
                <a:cs typeface="Arial" charset="0"/>
              </a:rPr>
              <a:t> = </a:t>
            </a:r>
            <a:r>
              <a:rPr lang="en-US" altLang="en-US" i="1">
                <a:solidFill>
                  <a:srgbClr val="FF0000"/>
                </a:solidFill>
                <a:ea typeface="Calibri" pitchFamily="34" charset="0"/>
                <a:cs typeface="Arial" charset="0"/>
                <a:sym typeface="Symbol" pitchFamily="18" charset="2"/>
              </a:rPr>
              <a:t>hf</a:t>
            </a:r>
            <a:r>
              <a:rPr lang="en-US" altLang="en-US" i="1">
                <a:ea typeface="Calibri" pitchFamily="34" charset="0"/>
                <a:cs typeface="Arial" charset="0"/>
              </a:rPr>
              <a:t> </a:t>
            </a:r>
            <a:endParaRPr lang="en-US" altLang="en-US" i="1">
              <a:solidFill>
                <a:srgbClr val="FF0000"/>
              </a:solidFill>
              <a:ea typeface="Calibri" pitchFamily="34" charset="0"/>
              <a:cs typeface="Arial" charset="0"/>
            </a:endParaRPr>
          </a:p>
          <a:p>
            <a:pPr marL="457200" indent="-457200" eaLnBrk="0" hangingPunct="0">
              <a:spcBef>
                <a:spcPct val="20000"/>
              </a:spcBef>
            </a:pPr>
            <a:r>
              <a:rPr lang="en-US" altLang="en-US">
                <a:solidFill>
                  <a:srgbClr val="FF0000"/>
                </a:solidFill>
                <a:ea typeface="Calibri" pitchFamily="34" charset="0"/>
                <a:cs typeface="Arial" charset="0"/>
              </a:rPr>
              <a:t>• </a:t>
            </a:r>
            <a:r>
              <a:rPr lang="en-US" altLang="en-US">
                <a:solidFill>
                  <a:srgbClr val="FF0000"/>
                </a:solidFill>
                <a:ea typeface="Calibri" pitchFamily="34" charset="0"/>
                <a:cs typeface="Times New Roman" pitchFamily="18" charset="0"/>
                <a:sym typeface="Symbol" pitchFamily="18" charset="2"/>
              </a:rPr>
              <a:t></a:t>
            </a:r>
            <a:r>
              <a:rPr lang="en-US" altLang="en-US">
                <a:solidFill>
                  <a:srgbClr val="FF0000"/>
                </a:solidFill>
                <a:ea typeface="Calibri" pitchFamily="34" charset="0"/>
                <a:cs typeface="Times New Roman" pitchFamily="18" charset="0"/>
              </a:rPr>
              <a:t> = </a:t>
            </a:r>
            <a:r>
              <a:rPr lang="en-US" altLang="en-US" i="1">
                <a:solidFill>
                  <a:srgbClr val="FF0000"/>
                </a:solidFill>
                <a:ea typeface="Calibri" pitchFamily="34" charset="0"/>
                <a:cs typeface="Times New Roman" pitchFamily="18" charset="0"/>
              </a:rPr>
              <a:t>hc</a:t>
            </a:r>
            <a:r>
              <a:rPr lang="en-US" altLang="en-US" baseline="30000">
                <a:solidFill>
                  <a:srgbClr val="FF0000"/>
                </a:solidFill>
                <a:ea typeface="Calibri" pitchFamily="34" charset="0"/>
                <a:cs typeface="Times New Roman" pitchFamily="18" charset="0"/>
              </a:rPr>
              <a:t>  </a:t>
            </a:r>
            <a:r>
              <a:rPr lang="en-US" altLang="en-US" i="1">
                <a:solidFill>
                  <a:srgbClr val="FF0000"/>
                </a:solidFill>
                <a:ea typeface="Calibri" pitchFamily="34" charset="0"/>
                <a:cs typeface="Times New Roman" pitchFamily="18" charset="0"/>
              </a:rPr>
              <a:t>/</a:t>
            </a:r>
            <a:r>
              <a:rPr lang="en-US" altLang="en-US">
                <a:solidFill>
                  <a:srgbClr val="FF0000"/>
                </a:solidFill>
                <a:ea typeface="Calibri" pitchFamily="34" charset="0"/>
                <a:cs typeface="Times New Roman" pitchFamily="18" charset="0"/>
              </a:rPr>
              <a:t>  </a:t>
            </a:r>
            <a:r>
              <a:rPr lang="en-US" altLang="en-US" i="1">
                <a:solidFill>
                  <a:srgbClr val="FF0000"/>
                </a:solidFill>
                <a:ea typeface="Calibri" pitchFamily="34" charset="0"/>
                <a:cs typeface="Times New Roman" pitchFamily="18" charset="0"/>
              </a:rPr>
              <a:t>E</a:t>
            </a:r>
          </a:p>
        </p:txBody>
      </p:sp>
      <p:sp>
        <p:nvSpPr>
          <p:cNvPr id="5123" name="Rectangle 118"/>
          <p:cNvSpPr>
            <a:spLocks noGrp="1" noChangeArrowheads="1"/>
          </p:cNvSpPr>
          <p:nvPr>
            <p:ph type="ctrTitle" idx="4294967295"/>
          </p:nvPr>
        </p:nvSpPr>
        <p:spPr>
          <a:xfrm>
            <a:off x="685800" y="533400"/>
            <a:ext cx="7993063"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Isotopes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a:t>
            </a:r>
            <a:r>
              <a:rPr lang="en-US" b="1" dirty="0">
                <a:solidFill>
                  <a:srgbClr val="000000"/>
                </a:solidFill>
                <a:cs typeface="Times New Roman" pitchFamily="18" charset="0"/>
              </a:rPr>
              <a:t>proton</a:t>
            </a:r>
            <a:r>
              <a:rPr lang="en-US" dirty="0">
                <a:solidFill>
                  <a:srgbClr val="000000"/>
                </a:solidFill>
                <a:cs typeface="Times New Roman" pitchFamily="18" charset="0"/>
              </a:rPr>
              <a:t> and </a:t>
            </a:r>
            <a:r>
              <a:rPr lang="en-US" b="1" dirty="0">
                <a:solidFill>
                  <a:srgbClr val="000000"/>
                </a:solidFill>
                <a:cs typeface="Times New Roman" pitchFamily="18" charset="0"/>
              </a:rPr>
              <a:t>neutron</a:t>
            </a:r>
            <a:r>
              <a:rPr lang="en-US" dirty="0">
                <a:solidFill>
                  <a:srgbClr val="000000"/>
                </a:solidFill>
                <a:cs typeface="Times New Roman" pitchFamily="18" charset="0"/>
              </a:rPr>
              <a:t> are called </a:t>
            </a:r>
            <a:r>
              <a:rPr lang="en-US" b="1" dirty="0">
                <a:solidFill>
                  <a:srgbClr val="000000"/>
                </a:solidFill>
                <a:cs typeface="Times New Roman" pitchFamily="18" charset="0"/>
              </a:rPr>
              <a:t>nucleons</a:t>
            </a:r>
            <a:r>
              <a:rPr lang="en-US" dirty="0">
                <a:solidFill>
                  <a:srgbClr val="000000"/>
                </a:solidFill>
                <a:cs typeface="Times New Roman" pitchFamily="18" charset="0"/>
              </a:rPr>
              <a:t>.</a:t>
            </a: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For the element hydrogen, it was found that its nucleus existed in three forms:</a:t>
            </a: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set of nuclei for a single element having different numbers of neutrons are called </a:t>
            </a:r>
            <a:r>
              <a:rPr lang="en-US" b="1" dirty="0">
                <a:solidFill>
                  <a:srgbClr val="000000"/>
                </a:solidFill>
                <a:cs typeface="Times New Roman" pitchFamily="18" charset="0"/>
              </a:rPr>
              <a:t>isotopes</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 particular isotope of an element is called a </a:t>
            </a:r>
            <a:r>
              <a:rPr lang="en-US" b="1" dirty="0">
                <a:solidFill>
                  <a:srgbClr val="000000"/>
                </a:solidFill>
                <a:cs typeface="Times New Roman" pitchFamily="18" charset="0"/>
                <a:sym typeface="Symbol" pitchFamily="18" charset="2"/>
              </a:rPr>
              <a:t>species</a:t>
            </a:r>
            <a:r>
              <a:rPr lang="en-US" dirty="0">
                <a:solidFill>
                  <a:srgbClr val="000000"/>
                </a:solidFill>
                <a:cs typeface="Times New Roman" pitchFamily="18" charset="0"/>
                <a:sym typeface="Symbol" pitchFamily="18" charset="2"/>
              </a:rPr>
              <a:t> or </a:t>
            </a:r>
            <a:r>
              <a:rPr lang="en-US" dirty="0">
                <a:solidFill>
                  <a:srgbClr val="000000"/>
                </a:solidFill>
                <a:cs typeface="Times New Roman" pitchFamily="18" charset="0"/>
              </a:rPr>
              <a:t>a </a:t>
            </a:r>
            <a:r>
              <a:rPr lang="en-US" b="1" dirty="0">
                <a:solidFill>
                  <a:srgbClr val="000000"/>
                </a:solidFill>
                <a:cs typeface="Times New Roman" pitchFamily="18" charset="0"/>
              </a:rPr>
              <a:t>nuclide</a:t>
            </a:r>
            <a:r>
              <a:rPr lang="en-US" dirty="0">
                <a:solidFill>
                  <a:srgbClr val="000000"/>
                </a:solidFill>
                <a:cs typeface="Times New Roman" pitchFamily="18" charset="0"/>
              </a:rPr>
              <a:t>. </a:t>
            </a:r>
          </a:p>
        </p:txBody>
      </p:sp>
      <p:sp>
        <p:nvSpPr>
          <p:cNvPr id="182276" name="Oval 4"/>
          <p:cNvSpPr>
            <a:spLocks noChangeArrowheads="1"/>
          </p:cNvSpPr>
          <p:nvPr/>
        </p:nvSpPr>
        <p:spPr bwMode="auto">
          <a:xfrm>
            <a:off x="3776663" y="4195763"/>
            <a:ext cx="315912"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77" name="Oval 5"/>
          <p:cNvSpPr>
            <a:spLocks noChangeArrowheads="1"/>
          </p:cNvSpPr>
          <p:nvPr/>
        </p:nvSpPr>
        <p:spPr bwMode="auto">
          <a:xfrm>
            <a:off x="5429250" y="4167188"/>
            <a:ext cx="315913"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78" name="Oval 6"/>
          <p:cNvSpPr>
            <a:spLocks noChangeArrowheads="1"/>
          </p:cNvSpPr>
          <p:nvPr/>
        </p:nvSpPr>
        <p:spPr bwMode="auto">
          <a:xfrm>
            <a:off x="5670550" y="4208463"/>
            <a:ext cx="315913"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79" name="Oval 7"/>
          <p:cNvSpPr>
            <a:spLocks noChangeArrowheads="1"/>
          </p:cNvSpPr>
          <p:nvPr/>
        </p:nvSpPr>
        <p:spPr bwMode="auto">
          <a:xfrm>
            <a:off x="7305675" y="4051300"/>
            <a:ext cx="315913" cy="3159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80" name="Oval 8"/>
          <p:cNvSpPr>
            <a:spLocks noChangeArrowheads="1"/>
          </p:cNvSpPr>
          <p:nvPr/>
        </p:nvSpPr>
        <p:spPr bwMode="auto">
          <a:xfrm>
            <a:off x="7446963" y="4170363"/>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81" name="Oval 9"/>
          <p:cNvSpPr>
            <a:spLocks noChangeArrowheads="1"/>
          </p:cNvSpPr>
          <p:nvPr/>
        </p:nvSpPr>
        <p:spPr bwMode="auto">
          <a:xfrm>
            <a:off x="7173913" y="4156075"/>
            <a:ext cx="315912" cy="31591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82" name="Text Box 10"/>
          <p:cNvSpPr txBox="1">
            <a:spLocks noChangeArrowheads="1"/>
          </p:cNvSpPr>
          <p:nvPr/>
        </p:nvSpPr>
        <p:spPr bwMode="auto">
          <a:xfrm>
            <a:off x="3216275" y="4532313"/>
            <a:ext cx="1508125" cy="457200"/>
          </a:xfrm>
          <a:prstGeom prst="rect">
            <a:avLst/>
          </a:prstGeom>
          <a:noFill/>
          <a:ln w="9525">
            <a:noFill/>
            <a:miter lim="800000"/>
            <a:headEnd/>
            <a:tailEnd/>
          </a:ln>
        </p:spPr>
        <p:txBody>
          <a:bodyPr wrap="none">
            <a:spAutoFit/>
          </a:bodyPr>
          <a:lstStyle/>
          <a:p>
            <a:r>
              <a:rPr lang="en-US">
                <a:solidFill>
                  <a:schemeClr val="hlink"/>
                </a:solidFill>
              </a:rPr>
              <a:t>Hydrogen</a:t>
            </a:r>
          </a:p>
        </p:txBody>
      </p:sp>
      <p:sp>
        <p:nvSpPr>
          <p:cNvPr id="182283" name="Text Box 11"/>
          <p:cNvSpPr txBox="1">
            <a:spLocks noChangeArrowheads="1"/>
          </p:cNvSpPr>
          <p:nvPr/>
        </p:nvSpPr>
        <p:spPr bwMode="auto">
          <a:xfrm>
            <a:off x="4932363" y="4533900"/>
            <a:ext cx="1592262" cy="457200"/>
          </a:xfrm>
          <a:prstGeom prst="rect">
            <a:avLst/>
          </a:prstGeom>
          <a:noFill/>
          <a:ln w="9525">
            <a:noFill/>
            <a:miter lim="800000"/>
            <a:headEnd/>
            <a:tailEnd/>
          </a:ln>
        </p:spPr>
        <p:txBody>
          <a:bodyPr wrap="none">
            <a:spAutoFit/>
          </a:bodyPr>
          <a:lstStyle/>
          <a:p>
            <a:r>
              <a:rPr lang="en-US">
                <a:solidFill>
                  <a:schemeClr val="hlink"/>
                </a:solidFill>
              </a:rPr>
              <a:t>Deuterium</a:t>
            </a:r>
          </a:p>
        </p:txBody>
      </p:sp>
      <p:sp>
        <p:nvSpPr>
          <p:cNvPr id="182284" name="Text Box 12"/>
          <p:cNvSpPr txBox="1">
            <a:spLocks noChangeArrowheads="1"/>
          </p:cNvSpPr>
          <p:nvPr/>
        </p:nvSpPr>
        <p:spPr bwMode="auto">
          <a:xfrm>
            <a:off x="6921500" y="4535488"/>
            <a:ext cx="1116013" cy="457200"/>
          </a:xfrm>
          <a:prstGeom prst="rect">
            <a:avLst/>
          </a:prstGeom>
          <a:noFill/>
          <a:ln w="9525">
            <a:noFill/>
            <a:miter lim="800000"/>
            <a:headEnd/>
            <a:tailEnd/>
          </a:ln>
        </p:spPr>
        <p:txBody>
          <a:bodyPr wrap="none">
            <a:spAutoFit/>
          </a:bodyPr>
          <a:lstStyle/>
          <a:p>
            <a:r>
              <a:rPr lang="en-US">
                <a:solidFill>
                  <a:schemeClr val="hlink"/>
                </a:solidFill>
              </a:rPr>
              <a:t>Tritium</a:t>
            </a:r>
          </a:p>
        </p:txBody>
      </p:sp>
      <p:sp>
        <p:nvSpPr>
          <p:cNvPr id="182285" name="Oval 13"/>
          <p:cNvSpPr>
            <a:spLocks noChangeArrowheads="1"/>
          </p:cNvSpPr>
          <p:nvPr/>
        </p:nvSpPr>
        <p:spPr bwMode="auto">
          <a:xfrm>
            <a:off x="2819400" y="2506663"/>
            <a:ext cx="315913"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2286" name="Oval 14"/>
          <p:cNvSpPr>
            <a:spLocks noChangeArrowheads="1"/>
          </p:cNvSpPr>
          <p:nvPr/>
        </p:nvSpPr>
        <p:spPr bwMode="auto">
          <a:xfrm>
            <a:off x="2817813" y="2916238"/>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2287" name="Text Box 15"/>
          <p:cNvSpPr txBox="1">
            <a:spLocks noChangeArrowheads="1"/>
          </p:cNvSpPr>
          <p:nvPr/>
        </p:nvSpPr>
        <p:spPr bwMode="auto">
          <a:xfrm>
            <a:off x="3214688" y="2432050"/>
            <a:ext cx="5341937" cy="457200"/>
          </a:xfrm>
          <a:prstGeom prst="rect">
            <a:avLst/>
          </a:prstGeom>
          <a:noFill/>
          <a:ln w="9525">
            <a:noFill/>
            <a:miter lim="800000"/>
            <a:headEnd/>
            <a:tailEnd/>
          </a:ln>
        </p:spPr>
        <p:txBody>
          <a:bodyPr>
            <a:spAutoFit/>
          </a:bodyPr>
          <a:lstStyle/>
          <a:p>
            <a:r>
              <a:rPr lang="en-US">
                <a:solidFill>
                  <a:srgbClr val="FF0000"/>
                </a:solidFill>
              </a:rPr>
              <a:t>Proton   [ Charge = 1</a:t>
            </a:r>
            <a:r>
              <a:rPr lang="en-US" i="1">
                <a:solidFill>
                  <a:srgbClr val="FF0000"/>
                </a:solidFill>
              </a:rPr>
              <a:t>e</a:t>
            </a:r>
            <a:r>
              <a:rPr lang="en-US">
                <a:solidFill>
                  <a:srgbClr val="FF0000"/>
                </a:solidFill>
              </a:rPr>
              <a:t> or just +1 ]</a:t>
            </a:r>
          </a:p>
        </p:txBody>
      </p:sp>
      <p:sp>
        <p:nvSpPr>
          <p:cNvPr id="182288" name="Text Box 16"/>
          <p:cNvSpPr txBox="1">
            <a:spLocks noChangeArrowheads="1"/>
          </p:cNvSpPr>
          <p:nvPr/>
        </p:nvSpPr>
        <p:spPr bwMode="auto">
          <a:xfrm>
            <a:off x="3201988" y="2857500"/>
            <a:ext cx="5341937" cy="457200"/>
          </a:xfrm>
          <a:prstGeom prst="rect">
            <a:avLst/>
          </a:prstGeom>
          <a:noFill/>
          <a:ln w="9525">
            <a:noFill/>
            <a:miter lim="800000"/>
            <a:headEnd/>
            <a:tailEnd/>
          </a:ln>
        </p:spPr>
        <p:txBody>
          <a:bodyPr>
            <a:spAutoFit/>
          </a:bodyPr>
          <a:lstStyle/>
          <a:p>
            <a:r>
              <a:rPr lang="en-US">
                <a:solidFill>
                  <a:srgbClr val="008000"/>
                </a:solidFill>
              </a:rPr>
              <a:t>Neutron [ Charge = 0</a:t>
            </a:r>
            <a:r>
              <a:rPr lang="en-US" i="1">
                <a:solidFill>
                  <a:srgbClr val="008000"/>
                </a:solidFill>
              </a:rPr>
              <a:t>e</a:t>
            </a:r>
            <a:r>
              <a:rPr lang="en-US">
                <a:solidFill>
                  <a:srgbClr val="008000"/>
                </a:solidFill>
              </a:rPr>
              <a:t> or just   0 ]</a:t>
            </a:r>
          </a:p>
        </p:txBody>
      </p:sp>
      <p:sp>
        <p:nvSpPr>
          <p:cNvPr id="182289" name="AutoShape 17"/>
          <p:cNvSpPr>
            <a:spLocks/>
          </p:cNvSpPr>
          <p:nvPr/>
        </p:nvSpPr>
        <p:spPr bwMode="auto">
          <a:xfrm>
            <a:off x="2454275" y="2470150"/>
            <a:ext cx="276225" cy="758825"/>
          </a:xfrm>
          <a:prstGeom prst="leftBrace">
            <a:avLst>
              <a:gd name="adj1" fmla="val 22893"/>
              <a:gd name="adj2" fmla="val 50000"/>
            </a:avLst>
          </a:prstGeom>
          <a:noFill/>
          <a:ln w="28575">
            <a:solidFill>
              <a:schemeClr val="hlink"/>
            </a:solidFill>
            <a:round/>
            <a:headEnd/>
            <a:tailEnd/>
          </a:ln>
        </p:spPr>
        <p:txBody>
          <a:bodyPr wrap="none" anchor="ctr"/>
          <a:lstStyle/>
          <a:p>
            <a:endParaRPr lang="en-US"/>
          </a:p>
        </p:txBody>
      </p:sp>
      <p:sp>
        <p:nvSpPr>
          <p:cNvPr id="182290" name="Text Box 18"/>
          <p:cNvSpPr txBox="1">
            <a:spLocks noChangeArrowheads="1"/>
          </p:cNvSpPr>
          <p:nvPr/>
        </p:nvSpPr>
        <p:spPr bwMode="auto">
          <a:xfrm>
            <a:off x="979488" y="2640013"/>
            <a:ext cx="1581150" cy="461962"/>
          </a:xfrm>
          <a:prstGeom prst="rect">
            <a:avLst/>
          </a:prstGeom>
          <a:noFill/>
          <a:ln w="9525">
            <a:noFill/>
            <a:miter lim="800000"/>
            <a:headEnd/>
            <a:tailEnd/>
          </a:ln>
        </p:spPr>
        <p:txBody>
          <a:bodyPr>
            <a:spAutoFit/>
          </a:bodyPr>
          <a:lstStyle/>
          <a:p>
            <a:r>
              <a:rPr lang="en-US">
                <a:solidFill>
                  <a:schemeClr val="hlink"/>
                </a:solidFill>
              </a:rPr>
              <a:t>Nucleons</a:t>
            </a:r>
          </a:p>
        </p:txBody>
      </p:sp>
      <p:sp>
        <p:nvSpPr>
          <p:cNvPr id="182291" name="AutoShape 19"/>
          <p:cNvSpPr>
            <a:spLocks/>
          </p:cNvSpPr>
          <p:nvPr/>
        </p:nvSpPr>
        <p:spPr bwMode="auto">
          <a:xfrm>
            <a:off x="2522538" y="4135438"/>
            <a:ext cx="276225" cy="758825"/>
          </a:xfrm>
          <a:prstGeom prst="leftBrace">
            <a:avLst>
              <a:gd name="adj1" fmla="val 22893"/>
              <a:gd name="adj2" fmla="val 50000"/>
            </a:avLst>
          </a:prstGeom>
          <a:noFill/>
          <a:ln w="28575">
            <a:solidFill>
              <a:schemeClr val="hlink"/>
            </a:solidFill>
            <a:round/>
            <a:headEnd/>
            <a:tailEnd/>
          </a:ln>
        </p:spPr>
        <p:txBody>
          <a:bodyPr wrap="none" anchor="ctr"/>
          <a:lstStyle/>
          <a:p>
            <a:endParaRPr lang="en-US"/>
          </a:p>
        </p:txBody>
      </p:sp>
      <p:sp>
        <p:nvSpPr>
          <p:cNvPr id="182292" name="Text Box 20"/>
          <p:cNvSpPr txBox="1">
            <a:spLocks noChangeArrowheads="1"/>
          </p:cNvSpPr>
          <p:nvPr/>
        </p:nvSpPr>
        <p:spPr bwMode="auto">
          <a:xfrm>
            <a:off x="1047750" y="4305300"/>
            <a:ext cx="1408113" cy="457200"/>
          </a:xfrm>
          <a:prstGeom prst="rect">
            <a:avLst/>
          </a:prstGeom>
          <a:noFill/>
          <a:ln w="9525">
            <a:noFill/>
            <a:miter lim="800000"/>
            <a:headEnd/>
            <a:tailEnd/>
          </a:ln>
        </p:spPr>
        <p:txBody>
          <a:bodyPr>
            <a:spAutoFit/>
          </a:bodyPr>
          <a:lstStyle/>
          <a:p>
            <a:r>
              <a:rPr lang="en-US">
                <a:solidFill>
                  <a:schemeClr val="hlink"/>
                </a:solidFill>
              </a:rPr>
              <a:t>Isotopes</a:t>
            </a:r>
          </a:p>
        </p:txBody>
      </p:sp>
      <p:sp>
        <p:nvSpPr>
          <p:cNvPr id="4200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274">
                                            <p:txEl>
                                              <p:pRg st="1" end="1"/>
                                            </p:txEl>
                                          </p:spTgt>
                                        </p:tgtEl>
                                        <p:attrNameLst>
                                          <p:attrName>style.visibility</p:attrName>
                                        </p:attrNameLst>
                                      </p:cBhvr>
                                      <p:to>
                                        <p:strVal val="visible"/>
                                      </p:to>
                                    </p:set>
                                    <p:anim calcmode="lin" valueType="num">
                                      <p:cBhvr additive="base">
                                        <p:cTn id="7" dur="500" fill="hold"/>
                                        <p:tgtEl>
                                          <p:spTgt spid="1822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2285"/>
                                        </p:tgtEl>
                                        <p:attrNameLst>
                                          <p:attrName>style.visibility</p:attrName>
                                        </p:attrNameLst>
                                      </p:cBhvr>
                                      <p:to>
                                        <p:strVal val="visible"/>
                                      </p:to>
                                    </p:set>
                                    <p:anim calcmode="lin" valueType="num">
                                      <p:cBhvr additive="base">
                                        <p:cTn id="13" dur="500" fill="hold"/>
                                        <p:tgtEl>
                                          <p:spTgt spid="182285"/>
                                        </p:tgtEl>
                                        <p:attrNameLst>
                                          <p:attrName>ppt_x</p:attrName>
                                        </p:attrNameLst>
                                      </p:cBhvr>
                                      <p:tavLst>
                                        <p:tav tm="0">
                                          <p:val>
                                            <p:strVal val="#ppt_x"/>
                                          </p:val>
                                        </p:tav>
                                        <p:tav tm="100000">
                                          <p:val>
                                            <p:strVal val="#ppt_x"/>
                                          </p:val>
                                        </p:tav>
                                      </p:tavLst>
                                    </p:anim>
                                    <p:anim calcmode="lin" valueType="num">
                                      <p:cBhvr additive="base">
                                        <p:cTn id="14" dur="500" fill="hold"/>
                                        <p:tgtEl>
                                          <p:spTgt spid="182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82287"/>
                                        </p:tgtEl>
                                        <p:attrNameLst>
                                          <p:attrName>style.visibility</p:attrName>
                                        </p:attrNameLst>
                                      </p:cBhvr>
                                      <p:to>
                                        <p:strVal val="visible"/>
                                      </p:to>
                                    </p:set>
                                    <p:animEffect transition="in" filter="diamond(out)">
                                      <p:cBhvr>
                                        <p:cTn id="19" dur="500"/>
                                        <p:tgtEl>
                                          <p:spTgt spid="18228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2286"/>
                                        </p:tgtEl>
                                        <p:attrNameLst>
                                          <p:attrName>style.visibility</p:attrName>
                                        </p:attrNameLst>
                                      </p:cBhvr>
                                      <p:to>
                                        <p:strVal val="visible"/>
                                      </p:to>
                                    </p:set>
                                    <p:anim calcmode="lin" valueType="num">
                                      <p:cBhvr additive="base">
                                        <p:cTn id="24" dur="500" fill="hold"/>
                                        <p:tgtEl>
                                          <p:spTgt spid="182286"/>
                                        </p:tgtEl>
                                        <p:attrNameLst>
                                          <p:attrName>ppt_x</p:attrName>
                                        </p:attrNameLst>
                                      </p:cBhvr>
                                      <p:tavLst>
                                        <p:tav tm="0">
                                          <p:val>
                                            <p:strVal val="#ppt_x"/>
                                          </p:val>
                                        </p:tav>
                                        <p:tav tm="100000">
                                          <p:val>
                                            <p:strVal val="#ppt_x"/>
                                          </p:val>
                                        </p:tav>
                                      </p:tavLst>
                                    </p:anim>
                                    <p:anim calcmode="lin" valueType="num">
                                      <p:cBhvr additive="base">
                                        <p:cTn id="25" dur="500" fill="hold"/>
                                        <p:tgtEl>
                                          <p:spTgt spid="1822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32" fill="hold" grpId="0" nodeType="clickEffect">
                                  <p:stCondLst>
                                    <p:cond delay="0"/>
                                  </p:stCondLst>
                                  <p:childTnLst>
                                    <p:set>
                                      <p:cBhvr>
                                        <p:cTn id="29" dur="1" fill="hold">
                                          <p:stCondLst>
                                            <p:cond delay="0"/>
                                          </p:stCondLst>
                                        </p:cTn>
                                        <p:tgtEl>
                                          <p:spTgt spid="182288"/>
                                        </p:tgtEl>
                                        <p:attrNameLst>
                                          <p:attrName>style.visibility</p:attrName>
                                        </p:attrNameLst>
                                      </p:cBhvr>
                                      <p:to>
                                        <p:strVal val="visible"/>
                                      </p:to>
                                    </p:set>
                                    <p:animEffect transition="in" filter="diamond(out)">
                                      <p:cBhvr>
                                        <p:cTn id="30" dur="500"/>
                                        <p:tgtEl>
                                          <p:spTgt spid="18228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182290"/>
                                        </p:tgtEl>
                                        <p:attrNameLst>
                                          <p:attrName>style.visibility</p:attrName>
                                        </p:attrNameLst>
                                      </p:cBhvr>
                                      <p:to>
                                        <p:strVal val="visible"/>
                                      </p:to>
                                    </p:set>
                                    <p:animEffect transition="in" filter="diamond(out)">
                                      <p:cBhvr>
                                        <p:cTn id="35" dur="500"/>
                                        <p:tgtEl>
                                          <p:spTgt spid="182290"/>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par>
                                <p:cTn id="36" presetID="53" presetClass="entr" presetSubtype="0" fill="hold" grpId="0" nodeType="withEffect">
                                  <p:stCondLst>
                                    <p:cond delay="0"/>
                                  </p:stCondLst>
                                  <p:childTnLst>
                                    <p:set>
                                      <p:cBhvr>
                                        <p:cTn id="37" dur="1" fill="hold">
                                          <p:stCondLst>
                                            <p:cond delay="0"/>
                                          </p:stCondLst>
                                        </p:cTn>
                                        <p:tgtEl>
                                          <p:spTgt spid="182289"/>
                                        </p:tgtEl>
                                        <p:attrNameLst>
                                          <p:attrName>style.visibility</p:attrName>
                                        </p:attrNameLst>
                                      </p:cBhvr>
                                      <p:to>
                                        <p:strVal val="visible"/>
                                      </p:to>
                                    </p:set>
                                    <p:anim calcmode="lin" valueType="num">
                                      <p:cBhvr>
                                        <p:cTn id="38" dur="500" fill="hold"/>
                                        <p:tgtEl>
                                          <p:spTgt spid="182289"/>
                                        </p:tgtEl>
                                        <p:attrNameLst>
                                          <p:attrName>ppt_w</p:attrName>
                                        </p:attrNameLst>
                                      </p:cBhvr>
                                      <p:tavLst>
                                        <p:tav tm="0">
                                          <p:val>
                                            <p:fltVal val="0"/>
                                          </p:val>
                                        </p:tav>
                                        <p:tav tm="100000">
                                          <p:val>
                                            <p:strVal val="#ppt_w"/>
                                          </p:val>
                                        </p:tav>
                                      </p:tavLst>
                                    </p:anim>
                                    <p:anim calcmode="lin" valueType="num">
                                      <p:cBhvr>
                                        <p:cTn id="39" dur="500" fill="hold"/>
                                        <p:tgtEl>
                                          <p:spTgt spid="182289"/>
                                        </p:tgtEl>
                                        <p:attrNameLst>
                                          <p:attrName>ppt_h</p:attrName>
                                        </p:attrNameLst>
                                      </p:cBhvr>
                                      <p:tavLst>
                                        <p:tav tm="0">
                                          <p:val>
                                            <p:fltVal val="0"/>
                                          </p:val>
                                        </p:tav>
                                        <p:tav tm="100000">
                                          <p:val>
                                            <p:strVal val="#ppt_h"/>
                                          </p:val>
                                        </p:tav>
                                      </p:tavLst>
                                    </p:anim>
                                    <p:animEffect transition="in" filter="fade">
                                      <p:cBhvr>
                                        <p:cTn id="40" dur="500"/>
                                        <p:tgtEl>
                                          <p:spTgt spid="18228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2274">
                                            <p:txEl>
                                              <p:pRg st="4" end="4"/>
                                            </p:txEl>
                                          </p:spTgt>
                                        </p:tgtEl>
                                        <p:attrNameLst>
                                          <p:attrName>style.visibility</p:attrName>
                                        </p:attrNameLst>
                                      </p:cBhvr>
                                      <p:to>
                                        <p:strVal val="visible"/>
                                      </p:to>
                                    </p:set>
                                    <p:anim calcmode="lin" valueType="num">
                                      <p:cBhvr additive="base">
                                        <p:cTn id="45" dur="500" fill="hold"/>
                                        <p:tgtEl>
                                          <p:spTgt spid="18227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22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2276"/>
                                        </p:tgtEl>
                                        <p:attrNameLst>
                                          <p:attrName>style.visibility</p:attrName>
                                        </p:attrNameLst>
                                      </p:cBhvr>
                                      <p:to>
                                        <p:strVal val="visible"/>
                                      </p:to>
                                    </p:set>
                                    <p:anim calcmode="lin" valueType="num">
                                      <p:cBhvr additive="base">
                                        <p:cTn id="51" dur="500" fill="hold"/>
                                        <p:tgtEl>
                                          <p:spTgt spid="182276"/>
                                        </p:tgtEl>
                                        <p:attrNameLst>
                                          <p:attrName>ppt_x</p:attrName>
                                        </p:attrNameLst>
                                      </p:cBhvr>
                                      <p:tavLst>
                                        <p:tav tm="0">
                                          <p:val>
                                            <p:strVal val="#ppt_x"/>
                                          </p:val>
                                        </p:tav>
                                        <p:tav tm="100000">
                                          <p:val>
                                            <p:strVal val="#ppt_x"/>
                                          </p:val>
                                        </p:tav>
                                      </p:tavLst>
                                    </p:anim>
                                    <p:anim calcmode="lin" valueType="num">
                                      <p:cBhvr additive="base">
                                        <p:cTn id="52" dur="500" fill="hold"/>
                                        <p:tgtEl>
                                          <p:spTgt spid="1822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8" presetClass="entr" presetSubtype="32" fill="hold" grpId="0" nodeType="clickEffect">
                                  <p:stCondLst>
                                    <p:cond delay="0"/>
                                  </p:stCondLst>
                                  <p:childTnLst>
                                    <p:set>
                                      <p:cBhvr>
                                        <p:cTn id="56" dur="1" fill="hold">
                                          <p:stCondLst>
                                            <p:cond delay="0"/>
                                          </p:stCondLst>
                                        </p:cTn>
                                        <p:tgtEl>
                                          <p:spTgt spid="182282"/>
                                        </p:tgtEl>
                                        <p:attrNameLst>
                                          <p:attrName>style.visibility</p:attrName>
                                        </p:attrNameLst>
                                      </p:cBhvr>
                                      <p:to>
                                        <p:strVal val="visible"/>
                                      </p:to>
                                    </p:set>
                                    <p:animEffect transition="in" filter="diamond(out)">
                                      <p:cBhvr>
                                        <p:cTn id="57" dur="500"/>
                                        <p:tgtEl>
                                          <p:spTgt spid="182282"/>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2277"/>
                                        </p:tgtEl>
                                        <p:attrNameLst>
                                          <p:attrName>style.visibility</p:attrName>
                                        </p:attrNameLst>
                                      </p:cBhvr>
                                      <p:to>
                                        <p:strVal val="visible"/>
                                      </p:to>
                                    </p:set>
                                    <p:anim calcmode="lin" valueType="num">
                                      <p:cBhvr additive="base">
                                        <p:cTn id="62" dur="500" fill="hold"/>
                                        <p:tgtEl>
                                          <p:spTgt spid="182277"/>
                                        </p:tgtEl>
                                        <p:attrNameLst>
                                          <p:attrName>ppt_x</p:attrName>
                                        </p:attrNameLst>
                                      </p:cBhvr>
                                      <p:tavLst>
                                        <p:tav tm="0">
                                          <p:val>
                                            <p:strVal val="#ppt_x"/>
                                          </p:val>
                                        </p:tav>
                                        <p:tav tm="100000">
                                          <p:val>
                                            <p:strVal val="#ppt_x"/>
                                          </p:val>
                                        </p:tav>
                                      </p:tavLst>
                                    </p:anim>
                                    <p:anim calcmode="lin" valueType="num">
                                      <p:cBhvr additive="base">
                                        <p:cTn id="63" dur="500" fill="hold"/>
                                        <p:tgtEl>
                                          <p:spTgt spid="1822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suction.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82278"/>
                                        </p:tgtEl>
                                        <p:attrNameLst>
                                          <p:attrName>style.visibility</p:attrName>
                                        </p:attrNameLst>
                                      </p:cBhvr>
                                      <p:to>
                                        <p:strVal val="visible"/>
                                      </p:to>
                                    </p:set>
                                    <p:anim calcmode="lin" valueType="num">
                                      <p:cBhvr additive="base">
                                        <p:cTn id="68" dur="500" fill="hold"/>
                                        <p:tgtEl>
                                          <p:spTgt spid="182278"/>
                                        </p:tgtEl>
                                        <p:attrNameLst>
                                          <p:attrName>ppt_x</p:attrName>
                                        </p:attrNameLst>
                                      </p:cBhvr>
                                      <p:tavLst>
                                        <p:tav tm="0">
                                          <p:val>
                                            <p:strVal val="#ppt_x"/>
                                          </p:val>
                                        </p:tav>
                                        <p:tav tm="100000">
                                          <p:val>
                                            <p:strVal val="#ppt_x"/>
                                          </p:val>
                                        </p:tav>
                                      </p:tavLst>
                                    </p:anim>
                                    <p:anim calcmode="lin" valueType="num">
                                      <p:cBhvr additive="base">
                                        <p:cTn id="69" dur="500" fill="hold"/>
                                        <p:tgtEl>
                                          <p:spTgt spid="1822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suction.wav"/>
                                        </p:tgtEl>
                                      </p:cMediaNode>
                                    </p:audio>
                                  </p:subTnLst>
                                </p:cTn>
                              </p:par>
                            </p:childTnLst>
                          </p:cTn>
                        </p:par>
                      </p:childTnLst>
                    </p:cTn>
                  </p:par>
                  <p:par>
                    <p:cTn id="70" fill="hold">
                      <p:stCondLst>
                        <p:cond delay="indefinite"/>
                      </p:stCondLst>
                      <p:childTnLst>
                        <p:par>
                          <p:cTn id="71" fill="hold">
                            <p:stCondLst>
                              <p:cond delay="0"/>
                            </p:stCondLst>
                            <p:childTnLst>
                              <p:par>
                                <p:cTn id="72" presetID="8" presetClass="entr" presetSubtype="32" fill="hold" grpId="0" nodeType="clickEffect">
                                  <p:stCondLst>
                                    <p:cond delay="0"/>
                                  </p:stCondLst>
                                  <p:childTnLst>
                                    <p:set>
                                      <p:cBhvr>
                                        <p:cTn id="73" dur="1" fill="hold">
                                          <p:stCondLst>
                                            <p:cond delay="0"/>
                                          </p:stCondLst>
                                        </p:cTn>
                                        <p:tgtEl>
                                          <p:spTgt spid="182283"/>
                                        </p:tgtEl>
                                        <p:attrNameLst>
                                          <p:attrName>style.visibility</p:attrName>
                                        </p:attrNameLst>
                                      </p:cBhvr>
                                      <p:to>
                                        <p:strVal val="visible"/>
                                      </p:to>
                                    </p:set>
                                    <p:animEffect transition="in" filter="diamond(out)">
                                      <p:cBhvr>
                                        <p:cTn id="74" dur="500"/>
                                        <p:tgtEl>
                                          <p:spTgt spid="182283"/>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2279"/>
                                        </p:tgtEl>
                                        <p:attrNameLst>
                                          <p:attrName>style.visibility</p:attrName>
                                        </p:attrNameLst>
                                      </p:cBhvr>
                                      <p:to>
                                        <p:strVal val="visible"/>
                                      </p:to>
                                    </p:set>
                                    <p:anim calcmode="lin" valueType="num">
                                      <p:cBhvr additive="base">
                                        <p:cTn id="79" dur="500" fill="hold"/>
                                        <p:tgtEl>
                                          <p:spTgt spid="182279"/>
                                        </p:tgtEl>
                                        <p:attrNameLst>
                                          <p:attrName>ppt_x</p:attrName>
                                        </p:attrNameLst>
                                      </p:cBhvr>
                                      <p:tavLst>
                                        <p:tav tm="0">
                                          <p:val>
                                            <p:strVal val="#ppt_x"/>
                                          </p:val>
                                        </p:tav>
                                        <p:tav tm="100000">
                                          <p:val>
                                            <p:strVal val="#ppt_x"/>
                                          </p:val>
                                        </p:tav>
                                      </p:tavLst>
                                    </p:anim>
                                    <p:anim calcmode="lin" valueType="num">
                                      <p:cBhvr additive="base">
                                        <p:cTn id="80" dur="500" fill="hold"/>
                                        <p:tgtEl>
                                          <p:spTgt spid="1822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suction.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2280"/>
                                        </p:tgtEl>
                                        <p:attrNameLst>
                                          <p:attrName>style.visibility</p:attrName>
                                        </p:attrNameLst>
                                      </p:cBhvr>
                                      <p:to>
                                        <p:strVal val="visible"/>
                                      </p:to>
                                    </p:set>
                                    <p:anim calcmode="lin" valueType="num">
                                      <p:cBhvr additive="base">
                                        <p:cTn id="85" dur="500" fill="hold"/>
                                        <p:tgtEl>
                                          <p:spTgt spid="182280"/>
                                        </p:tgtEl>
                                        <p:attrNameLst>
                                          <p:attrName>ppt_x</p:attrName>
                                        </p:attrNameLst>
                                      </p:cBhvr>
                                      <p:tavLst>
                                        <p:tav tm="0">
                                          <p:val>
                                            <p:strVal val="#ppt_x"/>
                                          </p:val>
                                        </p:tav>
                                        <p:tav tm="100000">
                                          <p:val>
                                            <p:strVal val="#ppt_x"/>
                                          </p:val>
                                        </p:tav>
                                      </p:tavLst>
                                    </p:anim>
                                    <p:anim calcmode="lin" valueType="num">
                                      <p:cBhvr additive="base">
                                        <p:cTn id="86" dur="500" fill="hold"/>
                                        <p:tgtEl>
                                          <p:spTgt spid="1822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suction.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2281"/>
                                        </p:tgtEl>
                                        <p:attrNameLst>
                                          <p:attrName>style.visibility</p:attrName>
                                        </p:attrNameLst>
                                      </p:cBhvr>
                                      <p:to>
                                        <p:strVal val="visible"/>
                                      </p:to>
                                    </p:set>
                                    <p:anim calcmode="lin" valueType="num">
                                      <p:cBhvr additive="base">
                                        <p:cTn id="91" dur="500" fill="hold"/>
                                        <p:tgtEl>
                                          <p:spTgt spid="182281"/>
                                        </p:tgtEl>
                                        <p:attrNameLst>
                                          <p:attrName>ppt_x</p:attrName>
                                        </p:attrNameLst>
                                      </p:cBhvr>
                                      <p:tavLst>
                                        <p:tav tm="0">
                                          <p:val>
                                            <p:strVal val="#ppt_x"/>
                                          </p:val>
                                        </p:tav>
                                        <p:tav tm="100000">
                                          <p:val>
                                            <p:strVal val="#ppt_x"/>
                                          </p:val>
                                        </p:tav>
                                      </p:tavLst>
                                    </p:anim>
                                    <p:anim calcmode="lin" valueType="num">
                                      <p:cBhvr additive="base">
                                        <p:cTn id="92" dur="500" fill="hold"/>
                                        <p:tgtEl>
                                          <p:spTgt spid="1822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5" name="suction.wav"/>
                                        </p:tgtEl>
                                      </p:cMediaNode>
                                    </p:audio>
                                  </p:subTnLst>
                                </p:cTn>
                              </p:par>
                            </p:childTnLst>
                          </p:cTn>
                        </p:par>
                      </p:childTnLst>
                    </p:cTn>
                  </p:par>
                  <p:par>
                    <p:cTn id="93" fill="hold">
                      <p:stCondLst>
                        <p:cond delay="indefinite"/>
                      </p:stCondLst>
                      <p:childTnLst>
                        <p:par>
                          <p:cTn id="94" fill="hold">
                            <p:stCondLst>
                              <p:cond delay="0"/>
                            </p:stCondLst>
                            <p:childTnLst>
                              <p:par>
                                <p:cTn id="95" presetID="8" presetClass="entr" presetSubtype="32" fill="hold" grpId="0" nodeType="clickEffect">
                                  <p:stCondLst>
                                    <p:cond delay="0"/>
                                  </p:stCondLst>
                                  <p:childTnLst>
                                    <p:set>
                                      <p:cBhvr>
                                        <p:cTn id="96" dur="1" fill="hold">
                                          <p:stCondLst>
                                            <p:cond delay="0"/>
                                          </p:stCondLst>
                                        </p:cTn>
                                        <p:tgtEl>
                                          <p:spTgt spid="182284"/>
                                        </p:tgtEl>
                                        <p:attrNameLst>
                                          <p:attrName>style.visibility</p:attrName>
                                        </p:attrNameLst>
                                      </p:cBhvr>
                                      <p:to>
                                        <p:strVal val="visible"/>
                                      </p:to>
                                    </p:set>
                                    <p:animEffect transition="in" filter="diamond(out)">
                                      <p:cBhvr>
                                        <p:cTn id="97" dur="500"/>
                                        <p:tgtEl>
                                          <p:spTgt spid="182284"/>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82274">
                                            <p:txEl>
                                              <p:pRg st="7" end="7"/>
                                            </p:txEl>
                                          </p:spTgt>
                                        </p:tgtEl>
                                        <p:attrNameLst>
                                          <p:attrName>style.visibility</p:attrName>
                                        </p:attrNameLst>
                                      </p:cBhvr>
                                      <p:to>
                                        <p:strVal val="visible"/>
                                      </p:to>
                                    </p:set>
                                    <p:anim calcmode="lin" valueType="num">
                                      <p:cBhvr additive="base">
                                        <p:cTn id="102" dur="500" fill="hold"/>
                                        <p:tgtEl>
                                          <p:spTgt spid="182274">
                                            <p:txEl>
                                              <p:pRg st="7" end="7"/>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822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8" presetClass="entr" presetSubtype="32" fill="hold" grpId="0" nodeType="clickEffect">
                                  <p:stCondLst>
                                    <p:cond delay="0"/>
                                  </p:stCondLst>
                                  <p:childTnLst>
                                    <p:set>
                                      <p:cBhvr>
                                        <p:cTn id="107" dur="1" fill="hold">
                                          <p:stCondLst>
                                            <p:cond delay="0"/>
                                          </p:stCondLst>
                                        </p:cTn>
                                        <p:tgtEl>
                                          <p:spTgt spid="182292"/>
                                        </p:tgtEl>
                                        <p:attrNameLst>
                                          <p:attrName>style.visibility</p:attrName>
                                        </p:attrNameLst>
                                      </p:cBhvr>
                                      <p:to>
                                        <p:strVal val="visible"/>
                                      </p:to>
                                    </p:set>
                                    <p:animEffect transition="in" filter="diamond(out)">
                                      <p:cBhvr>
                                        <p:cTn id="108" dur="500"/>
                                        <p:tgtEl>
                                          <p:spTgt spid="182292"/>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par>
                                <p:cTn id="109" presetID="53" presetClass="entr" presetSubtype="0" fill="hold" grpId="0" nodeType="withEffect">
                                  <p:stCondLst>
                                    <p:cond delay="0"/>
                                  </p:stCondLst>
                                  <p:childTnLst>
                                    <p:set>
                                      <p:cBhvr>
                                        <p:cTn id="110" dur="1" fill="hold">
                                          <p:stCondLst>
                                            <p:cond delay="0"/>
                                          </p:stCondLst>
                                        </p:cTn>
                                        <p:tgtEl>
                                          <p:spTgt spid="182291"/>
                                        </p:tgtEl>
                                        <p:attrNameLst>
                                          <p:attrName>style.visibility</p:attrName>
                                        </p:attrNameLst>
                                      </p:cBhvr>
                                      <p:to>
                                        <p:strVal val="visible"/>
                                      </p:to>
                                    </p:set>
                                    <p:anim calcmode="lin" valueType="num">
                                      <p:cBhvr>
                                        <p:cTn id="111" dur="500" fill="hold"/>
                                        <p:tgtEl>
                                          <p:spTgt spid="182291"/>
                                        </p:tgtEl>
                                        <p:attrNameLst>
                                          <p:attrName>ppt_w</p:attrName>
                                        </p:attrNameLst>
                                      </p:cBhvr>
                                      <p:tavLst>
                                        <p:tav tm="0">
                                          <p:val>
                                            <p:fltVal val="0"/>
                                          </p:val>
                                        </p:tav>
                                        <p:tav tm="100000">
                                          <p:val>
                                            <p:strVal val="#ppt_w"/>
                                          </p:val>
                                        </p:tav>
                                      </p:tavLst>
                                    </p:anim>
                                    <p:anim calcmode="lin" valueType="num">
                                      <p:cBhvr>
                                        <p:cTn id="112" dur="500" fill="hold"/>
                                        <p:tgtEl>
                                          <p:spTgt spid="182291"/>
                                        </p:tgtEl>
                                        <p:attrNameLst>
                                          <p:attrName>ppt_h</p:attrName>
                                        </p:attrNameLst>
                                      </p:cBhvr>
                                      <p:tavLst>
                                        <p:tav tm="0">
                                          <p:val>
                                            <p:fltVal val="0"/>
                                          </p:val>
                                        </p:tav>
                                        <p:tav tm="100000">
                                          <p:val>
                                            <p:strVal val="#ppt_h"/>
                                          </p:val>
                                        </p:tav>
                                      </p:tavLst>
                                    </p:anim>
                                    <p:animEffect transition="in" filter="fade">
                                      <p:cBhvr>
                                        <p:cTn id="113" dur="500"/>
                                        <p:tgtEl>
                                          <p:spTgt spid="182291"/>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82274">
                                            <p:txEl>
                                              <p:pRg st="8" end="8"/>
                                            </p:txEl>
                                          </p:spTgt>
                                        </p:tgtEl>
                                        <p:attrNameLst>
                                          <p:attrName>style.visibility</p:attrName>
                                        </p:attrNameLst>
                                      </p:cBhvr>
                                      <p:to>
                                        <p:strVal val="visible"/>
                                      </p:to>
                                    </p:set>
                                    <p:anim calcmode="lin" valueType="num">
                                      <p:cBhvr additive="base">
                                        <p:cTn id="118" dur="500" fill="hold"/>
                                        <p:tgtEl>
                                          <p:spTgt spid="182274">
                                            <p:txEl>
                                              <p:pRg st="8" end="8"/>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822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7" grpId="0" animBg="1"/>
      <p:bldP spid="182278" grpId="0" animBg="1"/>
      <p:bldP spid="182279" grpId="0" animBg="1"/>
      <p:bldP spid="182280" grpId="0" animBg="1"/>
      <p:bldP spid="182281" grpId="0" animBg="1"/>
      <p:bldP spid="182282" grpId="0"/>
      <p:bldP spid="182283" grpId="0"/>
      <p:bldP spid="182284" grpId="0"/>
      <p:bldP spid="182285" grpId="0" animBg="1"/>
      <p:bldP spid="182286" grpId="0" animBg="1"/>
      <p:bldP spid="182287" grpId="0"/>
      <p:bldP spid="182288" grpId="0"/>
      <p:bldP spid="182289" grpId="0" animBg="1"/>
      <p:bldP spid="182290" grpId="0"/>
      <p:bldP spid="182291" grpId="0" animBg="1"/>
      <p:bldP spid="1822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Isotopes</a:t>
            </a:r>
            <a:r>
              <a:rPr lang="en-US" sz="2000" dirty="0">
                <a:solidFill>
                  <a:srgbClr val="000000"/>
                </a:solidFill>
                <a:latin typeface="Courier New" pitchFamily="49" charset="0"/>
                <a:cs typeface="Times New Roman" pitchFamily="18" charset="0"/>
              </a:rPr>
              <a:t> 	</a:t>
            </a:r>
          </a:p>
          <a:p>
            <a:pPr eaLnBrk="0" hangingPunct="0">
              <a:spcBef>
                <a:spcPct val="1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An element’s chemistry is determined by the number of electrons surrounding it.</a:t>
            </a:r>
          </a:p>
          <a:p>
            <a:pPr eaLnBrk="0" hangingPunct="0">
              <a:spcBef>
                <a:spcPct val="1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a:t>
            </a:r>
            <a:r>
              <a:rPr lang="en-US">
                <a:solidFill>
                  <a:srgbClr val="000000"/>
                </a:solidFill>
                <a:cs typeface="Times New Roman" pitchFamily="18" charset="0"/>
              </a:rPr>
              <a:t>number </a:t>
            </a:r>
            <a:r>
              <a:rPr lang="en-US" smtClean="0">
                <a:solidFill>
                  <a:srgbClr val="000000"/>
                </a:solidFill>
                <a:cs typeface="Times New Roman" pitchFamily="18" charset="0"/>
              </a:rPr>
              <a:t>of electrons </a:t>
            </a:r>
            <a:r>
              <a:rPr lang="en-US" dirty="0">
                <a:solidFill>
                  <a:srgbClr val="000000"/>
                </a:solidFill>
                <a:cs typeface="Times New Roman" pitchFamily="18" charset="0"/>
              </a:rPr>
              <a:t>an element has is determined by the number of protons in that element’s nucleus.</a:t>
            </a:r>
          </a:p>
          <a:p>
            <a:pPr eaLnBrk="0" hangingPunct="0">
              <a:spcBef>
                <a:spcPct val="1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Therefore it follows that isotopes of an element have the same chemical properties.</a:t>
            </a:r>
          </a:p>
          <a:p>
            <a:pPr eaLnBrk="0" hangingPunct="0">
              <a:spcBef>
                <a:spcPct val="15000"/>
              </a:spcBef>
            </a:pPr>
            <a:r>
              <a:rPr lang="en-US" dirty="0">
                <a:solidFill>
                  <a:srgbClr val="000000"/>
                </a:solidFill>
                <a:cs typeface="Times New Roman" pitchFamily="18" charset="0"/>
                <a:sym typeface="Symbol" pitchFamily="18" charset="2"/>
              </a:rPr>
              <a:t>For example there is </a:t>
            </a:r>
            <a:r>
              <a:rPr lang="en-US" b="1" dirty="0">
                <a:solidFill>
                  <a:srgbClr val="000000"/>
                </a:solidFill>
                <a:cs typeface="Times New Roman" pitchFamily="18" charset="0"/>
                <a:sym typeface="Symbol" pitchFamily="18" charset="2"/>
              </a:rPr>
              <a:t>water</a:t>
            </a:r>
            <a:r>
              <a:rPr lang="en-US" dirty="0">
                <a:solidFill>
                  <a:srgbClr val="000000"/>
                </a:solidFill>
                <a:cs typeface="Times New Roman" pitchFamily="18" charset="0"/>
                <a:sym typeface="Symbol" pitchFamily="18" charset="2"/>
              </a:rPr>
              <a:t>, made of hydrogen H and oxygen O, with the molecular structure </a:t>
            </a:r>
            <a:r>
              <a:rPr lang="en-US" b="1" dirty="0">
                <a:solidFill>
                  <a:srgbClr val="000000"/>
                </a:solidFill>
                <a:cs typeface="Times New Roman" pitchFamily="18" charset="0"/>
                <a:sym typeface="Symbol" pitchFamily="18" charset="2"/>
              </a:rPr>
              <a:t>H</a:t>
            </a:r>
            <a:r>
              <a:rPr lang="en-US" b="1" baseline="-25000" dirty="0">
                <a:solidFill>
                  <a:srgbClr val="000000"/>
                </a:solidFill>
                <a:cs typeface="Times New Roman" pitchFamily="18" charset="0"/>
                <a:sym typeface="Symbol" pitchFamily="18" charset="2"/>
              </a:rPr>
              <a:t>2</a:t>
            </a:r>
            <a:r>
              <a:rPr lang="en-US" b="1" dirty="0">
                <a:solidFill>
                  <a:srgbClr val="000000"/>
                </a:solidFill>
                <a:cs typeface="Times New Roman" pitchFamily="18" charset="0"/>
                <a:sym typeface="Symbol" pitchFamily="18" charset="2"/>
              </a:rPr>
              <a:t>O</a:t>
            </a:r>
            <a:r>
              <a:rPr lang="en-US" dirty="0">
                <a:solidFill>
                  <a:srgbClr val="000000"/>
                </a:solidFill>
                <a:cs typeface="Times New Roman" pitchFamily="18" charset="0"/>
                <a:sym typeface="Symbol" pitchFamily="18" charset="2"/>
              </a:rPr>
              <a:t>.</a:t>
            </a:r>
          </a:p>
          <a:p>
            <a:pPr eaLnBrk="0" hangingPunct="0">
              <a:spcBef>
                <a:spcPct val="15000"/>
              </a:spcBef>
            </a:pPr>
            <a:r>
              <a:rPr lang="en-US" dirty="0">
                <a:solidFill>
                  <a:srgbClr val="000000"/>
                </a:solidFill>
                <a:cs typeface="Times New Roman" pitchFamily="18" charset="0"/>
                <a:sym typeface="Symbol" pitchFamily="18" charset="2"/>
              </a:rPr>
              <a:t>But there is also </a:t>
            </a:r>
            <a:r>
              <a:rPr lang="en-US" b="1" dirty="0">
                <a:solidFill>
                  <a:srgbClr val="000000"/>
                </a:solidFill>
                <a:cs typeface="Times New Roman" pitchFamily="18" charset="0"/>
                <a:sym typeface="Symbol" pitchFamily="18" charset="2"/>
              </a:rPr>
              <a:t>heavy water</a:t>
            </a:r>
            <a:r>
              <a:rPr lang="en-US" dirty="0">
                <a:solidFill>
                  <a:srgbClr val="000000"/>
                </a:solidFill>
                <a:cs typeface="Times New Roman" pitchFamily="18" charset="0"/>
                <a:sym typeface="Symbol" pitchFamily="18" charset="2"/>
              </a:rPr>
              <a:t>, made of deuterium D and oxygen O, with the molecular formula </a:t>
            </a:r>
            <a:r>
              <a:rPr lang="en-US" b="1" dirty="0">
                <a:solidFill>
                  <a:srgbClr val="000000"/>
                </a:solidFill>
                <a:cs typeface="Times New Roman" pitchFamily="18" charset="0"/>
                <a:sym typeface="Symbol" pitchFamily="18" charset="2"/>
              </a:rPr>
              <a:t>D</a:t>
            </a:r>
            <a:r>
              <a:rPr lang="en-US" b="1" baseline="-25000" dirty="0">
                <a:solidFill>
                  <a:srgbClr val="000000"/>
                </a:solidFill>
                <a:cs typeface="Times New Roman" pitchFamily="18" charset="0"/>
                <a:sym typeface="Symbol" pitchFamily="18" charset="2"/>
              </a:rPr>
              <a:t>2</a:t>
            </a:r>
            <a:r>
              <a:rPr lang="en-US" b="1" dirty="0">
                <a:solidFill>
                  <a:srgbClr val="000000"/>
                </a:solidFill>
                <a:cs typeface="Times New Roman" pitchFamily="18" charset="0"/>
                <a:sym typeface="Symbol" pitchFamily="18" charset="2"/>
              </a:rPr>
              <a:t>O</a:t>
            </a:r>
            <a:r>
              <a:rPr lang="en-US" dirty="0">
                <a:solidFill>
                  <a:srgbClr val="000000"/>
                </a:solidFill>
                <a:cs typeface="Times New Roman" pitchFamily="18" charset="0"/>
                <a:sym typeface="Symbol" pitchFamily="18" charset="2"/>
              </a:rPr>
              <a:t>.</a:t>
            </a:r>
          </a:p>
          <a:p>
            <a:pPr eaLnBrk="0" hangingPunct="0">
              <a:spcBef>
                <a:spcPct val="15000"/>
              </a:spcBef>
            </a:pPr>
            <a:r>
              <a:rPr lang="en-US" dirty="0">
                <a:solidFill>
                  <a:srgbClr val="000000"/>
                </a:solidFill>
                <a:cs typeface="Times New Roman" pitchFamily="18" charset="0"/>
                <a:sym typeface="Symbol" pitchFamily="18" charset="2"/>
              </a:rPr>
              <a:t>Both have exactly the same chemical properties.</a:t>
            </a:r>
          </a:p>
          <a:p>
            <a:pPr eaLnBrk="0" hangingPunct="0">
              <a:spcBef>
                <a:spcPct val="15000"/>
              </a:spcBef>
            </a:pPr>
            <a:r>
              <a:rPr lang="en-US" dirty="0">
                <a:solidFill>
                  <a:srgbClr val="000000"/>
                </a:solidFill>
                <a:cs typeface="Times New Roman" pitchFamily="18" charset="0"/>
                <a:sym typeface="Symbol" pitchFamily="18" charset="2"/>
              </a:rPr>
              <a:t>But heavy water is slightly denser than water.</a:t>
            </a:r>
          </a:p>
        </p:txBody>
      </p:sp>
      <p:sp>
        <p:nvSpPr>
          <p:cNvPr id="4301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22">
                                            <p:txEl>
                                              <p:pRg st="1" end="1"/>
                                            </p:txEl>
                                          </p:spTgt>
                                        </p:tgtEl>
                                        <p:attrNameLst>
                                          <p:attrName>style.visibility</p:attrName>
                                        </p:attrNameLst>
                                      </p:cBhvr>
                                      <p:to>
                                        <p:strVal val="visible"/>
                                      </p:to>
                                    </p:set>
                                    <p:anim calcmode="lin" valueType="num">
                                      <p:cBhvr additive="base">
                                        <p:cTn id="7" dur="500" fill="hold"/>
                                        <p:tgtEl>
                                          <p:spTgt spid="184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22">
                                            <p:txEl>
                                              <p:pRg st="2" end="2"/>
                                            </p:txEl>
                                          </p:spTgt>
                                        </p:tgtEl>
                                        <p:attrNameLst>
                                          <p:attrName>style.visibility</p:attrName>
                                        </p:attrNameLst>
                                      </p:cBhvr>
                                      <p:to>
                                        <p:strVal val="visible"/>
                                      </p:to>
                                    </p:set>
                                    <p:anim calcmode="lin" valueType="num">
                                      <p:cBhvr additive="base">
                                        <p:cTn id="13" dur="500" fill="hold"/>
                                        <p:tgtEl>
                                          <p:spTgt spid="1843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22">
                                            <p:txEl>
                                              <p:pRg st="3" end="3"/>
                                            </p:txEl>
                                          </p:spTgt>
                                        </p:tgtEl>
                                        <p:attrNameLst>
                                          <p:attrName>style.visibility</p:attrName>
                                        </p:attrNameLst>
                                      </p:cBhvr>
                                      <p:to>
                                        <p:strVal val="visible"/>
                                      </p:to>
                                    </p:set>
                                    <p:anim calcmode="lin" valueType="num">
                                      <p:cBhvr additive="base">
                                        <p:cTn id="19" dur="500" fill="hold"/>
                                        <p:tgtEl>
                                          <p:spTgt spid="1843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22">
                                            <p:txEl>
                                              <p:pRg st="4" end="4"/>
                                            </p:txEl>
                                          </p:spTgt>
                                        </p:tgtEl>
                                        <p:attrNameLst>
                                          <p:attrName>style.visibility</p:attrName>
                                        </p:attrNameLst>
                                      </p:cBhvr>
                                      <p:to>
                                        <p:strVal val="visible"/>
                                      </p:to>
                                    </p:set>
                                    <p:anim calcmode="lin" valueType="num">
                                      <p:cBhvr additive="base">
                                        <p:cTn id="25" dur="500" fill="hold"/>
                                        <p:tgtEl>
                                          <p:spTgt spid="1843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22">
                                            <p:txEl>
                                              <p:pRg st="5" end="5"/>
                                            </p:txEl>
                                          </p:spTgt>
                                        </p:tgtEl>
                                        <p:attrNameLst>
                                          <p:attrName>style.visibility</p:attrName>
                                        </p:attrNameLst>
                                      </p:cBhvr>
                                      <p:to>
                                        <p:strVal val="visible"/>
                                      </p:to>
                                    </p:set>
                                    <p:anim calcmode="lin" valueType="num">
                                      <p:cBhvr additive="base">
                                        <p:cTn id="31" dur="500" fill="hold"/>
                                        <p:tgtEl>
                                          <p:spTgt spid="1843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22">
                                            <p:txEl>
                                              <p:pRg st="6" end="6"/>
                                            </p:txEl>
                                          </p:spTgt>
                                        </p:tgtEl>
                                        <p:attrNameLst>
                                          <p:attrName>style.visibility</p:attrName>
                                        </p:attrNameLst>
                                      </p:cBhvr>
                                      <p:to>
                                        <p:strVal val="visible"/>
                                      </p:to>
                                    </p:set>
                                    <p:anim calcmode="lin" valueType="num">
                                      <p:cBhvr additive="base">
                                        <p:cTn id="37" dur="500" fill="hold"/>
                                        <p:tgtEl>
                                          <p:spTgt spid="1843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322">
                                            <p:txEl>
                                              <p:pRg st="7" end="7"/>
                                            </p:txEl>
                                          </p:spTgt>
                                        </p:tgtEl>
                                        <p:attrNameLst>
                                          <p:attrName>style.visibility</p:attrName>
                                        </p:attrNameLst>
                                      </p:cBhvr>
                                      <p:to>
                                        <p:strVal val="visible"/>
                                      </p:to>
                                    </p:set>
                                    <p:anim calcmode="lin" valueType="num">
                                      <p:cBhvr additive="base">
                                        <p:cTn id="43" dur="500" fill="hold"/>
                                        <p:tgtEl>
                                          <p:spTgt spid="18432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Isotopes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 species or nuclide of an element is described by three integers:</a:t>
            </a:r>
          </a:p>
          <a:p>
            <a:pPr eaLnBrk="0" hangingPunct="0">
              <a:spcBef>
                <a:spcPct val="20000"/>
              </a:spcBef>
            </a:pPr>
            <a:r>
              <a:rPr lang="en-US" dirty="0">
                <a:solidFill>
                  <a:srgbClr val="000000"/>
                </a:solidFill>
                <a:cs typeface="Times New Roman" pitchFamily="18" charset="0"/>
                <a:sym typeface="Symbol" pitchFamily="18" charset="2"/>
              </a:rPr>
              <a:t>The </a:t>
            </a:r>
            <a:r>
              <a:rPr lang="en-US" b="1" dirty="0">
                <a:solidFill>
                  <a:srgbClr val="000000"/>
                </a:solidFill>
                <a:cs typeface="Times New Roman" pitchFamily="18" charset="0"/>
                <a:sym typeface="Symbol" pitchFamily="18" charset="2"/>
              </a:rPr>
              <a:t>nucleon number </a:t>
            </a:r>
            <a:r>
              <a:rPr lang="en-US" i="1" dirty="0">
                <a:solidFill>
                  <a:srgbClr val="000000"/>
                </a:solidFill>
                <a:cs typeface="Times New Roman" pitchFamily="18" charset="0"/>
                <a:sym typeface="Symbol" pitchFamily="18" charset="2"/>
              </a:rPr>
              <a:t>A</a:t>
            </a:r>
            <a:r>
              <a:rPr lang="en-US" dirty="0">
                <a:solidFill>
                  <a:srgbClr val="000000"/>
                </a:solidFill>
                <a:cs typeface="Times New Roman" pitchFamily="18" charset="0"/>
                <a:sym typeface="Symbol" pitchFamily="18" charset="2"/>
              </a:rPr>
              <a:t> is the total number of protons and neutrons in the nucleus.</a:t>
            </a:r>
          </a:p>
          <a:p>
            <a:pPr eaLnBrk="0" hangingPunct="0">
              <a:spcBef>
                <a:spcPct val="20000"/>
              </a:spcBef>
            </a:pPr>
            <a:r>
              <a:rPr lang="en-US" dirty="0">
                <a:solidFill>
                  <a:srgbClr val="000000"/>
                </a:solidFill>
                <a:cs typeface="Times New Roman" pitchFamily="18" charset="0"/>
                <a:sym typeface="Symbol" pitchFamily="18" charset="2"/>
              </a:rPr>
              <a:t>The </a:t>
            </a:r>
            <a:r>
              <a:rPr lang="en-US" b="1" dirty="0">
                <a:solidFill>
                  <a:srgbClr val="FF0000"/>
                </a:solidFill>
                <a:cs typeface="Times New Roman" pitchFamily="18" charset="0"/>
                <a:sym typeface="Symbol" pitchFamily="18" charset="2"/>
              </a:rPr>
              <a:t>proton number</a:t>
            </a:r>
            <a:r>
              <a:rPr lang="en-US" dirty="0">
                <a:solidFill>
                  <a:srgbClr val="FF0000"/>
                </a:solidFill>
                <a:cs typeface="Times New Roman" pitchFamily="18" charset="0"/>
                <a:sym typeface="Symbol" pitchFamily="18" charset="2"/>
              </a:rPr>
              <a:t> </a:t>
            </a:r>
            <a:r>
              <a:rPr lang="en-US" i="1" dirty="0">
                <a:solidFill>
                  <a:srgbClr val="FF0000"/>
                </a:solidFill>
                <a:cs typeface="Times New Roman" pitchFamily="18" charset="0"/>
                <a:sym typeface="Symbol" pitchFamily="18" charset="2"/>
              </a:rPr>
              <a:t>Z</a:t>
            </a:r>
            <a:r>
              <a:rPr lang="en-US" dirty="0">
                <a:solidFill>
                  <a:srgbClr val="000000"/>
                </a:solidFill>
                <a:cs typeface="Times New Roman" pitchFamily="18" charset="0"/>
                <a:sym typeface="Symbol" pitchFamily="18" charset="2"/>
              </a:rPr>
              <a:t> is the number of protons in the nucleus. It is </a:t>
            </a:r>
            <a:r>
              <a:rPr lang="en-US" dirty="0" smtClean="0">
                <a:solidFill>
                  <a:srgbClr val="000000"/>
                </a:solidFill>
                <a:cs typeface="Times New Roman" pitchFamily="18" charset="0"/>
                <a:sym typeface="Symbol" pitchFamily="18" charset="2"/>
              </a:rPr>
              <a:t>also known as </a:t>
            </a:r>
            <a:r>
              <a:rPr lang="en-US" dirty="0">
                <a:solidFill>
                  <a:srgbClr val="000000"/>
                </a:solidFill>
                <a:cs typeface="Times New Roman" pitchFamily="18" charset="0"/>
                <a:sym typeface="Symbol" pitchFamily="18" charset="2"/>
              </a:rPr>
              <a:t>the </a:t>
            </a:r>
            <a:r>
              <a:rPr lang="en-US" b="1" dirty="0">
                <a:solidFill>
                  <a:srgbClr val="000000"/>
                </a:solidFill>
                <a:cs typeface="Times New Roman" pitchFamily="18" charset="0"/>
                <a:sym typeface="Symbol" pitchFamily="18" charset="2"/>
              </a:rPr>
              <a:t>atomic number. </a:t>
            </a: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The </a:t>
            </a:r>
            <a:r>
              <a:rPr lang="en-US" b="1" dirty="0">
                <a:solidFill>
                  <a:srgbClr val="008000"/>
                </a:solidFill>
                <a:cs typeface="Times New Roman" pitchFamily="18" charset="0"/>
                <a:sym typeface="Symbol" pitchFamily="18" charset="2"/>
              </a:rPr>
              <a:t>neutron number</a:t>
            </a:r>
            <a:r>
              <a:rPr lang="en-US" dirty="0">
                <a:solidFill>
                  <a:srgbClr val="008000"/>
                </a:solidFill>
                <a:cs typeface="Times New Roman" pitchFamily="18" charset="0"/>
                <a:sym typeface="Symbol" pitchFamily="18" charset="2"/>
              </a:rPr>
              <a:t> </a:t>
            </a:r>
            <a:r>
              <a:rPr lang="en-US" i="1" dirty="0">
                <a:solidFill>
                  <a:srgbClr val="008000"/>
                </a:solidFill>
                <a:cs typeface="Times New Roman" pitchFamily="18" charset="0"/>
                <a:sym typeface="Symbol" pitchFamily="18" charset="2"/>
              </a:rPr>
              <a:t>N</a:t>
            </a:r>
            <a:r>
              <a:rPr lang="en-US" dirty="0">
                <a:solidFill>
                  <a:srgbClr val="008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is the number of neutrons in the nucleus.</a:t>
            </a:r>
          </a:p>
          <a:p>
            <a:pPr eaLnBrk="0" hangingPunct="0">
              <a:spcBef>
                <a:spcPct val="20000"/>
              </a:spcBef>
            </a:pPr>
            <a:r>
              <a:rPr lang="en-US" dirty="0">
                <a:solidFill>
                  <a:srgbClr val="000000"/>
                </a:solidFill>
                <a:cs typeface="Times New Roman" pitchFamily="18" charset="0"/>
                <a:sym typeface="Symbol" pitchFamily="18" charset="2"/>
              </a:rPr>
              <a:t>It follows that the relationship between all three numbers is just</a:t>
            </a:r>
          </a:p>
          <a:p>
            <a:pPr eaLnBrk="0" hangingPunct="0">
              <a:spcBef>
                <a:spcPct val="20000"/>
              </a:spcBef>
            </a:pPr>
            <a:r>
              <a:rPr lang="en-US" dirty="0">
                <a:solidFill>
                  <a:srgbClr val="000000"/>
                </a:solidFill>
                <a:cs typeface="Times New Roman" pitchFamily="18" charset="0"/>
              </a:rPr>
              <a:t> </a:t>
            </a:r>
          </a:p>
        </p:txBody>
      </p:sp>
      <p:grpSp>
        <p:nvGrpSpPr>
          <p:cNvPr id="2" name="Group 10"/>
          <p:cNvGrpSpPr>
            <a:grpSpLocks/>
          </p:cNvGrpSpPr>
          <p:nvPr/>
        </p:nvGrpSpPr>
        <p:grpSpPr bwMode="auto">
          <a:xfrm>
            <a:off x="835025" y="6065838"/>
            <a:ext cx="7464425" cy="457200"/>
            <a:chOff x="510" y="3773"/>
            <a:chExt cx="4702" cy="288"/>
          </a:xfrm>
        </p:grpSpPr>
        <p:sp>
          <p:nvSpPr>
            <p:cNvPr id="44037" name="Rectangle 5"/>
            <p:cNvSpPr>
              <a:spLocks noChangeArrowheads="1"/>
            </p:cNvSpPr>
            <p:nvPr/>
          </p:nvSpPr>
          <p:spPr bwMode="auto">
            <a:xfrm>
              <a:off x="592" y="3786"/>
              <a:ext cx="2630" cy="202"/>
            </a:xfrm>
            <a:prstGeom prst="rect">
              <a:avLst/>
            </a:prstGeom>
            <a:noFill/>
            <a:ln w="9525">
              <a:noFill/>
              <a:miter lim="800000"/>
              <a:headEnd/>
              <a:tailEnd/>
            </a:ln>
          </p:spPr>
          <p:txBody>
            <a:bodyPr/>
            <a:lstStyle/>
            <a:p>
              <a:pPr eaLnBrk="0" hangingPunct="0">
                <a:lnSpc>
                  <a:spcPct val="90000"/>
                </a:lnSpc>
                <a:spcBef>
                  <a:spcPct val="20000"/>
                </a:spcBef>
              </a:pPr>
              <a:r>
                <a:rPr lang="en-US" i="1" dirty="0">
                  <a:solidFill>
                    <a:srgbClr val="000000"/>
                  </a:solidFill>
                  <a:cs typeface="Times New Roman" pitchFamily="18" charset="0"/>
                  <a:sym typeface="Symbol" pitchFamily="18" charset="2"/>
                </a:rPr>
                <a:t>A</a:t>
              </a:r>
              <a:r>
                <a:rPr lang="en-US" dirty="0">
                  <a:solidFill>
                    <a:srgbClr val="000000"/>
                  </a:solidFill>
                  <a:cs typeface="Times New Roman" pitchFamily="18" charset="0"/>
                  <a:sym typeface="Symbol" pitchFamily="18" charset="2"/>
                </a:rPr>
                <a:t> = </a:t>
              </a:r>
              <a:r>
                <a:rPr lang="en-US" i="1" dirty="0">
                  <a:solidFill>
                    <a:srgbClr val="FF0000"/>
                  </a:solidFill>
                  <a:cs typeface="Times New Roman" pitchFamily="18" charset="0"/>
                  <a:sym typeface="Symbol" pitchFamily="18" charset="2"/>
                </a:rPr>
                <a:t>Z</a:t>
              </a:r>
              <a:r>
                <a:rPr lang="en-US" dirty="0">
                  <a:solidFill>
                    <a:srgbClr val="000000"/>
                  </a:solidFill>
                  <a:cs typeface="Times New Roman" pitchFamily="18" charset="0"/>
                  <a:sym typeface="Symbol" pitchFamily="18" charset="2"/>
                </a:rPr>
                <a:t> + </a:t>
              </a:r>
              <a:r>
                <a:rPr lang="en-US" i="1" dirty="0">
                  <a:solidFill>
                    <a:srgbClr val="008000"/>
                  </a:solidFill>
                  <a:cs typeface="Times New Roman" pitchFamily="18" charset="0"/>
                  <a:sym typeface="Symbol" pitchFamily="18" charset="2"/>
                </a:rPr>
                <a:t>N</a:t>
              </a:r>
              <a:endParaRPr lang="en-US" i="1" dirty="0">
                <a:solidFill>
                  <a:srgbClr val="008000"/>
                </a:solidFill>
                <a:sym typeface="Symbol" pitchFamily="18" charset="2"/>
              </a:endParaRPr>
            </a:p>
          </p:txBody>
        </p:sp>
        <p:sp>
          <p:nvSpPr>
            <p:cNvPr id="44038" name="Text Box 6"/>
            <p:cNvSpPr txBox="1">
              <a:spLocks noChangeArrowheads="1"/>
            </p:cNvSpPr>
            <p:nvPr/>
          </p:nvSpPr>
          <p:spPr bwMode="auto">
            <a:xfrm>
              <a:off x="3224" y="3773"/>
              <a:ext cx="198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nucleon relationship</a:t>
              </a:r>
            </a:p>
          </p:txBody>
        </p:sp>
        <p:sp>
          <p:nvSpPr>
            <p:cNvPr id="44039" name="Rectangle 7"/>
            <p:cNvSpPr>
              <a:spLocks noChangeArrowheads="1"/>
            </p:cNvSpPr>
            <p:nvPr/>
          </p:nvSpPr>
          <p:spPr bwMode="auto">
            <a:xfrm>
              <a:off x="510" y="3775"/>
              <a:ext cx="4701" cy="285"/>
            </a:xfrm>
            <a:prstGeom prst="rect">
              <a:avLst/>
            </a:prstGeom>
            <a:noFill/>
            <a:ln w="12700">
              <a:solidFill>
                <a:schemeClr val="tx1"/>
              </a:solidFill>
              <a:miter lim="800000"/>
              <a:headEnd/>
              <a:tailEnd/>
            </a:ln>
          </p:spPr>
          <p:txBody>
            <a:bodyPr wrap="none" anchor="ctr"/>
            <a:lstStyle/>
            <a:p>
              <a:endParaRPr lang="en-US"/>
            </a:p>
          </p:txBody>
        </p:sp>
      </p:grpSp>
      <p:sp>
        <p:nvSpPr>
          <p:cNvPr id="4403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2" end="2"/>
                                            </p:txEl>
                                          </p:spTgt>
                                        </p:tgtEl>
                                        <p:attrNameLst>
                                          <p:attrName>style.visibility</p:attrName>
                                        </p:attrNameLst>
                                      </p:cBhvr>
                                      <p:to>
                                        <p:strVal val="visible"/>
                                      </p:to>
                                    </p:set>
                                    <p:anim calcmode="lin" valueType="num">
                                      <p:cBhvr additive="base">
                                        <p:cTn id="13"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6370">
                                            <p:txEl>
                                              <p:pRg st="3" end="3"/>
                                            </p:txEl>
                                          </p:spTgt>
                                        </p:tgtEl>
                                        <p:attrNameLst>
                                          <p:attrName>style.visibility</p:attrName>
                                        </p:attrNameLst>
                                      </p:cBhvr>
                                      <p:to>
                                        <p:strVal val="visible"/>
                                      </p:to>
                                    </p:set>
                                    <p:anim calcmode="lin" valueType="num">
                                      <p:cBhvr additive="base">
                                        <p:cTn id="19"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6370">
                                            <p:txEl>
                                              <p:pRg st="4" end="4"/>
                                            </p:txEl>
                                          </p:spTgt>
                                        </p:tgtEl>
                                        <p:attrNameLst>
                                          <p:attrName>style.visibility</p:attrName>
                                        </p:attrNameLst>
                                      </p:cBhvr>
                                      <p:to>
                                        <p:strVal val="visible"/>
                                      </p:to>
                                    </p:set>
                                    <p:anim calcmode="lin" valueType="num">
                                      <p:cBhvr additive="base">
                                        <p:cTn id="25" dur="500" fill="hold"/>
                                        <p:tgtEl>
                                          <p:spTgt spid="1863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6370">
                                            <p:txEl>
                                              <p:pRg st="5" end="5"/>
                                            </p:txEl>
                                          </p:spTgt>
                                        </p:tgtEl>
                                        <p:attrNameLst>
                                          <p:attrName>style.visibility</p:attrName>
                                        </p:attrNameLst>
                                      </p:cBhvr>
                                      <p:to>
                                        <p:strVal val="visible"/>
                                      </p:to>
                                    </p:set>
                                    <p:anim calcmode="lin" valueType="num">
                                      <p:cBhvr additive="base">
                                        <p:cTn id="31" dur="500" fill="hold"/>
                                        <p:tgtEl>
                                          <p:spTgt spid="1863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3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56" name="Rectangle 40"/>
          <p:cNvSpPr>
            <a:spLocks noChangeArrowheads="1"/>
          </p:cNvSpPr>
          <p:nvPr/>
        </p:nvSpPr>
        <p:spPr bwMode="auto">
          <a:xfrm>
            <a:off x="682625" y="5545138"/>
            <a:ext cx="7764463" cy="1312862"/>
          </a:xfrm>
          <a:prstGeom prst="rect">
            <a:avLst/>
          </a:prstGeom>
          <a:solidFill>
            <a:srgbClr val="FFCCCC"/>
          </a:solidFill>
          <a:ln w="9525">
            <a:noFill/>
            <a:miter lim="800000"/>
            <a:headEnd/>
            <a:tailEnd/>
          </a:ln>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Since </a:t>
            </a:r>
            <a:r>
              <a:rPr lang="en-US" i="1">
                <a:sym typeface="Symbol" pitchFamily="18" charset="2"/>
              </a:rPr>
              <a:t>A</a:t>
            </a:r>
            <a:r>
              <a:rPr lang="en-US">
                <a:sym typeface="Symbol" pitchFamily="18" charset="2"/>
              </a:rPr>
              <a:t> = </a:t>
            </a:r>
            <a:r>
              <a:rPr lang="en-US" i="1">
                <a:sym typeface="Symbol" pitchFamily="18" charset="2"/>
              </a:rPr>
              <a:t>Z</a:t>
            </a:r>
            <a:r>
              <a:rPr lang="en-US">
                <a:sym typeface="Symbol" pitchFamily="18" charset="2"/>
              </a:rPr>
              <a:t> + </a:t>
            </a:r>
            <a:r>
              <a:rPr lang="en-US" i="1">
                <a:sym typeface="Symbol" pitchFamily="18" charset="2"/>
              </a:rPr>
              <a:t>N</a:t>
            </a:r>
            <a:r>
              <a:rPr lang="en-US">
                <a:sym typeface="Symbol" pitchFamily="18" charset="2"/>
              </a:rPr>
              <a:t>, we need not show </a:t>
            </a:r>
            <a:r>
              <a:rPr lang="en-US" i="1">
                <a:sym typeface="Symbol" pitchFamily="18" charset="2"/>
              </a:rPr>
              <a:t>N</a:t>
            </a:r>
            <a:r>
              <a:rPr lang="en-US">
                <a:sym typeface="Symbol" pitchFamily="18" charset="2"/>
              </a:rPr>
              <a:t>.</a:t>
            </a:r>
          </a:p>
          <a:p>
            <a:pPr eaLnBrk="0" hangingPunct="0">
              <a:spcBef>
                <a:spcPct val="20000"/>
              </a:spcBef>
            </a:pPr>
            <a:r>
              <a:rPr lang="en-US" b="1">
                <a:sym typeface="Symbol" pitchFamily="18" charset="2"/>
              </a:rPr>
              <a:t></a:t>
            </a:r>
            <a:r>
              <a:rPr lang="en-US">
                <a:sym typeface="Symbol" pitchFamily="18" charset="2"/>
              </a:rPr>
              <a:t>And </a:t>
            </a:r>
            <a:r>
              <a:rPr lang="en-US" i="1">
                <a:sym typeface="Symbol" pitchFamily="18" charset="2"/>
              </a:rPr>
              <a:t>Z</a:t>
            </a:r>
            <a:r>
              <a:rPr lang="en-US">
                <a:sym typeface="Symbol" pitchFamily="18" charset="2"/>
              </a:rPr>
              <a:t> can be found on any periodic table.</a:t>
            </a:r>
          </a:p>
        </p:txBody>
      </p:sp>
      <p:sp>
        <p:nvSpPr>
          <p:cNvPr id="188418" name="Rectangle 2"/>
          <p:cNvSpPr>
            <a:spLocks noChangeArrowheads="1"/>
          </p:cNvSpPr>
          <p:nvPr/>
        </p:nvSpPr>
        <p:spPr bwMode="auto">
          <a:xfrm>
            <a:off x="685800" y="1549400"/>
            <a:ext cx="7772400" cy="1265238"/>
          </a:xfrm>
          <a:prstGeom prst="rect">
            <a:avLst/>
          </a:prstGeom>
          <a:solidFill>
            <a:srgbClr val="EAEAEA"/>
          </a:solidFill>
          <a:ln w="9525">
            <a:noFill/>
            <a:miter lim="800000"/>
            <a:headEnd/>
            <a:tailEnd/>
          </a:ln>
        </p:spPr>
        <p:txBody>
          <a:bodyPr/>
          <a:lstStyle/>
          <a:p>
            <a:r>
              <a:rPr lang="en-US" altLang="en-US" i="1">
                <a:solidFill>
                  <a:schemeClr val="accent2"/>
                </a:solidFill>
              </a:rPr>
              <a:t>Isotopes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In nuclear physics you need to be able to distinguish the different isotopes.</a:t>
            </a:r>
          </a:p>
        </p:txBody>
      </p:sp>
      <p:sp>
        <p:nvSpPr>
          <p:cNvPr id="188421" name="Rectangle 5"/>
          <p:cNvSpPr>
            <a:spLocks noChangeArrowheads="1"/>
          </p:cNvSpPr>
          <p:nvPr/>
        </p:nvSpPr>
        <p:spPr bwMode="auto">
          <a:xfrm>
            <a:off x="693738" y="2794001"/>
            <a:ext cx="2289175" cy="2776806"/>
          </a:xfrm>
          <a:prstGeom prst="rect">
            <a:avLst/>
          </a:prstGeom>
          <a:solidFill>
            <a:schemeClr val="accent1"/>
          </a:solidFill>
          <a:ln w="9525">
            <a:noFill/>
            <a:miter lim="800000"/>
            <a:headEnd/>
            <a:tailEnd/>
          </a:ln>
        </p:spPr>
        <p:txBody>
          <a:bodyPr wrap="none" anchor="ctr"/>
          <a:lstStyle/>
          <a:p>
            <a:endParaRPr lang="en-US"/>
          </a:p>
        </p:txBody>
      </p:sp>
      <p:sp>
        <p:nvSpPr>
          <p:cNvPr id="188420" name="Rectangle 4"/>
          <p:cNvSpPr>
            <a:spLocks noChangeArrowheads="1"/>
          </p:cNvSpPr>
          <p:nvPr/>
        </p:nvSpPr>
        <p:spPr bwMode="auto">
          <a:xfrm>
            <a:off x="2978150" y="2794000"/>
            <a:ext cx="5484813" cy="2994025"/>
          </a:xfrm>
          <a:prstGeom prst="rect">
            <a:avLst/>
          </a:prstGeom>
          <a:solidFill>
            <a:srgbClr val="FFFF00"/>
          </a:solidFill>
          <a:ln w="9525">
            <a:noFill/>
            <a:miter lim="800000"/>
            <a:headEnd/>
            <a:tailEnd/>
          </a:ln>
        </p:spPr>
        <p:txBody>
          <a:bodyPr wrap="none" anchor="ctr"/>
          <a:lstStyle/>
          <a:p>
            <a:endParaRPr lang="en-US"/>
          </a:p>
        </p:txBody>
      </p:sp>
      <p:sp>
        <p:nvSpPr>
          <p:cNvPr id="188422" name="Text Box 6"/>
          <p:cNvSpPr txBox="1">
            <a:spLocks noChangeArrowheads="1"/>
          </p:cNvSpPr>
          <p:nvPr/>
        </p:nvSpPr>
        <p:spPr bwMode="auto">
          <a:xfrm>
            <a:off x="693738" y="2754313"/>
            <a:ext cx="2278062" cy="519112"/>
          </a:xfrm>
          <a:prstGeom prst="rect">
            <a:avLst/>
          </a:prstGeom>
          <a:noFill/>
          <a:ln w="9525">
            <a:noFill/>
            <a:miter lim="800000"/>
            <a:headEnd/>
            <a:tailEnd/>
          </a:ln>
        </p:spPr>
        <p:txBody>
          <a:bodyPr wrap="none">
            <a:spAutoFit/>
          </a:bodyPr>
          <a:lstStyle/>
          <a:p>
            <a:r>
              <a:rPr lang="en-US" sz="2800"/>
              <a:t>CHEMISTRY</a:t>
            </a:r>
          </a:p>
        </p:txBody>
      </p:sp>
      <p:sp>
        <p:nvSpPr>
          <p:cNvPr id="188423" name="Text Box 7"/>
          <p:cNvSpPr txBox="1">
            <a:spLocks noChangeArrowheads="1"/>
          </p:cNvSpPr>
          <p:nvPr/>
        </p:nvSpPr>
        <p:spPr bwMode="auto">
          <a:xfrm>
            <a:off x="1433513" y="3587750"/>
            <a:ext cx="735012" cy="1006475"/>
          </a:xfrm>
          <a:prstGeom prst="rect">
            <a:avLst/>
          </a:prstGeom>
          <a:noFill/>
          <a:ln w="9525">
            <a:noFill/>
            <a:miter lim="800000"/>
            <a:headEnd/>
            <a:tailEnd/>
          </a:ln>
        </p:spPr>
        <p:txBody>
          <a:bodyPr wrap="none">
            <a:spAutoFit/>
          </a:bodyPr>
          <a:lstStyle/>
          <a:p>
            <a:r>
              <a:rPr lang="en-US" sz="6000"/>
              <a:t>H</a:t>
            </a:r>
          </a:p>
        </p:txBody>
      </p:sp>
      <p:sp>
        <p:nvSpPr>
          <p:cNvPr id="188424" name="Text Box 8"/>
          <p:cNvSpPr txBox="1">
            <a:spLocks noChangeArrowheads="1"/>
          </p:cNvSpPr>
          <p:nvPr/>
        </p:nvSpPr>
        <p:spPr bwMode="auto">
          <a:xfrm>
            <a:off x="3890963" y="2740025"/>
            <a:ext cx="3541712" cy="519113"/>
          </a:xfrm>
          <a:prstGeom prst="rect">
            <a:avLst/>
          </a:prstGeom>
          <a:noFill/>
          <a:ln w="9525">
            <a:noFill/>
            <a:miter lim="800000"/>
            <a:headEnd/>
            <a:tailEnd/>
          </a:ln>
        </p:spPr>
        <p:txBody>
          <a:bodyPr wrap="none">
            <a:spAutoFit/>
          </a:bodyPr>
          <a:lstStyle/>
          <a:p>
            <a:r>
              <a:rPr lang="en-US" sz="2800"/>
              <a:t>NUCLEAR PHYSICS</a:t>
            </a:r>
          </a:p>
        </p:txBody>
      </p:sp>
      <p:sp>
        <p:nvSpPr>
          <p:cNvPr id="188425" name="Text Box 9"/>
          <p:cNvSpPr txBox="1">
            <a:spLocks noChangeArrowheads="1"/>
          </p:cNvSpPr>
          <p:nvPr/>
        </p:nvSpPr>
        <p:spPr bwMode="auto">
          <a:xfrm>
            <a:off x="5468938" y="3319463"/>
            <a:ext cx="735012" cy="1006475"/>
          </a:xfrm>
          <a:prstGeom prst="rect">
            <a:avLst/>
          </a:prstGeom>
          <a:noFill/>
          <a:ln w="9525">
            <a:noFill/>
            <a:miter lim="800000"/>
            <a:headEnd/>
            <a:tailEnd/>
          </a:ln>
        </p:spPr>
        <p:txBody>
          <a:bodyPr wrap="none">
            <a:spAutoFit/>
          </a:bodyPr>
          <a:lstStyle/>
          <a:p>
            <a:r>
              <a:rPr lang="en-US" sz="6000"/>
              <a:t>H</a:t>
            </a:r>
          </a:p>
        </p:txBody>
      </p:sp>
      <p:sp>
        <p:nvSpPr>
          <p:cNvPr id="188426" name="Text Box 10"/>
          <p:cNvSpPr txBox="1">
            <a:spLocks noChangeArrowheads="1"/>
          </p:cNvSpPr>
          <p:nvPr/>
        </p:nvSpPr>
        <p:spPr bwMode="auto">
          <a:xfrm>
            <a:off x="3011488" y="3276600"/>
            <a:ext cx="2632075" cy="457200"/>
          </a:xfrm>
          <a:prstGeom prst="rect">
            <a:avLst/>
          </a:prstGeom>
          <a:noFill/>
          <a:ln w="9525">
            <a:noFill/>
            <a:miter lim="800000"/>
            <a:headEnd/>
            <a:tailEnd/>
          </a:ln>
        </p:spPr>
        <p:txBody>
          <a:bodyPr wrap="none">
            <a:spAutoFit/>
          </a:bodyPr>
          <a:lstStyle/>
          <a:p>
            <a:r>
              <a:rPr lang="en-US"/>
              <a:t>Mass Number = A</a:t>
            </a:r>
          </a:p>
        </p:txBody>
      </p:sp>
      <p:sp>
        <p:nvSpPr>
          <p:cNvPr id="188427" name="Text Box 11"/>
          <p:cNvSpPr txBox="1">
            <a:spLocks noChangeArrowheads="1"/>
          </p:cNvSpPr>
          <p:nvPr/>
        </p:nvSpPr>
        <p:spPr bwMode="auto">
          <a:xfrm>
            <a:off x="3884613" y="3929063"/>
            <a:ext cx="1766887" cy="457200"/>
          </a:xfrm>
          <a:prstGeom prst="rect">
            <a:avLst/>
          </a:prstGeom>
          <a:noFill/>
          <a:ln w="9525">
            <a:noFill/>
            <a:miter lim="800000"/>
            <a:headEnd/>
            <a:tailEnd/>
          </a:ln>
        </p:spPr>
        <p:txBody>
          <a:bodyPr wrap="none">
            <a:spAutoFit/>
          </a:bodyPr>
          <a:lstStyle/>
          <a:p>
            <a:r>
              <a:rPr lang="en-US">
                <a:solidFill>
                  <a:srgbClr val="FF0000"/>
                </a:solidFill>
              </a:rPr>
              <a:t>Protons = Z</a:t>
            </a:r>
          </a:p>
        </p:txBody>
      </p:sp>
      <p:sp>
        <p:nvSpPr>
          <p:cNvPr id="188428" name="Text Box 12"/>
          <p:cNvSpPr txBox="1">
            <a:spLocks noChangeArrowheads="1"/>
          </p:cNvSpPr>
          <p:nvPr/>
        </p:nvSpPr>
        <p:spPr bwMode="auto">
          <a:xfrm>
            <a:off x="6083300" y="3925888"/>
            <a:ext cx="1989138" cy="457200"/>
          </a:xfrm>
          <a:prstGeom prst="rect">
            <a:avLst/>
          </a:prstGeom>
          <a:noFill/>
          <a:ln w="9525">
            <a:noFill/>
            <a:miter lim="800000"/>
            <a:headEnd/>
            <a:tailEnd/>
          </a:ln>
        </p:spPr>
        <p:txBody>
          <a:bodyPr wrap="none">
            <a:spAutoFit/>
          </a:bodyPr>
          <a:lstStyle/>
          <a:p>
            <a:r>
              <a:rPr lang="en-US">
                <a:solidFill>
                  <a:srgbClr val="008000"/>
                </a:solidFill>
              </a:rPr>
              <a:t>N = Neutrons</a:t>
            </a:r>
          </a:p>
        </p:txBody>
      </p:sp>
      <p:sp>
        <p:nvSpPr>
          <p:cNvPr id="188429" name="Text Box 13"/>
          <p:cNvSpPr txBox="1">
            <a:spLocks noChangeArrowheads="1"/>
          </p:cNvSpPr>
          <p:nvPr/>
        </p:nvSpPr>
        <p:spPr bwMode="auto">
          <a:xfrm>
            <a:off x="3279775" y="4319588"/>
            <a:ext cx="735013" cy="1006475"/>
          </a:xfrm>
          <a:prstGeom prst="rect">
            <a:avLst/>
          </a:prstGeom>
          <a:noFill/>
          <a:ln w="9525">
            <a:noFill/>
            <a:miter lim="800000"/>
            <a:headEnd/>
            <a:tailEnd/>
          </a:ln>
        </p:spPr>
        <p:txBody>
          <a:bodyPr wrap="none">
            <a:spAutoFit/>
          </a:bodyPr>
          <a:lstStyle/>
          <a:p>
            <a:r>
              <a:rPr lang="en-US" sz="6000"/>
              <a:t>H</a:t>
            </a:r>
          </a:p>
        </p:txBody>
      </p:sp>
      <p:sp>
        <p:nvSpPr>
          <p:cNvPr id="188430" name="Text Box 14"/>
          <p:cNvSpPr txBox="1">
            <a:spLocks noChangeArrowheads="1"/>
          </p:cNvSpPr>
          <p:nvPr/>
        </p:nvSpPr>
        <p:spPr bwMode="auto">
          <a:xfrm>
            <a:off x="3117850" y="4367213"/>
            <a:ext cx="311150" cy="366712"/>
          </a:xfrm>
          <a:prstGeom prst="rect">
            <a:avLst/>
          </a:prstGeom>
          <a:noFill/>
          <a:ln w="9525">
            <a:noFill/>
            <a:miter lim="800000"/>
            <a:headEnd/>
            <a:tailEnd/>
          </a:ln>
        </p:spPr>
        <p:txBody>
          <a:bodyPr wrap="none">
            <a:spAutoFit/>
          </a:bodyPr>
          <a:lstStyle/>
          <a:p>
            <a:r>
              <a:rPr lang="en-US" sz="1800"/>
              <a:t>1</a:t>
            </a:r>
          </a:p>
        </p:txBody>
      </p:sp>
      <p:sp>
        <p:nvSpPr>
          <p:cNvPr id="188431" name="Text Box 15"/>
          <p:cNvSpPr txBox="1">
            <a:spLocks noChangeArrowheads="1"/>
          </p:cNvSpPr>
          <p:nvPr/>
        </p:nvSpPr>
        <p:spPr bwMode="auto">
          <a:xfrm>
            <a:off x="3135313" y="4852988"/>
            <a:ext cx="311150" cy="366712"/>
          </a:xfrm>
          <a:prstGeom prst="rect">
            <a:avLst/>
          </a:prstGeom>
          <a:noFill/>
          <a:ln w="9525">
            <a:noFill/>
            <a:miter lim="800000"/>
            <a:headEnd/>
            <a:tailEnd/>
          </a:ln>
        </p:spPr>
        <p:txBody>
          <a:bodyPr wrap="none">
            <a:spAutoFit/>
          </a:bodyPr>
          <a:lstStyle/>
          <a:p>
            <a:r>
              <a:rPr lang="en-US" sz="1800"/>
              <a:t>1</a:t>
            </a:r>
          </a:p>
        </p:txBody>
      </p:sp>
      <p:sp>
        <p:nvSpPr>
          <p:cNvPr id="188432" name="Text Box 16"/>
          <p:cNvSpPr txBox="1">
            <a:spLocks noChangeArrowheads="1"/>
          </p:cNvSpPr>
          <p:nvPr/>
        </p:nvSpPr>
        <p:spPr bwMode="auto">
          <a:xfrm>
            <a:off x="3829050" y="4852988"/>
            <a:ext cx="311150" cy="366712"/>
          </a:xfrm>
          <a:prstGeom prst="rect">
            <a:avLst/>
          </a:prstGeom>
          <a:noFill/>
          <a:ln w="9525">
            <a:noFill/>
            <a:miter lim="800000"/>
            <a:headEnd/>
            <a:tailEnd/>
          </a:ln>
        </p:spPr>
        <p:txBody>
          <a:bodyPr wrap="none">
            <a:spAutoFit/>
          </a:bodyPr>
          <a:lstStyle/>
          <a:p>
            <a:r>
              <a:rPr lang="en-US" sz="1800"/>
              <a:t>0</a:t>
            </a:r>
          </a:p>
        </p:txBody>
      </p:sp>
      <p:sp>
        <p:nvSpPr>
          <p:cNvPr id="188433" name="Text Box 17"/>
          <p:cNvSpPr txBox="1">
            <a:spLocks noChangeArrowheads="1"/>
          </p:cNvSpPr>
          <p:nvPr/>
        </p:nvSpPr>
        <p:spPr bwMode="auto">
          <a:xfrm>
            <a:off x="3076575" y="5068888"/>
            <a:ext cx="1243013" cy="396875"/>
          </a:xfrm>
          <a:prstGeom prst="rect">
            <a:avLst/>
          </a:prstGeom>
          <a:noFill/>
          <a:ln w="9525">
            <a:noFill/>
            <a:miter lim="800000"/>
            <a:headEnd/>
            <a:tailEnd/>
          </a:ln>
        </p:spPr>
        <p:txBody>
          <a:bodyPr wrap="none">
            <a:spAutoFit/>
          </a:bodyPr>
          <a:lstStyle/>
          <a:p>
            <a:r>
              <a:rPr lang="en-US" sz="2000" i="1">
                <a:solidFill>
                  <a:srgbClr val="4D4D4D"/>
                </a:solidFill>
              </a:rPr>
              <a:t>hydrogen</a:t>
            </a:r>
          </a:p>
        </p:txBody>
      </p:sp>
      <p:sp>
        <p:nvSpPr>
          <p:cNvPr id="188434" name="Text Box 18"/>
          <p:cNvSpPr txBox="1">
            <a:spLocks noChangeArrowheads="1"/>
          </p:cNvSpPr>
          <p:nvPr/>
        </p:nvSpPr>
        <p:spPr bwMode="auto">
          <a:xfrm>
            <a:off x="5116513" y="4316413"/>
            <a:ext cx="735012" cy="1006475"/>
          </a:xfrm>
          <a:prstGeom prst="rect">
            <a:avLst/>
          </a:prstGeom>
          <a:noFill/>
          <a:ln w="9525">
            <a:noFill/>
            <a:miter lim="800000"/>
            <a:headEnd/>
            <a:tailEnd/>
          </a:ln>
        </p:spPr>
        <p:txBody>
          <a:bodyPr wrap="none">
            <a:spAutoFit/>
          </a:bodyPr>
          <a:lstStyle/>
          <a:p>
            <a:r>
              <a:rPr lang="en-US" sz="6000"/>
              <a:t>H</a:t>
            </a:r>
          </a:p>
        </p:txBody>
      </p:sp>
      <p:sp>
        <p:nvSpPr>
          <p:cNvPr id="188435" name="Text Box 19"/>
          <p:cNvSpPr txBox="1">
            <a:spLocks noChangeArrowheads="1"/>
          </p:cNvSpPr>
          <p:nvPr/>
        </p:nvSpPr>
        <p:spPr bwMode="auto">
          <a:xfrm>
            <a:off x="4954588" y="4364038"/>
            <a:ext cx="311150" cy="366712"/>
          </a:xfrm>
          <a:prstGeom prst="rect">
            <a:avLst/>
          </a:prstGeom>
          <a:noFill/>
          <a:ln w="9525">
            <a:noFill/>
            <a:miter lim="800000"/>
            <a:headEnd/>
            <a:tailEnd/>
          </a:ln>
        </p:spPr>
        <p:txBody>
          <a:bodyPr wrap="none">
            <a:spAutoFit/>
          </a:bodyPr>
          <a:lstStyle/>
          <a:p>
            <a:r>
              <a:rPr lang="en-US" sz="1800"/>
              <a:t>2</a:t>
            </a:r>
          </a:p>
        </p:txBody>
      </p:sp>
      <p:sp>
        <p:nvSpPr>
          <p:cNvPr id="188436" name="Text Box 20"/>
          <p:cNvSpPr txBox="1">
            <a:spLocks noChangeArrowheads="1"/>
          </p:cNvSpPr>
          <p:nvPr/>
        </p:nvSpPr>
        <p:spPr bwMode="auto">
          <a:xfrm>
            <a:off x="4972050" y="4849813"/>
            <a:ext cx="311150" cy="366712"/>
          </a:xfrm>
          <a:prstGeom prst="rect">
            <a:avLst/>
          </a:prstGeom>
          <a:noFill/>
          <a:ln w="9525">
            <a:noFill/>
            <a:miter lim="800000"/>
            <a:headEnd/>
            <a:tailEnd/>
          </a:ln>
        </p:spPr>
        <p:txBody>
          <a:bodyPr wrap="none">
            <a:spAutoFit/>
          </a:bodyPr>
          <a:lstStyle/>
          <a:p>
            <a:r>
              <a:rPr lang="en-US" sz="1800"/>
              <a:t>1</a:t>
            </a:r>
          </a:p>
        </p:txBody>
      </p:sp>
      <p:sp>
        <p:nvSpPr>
          <p:cNvPr id="188437" name="Text Box 21"/>
          <p:cNvSpPr txBox="1">
            <a:spLocks noChangeArrowheads="1"/>
          </p:cNvSpPr>
          <p:nvPr/>
        </p:nvSpPr>
        <p:spPr bwMode="auto">
          <a:xfrm>
            <a:off x="5665788" y="4849813"/>
            <a:ext cx="311150" cy="366712"/>
          </a:xfrm>
          <a:prstGeom prst="rect">
            <a:avLst/>
          </a:prstGeom>
          <a:noFill/>
          <a:ln w="9525">
            <a:noFill/>
            <a:miter lim="800000"/>
            <a:headEnd/>
            <a:tailEnd/>
          </a:ln>
        </p:spPr>
        <p:txBody>
          <a:bodyPr wrap="none">
            <a:spAutoFit/>
          </a:bodyPr>
          <a:lstStyle/>
          <a:p>
            <a:r>
              <a:rPr lang="en-US" sz="1800"/>
              <a:t>1</a:t>
            </a:r>
          </a:p>
        </p:txBody>
      </p:sp>
      <p:sp>
        <p:nvSpPr>
          <p:cNvPr id="188438" name="Text Box 22"/>
          <p:cNvSpPr txBox="1">
            <a:spLocks noChangeArrowheads="1"/>
          </p:cNvSpPr>
          <p:nvPr/>
        </p:nvSpPr>
        <p:spPr bwMode="auto">
          <a:xfrm>
            <a:off x="4964113" y="5065713"/>
            <a:ext cx="1312862" cy="396875"/>
          </a:xfrm>
          <a:prstGeom prst="rect">
            <a:avLst/>
          </a:prstGeom>
          <a:noFill/>
          <a:ln w="9525">
            <a:noFill/>
            <a:miter lim="800000"/>
            <a:headEnd/>
            <a:tailEnd/>
          </a:ln>
        </p:spPr>
        <p:txBody>
          <a:bodyPr wrap="none">
            <a:spAutoFit/>
          </a:bodyPr>
          <a:lstStyle/>
          <a:p>
            <a:r>
              <a:rPr lang="en-US" sz="2000" i="1">
                <a:solidFill>
                  <a:srgbClr val="4D4D4D"/>
                </a:solidFill>
              </a:rPr>
              <a:t>deuterium</a:t>
            </a:r>
          </a:p>
        </p:txBody>
      </p:sp>
      <p:sp>
        <p:nvSpPr>
          <p:cNvPr id="188439" name="Text Box 23"/>
          <p:cNvSpPr txBox="1">
            <a:spLocks noChangeArrowheads="1"/>
          </p:cNvSpPr>
          <p:nvPr/>
        </p:nvSpPr>
        <p:spPr bwMode="auto">
          <a:xfrm>
            <a:off x="6989763" y="4319588"/>
            <a:ext cx="735012" cy="1006475"/>
          </a:xfrm>
          <a:prstGeom prst="rect">
            <a:avLst/>
          </a:prstGeom>
          <a:noFill/>
          <a:ln w="9525">
            <a:noFill/>
            <a:miter lim="800000"/>
            <a:headEnd/>
            <a:tailEnd/>
          </a:ln>
        </p:spPr>
        <p:txBody>
          <a:bodyPr wrap="none">
            <a:spAutoFit/>
          </a:bodyPr>
          <a:lstStyle/>
          <a:p>
            <a:r>
              <a:rPr lang="en-US" sz="6000"/>
              <a:t>H</a:t>
            </a:r>
          </a:p>
        </p:txBody>
      </p:sp>
      <p:sp>
        <p:nvSpPr>
          <p:cNvPr id="188440" name="Text Box 24"/>
          <p:cNvSpPr txBox="1">
            <a:spLocks noChangeArrowheads="1"/>
          </p:cNvSpPr>
          <p:nvPr/>
        </p:nvSpPr>
        <p:spPr bwMode="auto">
          <a:xfrm>
            <a:off x="6827838" y="4367213"/>
            <a:ext cx="311150" cy="366712"/>
          </a:xfrm>
          <a:prstGeom prst="rect">
            <a:avLst/>
          </a:prstGeom>
          <a:noFill/>
          <a:ln w="9525">
            <a:noFill/>
            <a:miter lim="800000"/>
            <a:headEnd/>
            <a:tailEnd/>
          </a:ln>
        </p:spPr>
        <p:txBody>
          <a:bodyPr wrap="none">
            <a:spAutoFit/>
          </a:bodyPr>
          <a:lstStyle/>
          <a:p>
            <a:r>
              <a:rPr lang="en-US" sz="1800"/>
              <a:t>3</a:t>
            </a:r>
          </a:p>
        </p:txBody>
      </p:sp>
      <p:sp>
        <p:nvSpPr>
          <p:cNvPr id="188441" name="Text Box 25"/>
          <p:cNvSpPr txBox="1">
            <a:spLocks noChangeArrowheads="1"/>
          </p:cNvSpPr>
          <p:nvPr/>
        </p:nvSpPr>
        <p:spPr bwMode="auto">
          <a:xfrm>
            <a:off x="6845300" y="4852988"/>
            <a:ext cx="311150" cy="366712"/>
          </a:xfrm>
          <a:prstGeom prst="rect">
            <a:avLst/>
          </a:prstGeom>
          <a:noFill/>
          <a:ln w="9525">
            <a:noFill/>
            <a:miter lim="800000"/>
            <a:headEnd/>
            <a:tailEnd/>
          </a:ln>
        </p:spPr>
        <p:txBody>
          <a:bodyPr wrap="none">
            <a:spAutoFit/>
          </a:bodyPr>
          <a:lstStyle/>
          <a:p>
            <a:r>
              <a:rPr lang="en-US" sz="1800"/>
              <a:t>1</a:t>
            </a:r>
          </a:p>
        </p:txBody>
      </p:sp>
      <p:sp>
        <p:nvSpPr>
          <p:cNvPr id="188442" name="Text Box 26"/>
          <p:cNvSpPr txBox="1">
            <a:spLocks noChangeArrowheads="1"/>
          </p:cNvSpPr>
          <p:nvPr/>
        </p:nvSpPr>
        <p:spPr bwMode="auto">
          <a:xfrm>
            <a:off x="7539038" y="4852988"/>
            <a:ext cx="311150" cy="366712"/>
          </a:xfrm>
          <a:prstGeom prst="rect">
            <a:avLst/>
          </a:prstGeom>
          <a:noFill/>
          <a:ln w="9525">
            <a:noFill/>
            <a:miter lim="800000"/>
            <a:headEnd/>
            <a:tailEnd/>
          </a:ln>
        </p:spPr>
        <p:txBody>
          <a:bodyPr wrap="none">
            <a:spAutoFit/>
          </a:bodyPr>
          <a:lstStyle/>
          <a:p>
            <a:r>
              <a:rPr lang="en-US" sz="1800"/>
              <a:t>2</a:t>
            </a:r>
          </a:p>
        </p:txBody>
      </p:sp>
      <p:sp>
        <p:nvSpPr>
          <p:cNvPr id="188443" name="Text Box 27"/>
          <p:cNvSpPr txBox="1">
            <a:spLocks noChangeArrowheads="1"/>
          </p:cNvSpPr>
          <p:nvPr/>
        </p:nvSpPr>
        <p:spPr bwMode="auto">
          <a:xfrm>
            <a:off x="6865938" y="5056188"/>
            <a:ext cx="874712" cy="396875"/>
          </a:xfrm>
          <a:prstGeom prst="rect">
            <a:avLst/>
          </a:prstGeom>
          <a:noFill/>
          <a:ln w="9525">
            <a:noFill/>
            <a:miter lim="800000"/>
            <a:headEnd/>
            <a:tailEnd/>
          </a:ln>
        </p:spPr>
        <p:txBody>
          <a:bodyPr wrap="none">
            <a:spAutoFit/>
          </a:bodyPr>
          <a:lstStyle/>
          <a:p>
            <a:r>
              <a:rPr lang="en-US" sz="2000" i="1">
                <a:solidFill>
                  <a:srgbClr val="4D4D4D"/>
                </a:solidFill>
              </a:rPr>
              <a:t>tritium</a:t>
            </a:r>
          </a:p>
        </p:txBody>
      </p:sp>
      <p:sp>
        <p:nvSpPr>
          <p:cNvPr id="188444" name="Rectangle 28"/>
          <p:cNvSpPr>
            <a:spLocks noChangeArrowheads="1"/>
          </p:cNvSpPr>
          <p:nvPr/>
        </p:nvSpPr>
        <p:spPr bwMode="auto">
          <a:xfrm>
            <a:off x="3886200" y="4919663"/>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5" name="Rectangle 29"/>
          <p:cNvSpPr>
            <a:spLocks noChangeArrowheads="1"/>
          </p:cNvSpPr>
          <p:nvPr/>
        </p:nvSpPr>
        <p:spPr bwMode="auto">
          <a:xfrm>
            <a:off x="5745163" y="4905375"/>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6" name="Rectangle 30"/>
          <p:cNvSpPr>
            <a:spLocks noChangeArrowheads="1"/>
          </p:cNvSpPr>
          <p:nvPr/>
        </p:nvSpPr>
        <p:spPr bwMode="auto">
          <a:xfrm>
            <a:off x="7600950" y="4905375"/>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7" name="Rectangle 31"/>
          <p:cNvSpPr>
            <a:spLocks noChangeArrowheads="1"/>
          </p:cNvSpPr>
          <p:nvPr/>
        </p:nvSpPr>
        <p:spPr bwMode="auto">
          <a:xfrm>
            <a:off x="3168650" y="4916488"/>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8" name="Rectangle 32"/>
          <p:cNvSpPr>
            <a:spLocks noChangeArrowheads="1"/>
          </p:cNvSpPr>
          <p:nvPr/>
        </p:nvSpPr>
        <p:spPr bwMode="auto">
          <a:xfrm>
            <a:off x="5027613" y="4902200"/>
            <a:ext cx="212725" cy="234950"/>
          </a:xfrm>
          <a:prstGeom prst="rect">
            <a:avLst/>
          </a:prstGeom>
          <a:solidFill>
            <a:srgbClr val="FFFF00"/>
          </a:solidFill>
          <a:ln w="9525">
            <a:noFill/>
            <a:miter lim="800000"/>
            <a:headEnd/>
            <a:tailEnd/>
          </a:ln>
        </p:spPr>
        <p:txBody>
          <a:bodyPr wrap="none" anchor="ctr"/>
          <a:lstStyle/>
          <a:p>
            <a:endParaRPr lang="en-US"/>
          </a:p>
        </p:txBody>
      </p:sp>
      <p:sp>
        <p:nvSpPr>
          <p:cNvPr id="188449" name="Rectangle 33"/>
          <p:cNvSpPr>
            <a:spLocks noChangeArrowheads="1"/>
          </p:cNvSpPr>
          <p:nvPr/>
        </p:nvSpPr>
        <p:spPr bwMode="auto">
          <a:xfrm>
            <a:off x="6883400" y="4902200"/>
            <a:ext cx="212725" cy="234950"/>
          </a:xfrm>
          <a:prstGeom prst="rect">
            <a:avLst/>
          </a:prstGeom>
          <a:solidFill>
            <a:srgbClr val="FFFF00"/>
          </a:solidFill>
          <a:ln w="9525">
            <a:noFill/>
            <a:miter lim="800000"/>
            <a:headEnd/>
            <a:tailEnd/>
          </a:ln>
        </p:spPr>
        <p:txBody>
          <a:bodyPr wrap="none" anchor="ctr"/>
          <a:lstStyle/>
          <a:p>
            <a:endParaRPr lang="en-US"/>
          </a:p>
        </p:txBody>
      </p:sp>
      <p:sp>
        <p:nvSpPr>
          <p:cNvPr id="188450" name="Oval 34"/>
          <p:cNvSpPr>
            <a:spLocks noChangeArrowheads="1"/>
          </p:cNvSpPr>
          <p:nvPr/>
        </p:nvSpPr>
        <p:spPr bwMode="auto">
          <a:xfrm>
            <a:off x="3965575" y="4689475"/>
            <a:ext cx="315913" cy="3159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8451" name="Oval 35"/>
          <p:cNvSpPr>
            <a:spLocks noChangeArrowheads="1"/>
          </p:cNvSpPr>
          <p:nvPr/>
        </p:nvSpPr>
        <p:spPr bwMode="auto">
          <a:xfrm>
            <a:off x="5767388" y="4652963"/>
            <a:ext cx="315912" cy="3159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8452" name="Oval 36"/>
          <p:cNvSpPr>
            <a:spLocks noChangeArrowheads="1"/>
          </p:cNvSpPr>
          <p:nvPr/>
        </p:nvSpPr>
        <p:spPr bwMode="auto">
          <a:xfrm>
            <a:off x="6008688" y="4694238"/>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8453" name="Oval 37"/>
          <p:cNvSpPr>
            <a:spLocks noChangeArrowheads="1"/>
          </p:cNvSpPr>
          <p:nvPr/>
        </p:nvSpPr>
        <p:spPr bwMode="auto">
          <a:xfrm>
            <a:off x="7727950" y="4603750"/>
            <a:ext cx="315913" cy="3159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88454" name="Oval 38"/>
          <p:cNvSpPr>
            <a:spLocks noChangeArrowheads="1"/>
          </p:cNvSpPr>
          <p:nvPr/>
        </p:nvSpPr>
        <p:spPr bwMode="auto">
          <a:xfrm>
            <a:off x="7869238" y="4722813"/>
            <a:ext cx="315912" cy="315912"/>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8455" name="Oval 39"/>
          <p:cNvSpPr>
            <a:spLocks noChangeArrowheads="1"/>
          </p:cNvSpPr>
          <p:nvPr/>
        </p:nvSpPr>
        <p:spPr bwMode="auto">
          <a:xfrm>
            <a:off x="7596188" y="4708525"/>
            <a:ext cx="315912" cy="315913"/>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p>
            <a:endParaRPr lang="en-US"/>
          </a:p>
        </p:txBody>
      </p:sp>
      <p:sp>
        <p:nvSpPr>
          <p:cNvPr id="188457" name="Text Box 41"/>
          <p:cNvSpPr txBox="1">
            <a:spLocks noChangeArrowheads="1"/>
          </p:cNvSpPr>
          <p:nvPr/>
        </p:nvSpPr>
        <p:spPr bwMode="auto">
          <a:xfrm>
            <a:off x="3079750" y="5368925"/>
            <a:ext cx="1468438" cy="396875"/>
          </a:xfrm>
          <a:prstGeom prst="rect">
            <a:avLst/>
          </a:prstGeom>
          <a:noFill/>
          <a:ln w="9525">
            <a:noFill/>
            <a:miter lim="800000"/>
            <a:headEnd/>
            <a:tailEnd/>
          </a:ln>
        </p:spPr>
        <p:txBody>
          <a:bodyPr wrap="none">
            <a:spAutoFit/>
          </a:bodyPr>
          <a:lstStyle/>
          <a:p>
            <a:r>
              <a:rPr lang="en-US" sz="2000" i="1">
                <a:solidFill>
                  <a:schemeClr val="hlink"/>
                </a:solidFill>
              </a:rPr>
              <a:t>hydrogen-1</a:t>
            </a:r>
          </a:p>
        </p:txBody>
      </p:sp>
      <p:sp>
        <p:nvSpPr>
          <p:cNvPr id="188458" name="Text Box 42"/>
          <p:cNvSpPr txBox="1">
            <a:spLocks noChangeArrowheads="1"/>
          </p:cNvSpPr>
          <p:nvPr/>
        </p:nvSpPr>
        <p:spPr bwMode="auto">
          <a:xfrm>
            <a:off x="4967288" y="5365750"/>
            <a:ext cx="1468437" cy="396875"/>
          </a:xfrm>
          <a:prstGeom prst="rect">
            <a:avLst/>
          </a:prstGeom>
          <a:noFill/>
          <a:ln w="9525">
            <a:noFill/>
            <a:miter lim="800000"/>
            <a:headEnd/>
            <a:tailEnd/>
          </a:ln>
        </p:spPr>
        <p:txBody>
          <a:bodyPr wrap="none">
            <a:spAutoFit/>
          </a:bodyPr>
          <a:lstStyle/>
          <a:p>
            <a:r>
              <a:rPr lang="en-US" sz="2000" i="1">
                <a:solidFill>
                  <a:schemeClr val="hlink"/>
                </a:solidFill>
              </a:rPr>
              <a:t>hydrogen-2</a:t>
            </a:r>
          </a:p>
        </p:txBody>
      </p:sp>
      <p:sp>
        <p:nvSpPr>
          <p:cNvPr id="188459" name="Text Box 43"/>
          <p:cNvSpPr txBox="1">
            <a:spLocks noChangeArrowheads="1"/>
          </p:cNvSpPr>
          <p:nvPr/>
        </p:nvSpPr>
        <p:spPr bwMode="auto">
          <a:xfrm>
            <a:off x="6856413" y="5368925"/>
            <a:ext cx="1468437" cy="396875"/>
          </a:xfrm>
          <a:prstGeom prst="rect">
            <a:avLst/>
          </a:prstGeom>
          <a:noFill/>
          <a:ln w="9525">
            <a:noFill/>
            <a:miter lim="800000"/>
            <a:headEnd/>
            <a:tailEnd/>
          </a:ln>
        </p:spPr>
        <p:txBody>
          <a:bodyPr wrap="none">
            <a:spAutoFit/>
          </a:bodyPr>
          <a:lstStyle/>
          <a:p>
            <a:r>
              <a:rPr lang="en-US" sz="2000" i="1">
                <a:solidFill>
                  <a:schemeClr val="hlink"/>
                </a:solidFill>
              </a:rPr>
              <a:t>hydrogen-3</a:t>
            </a:r>
          </a:p>
        </p:txBody>
      </p:sp>
      <p:sp>
        <p:nvSpPr>
          <p:cNvPr id="4509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418">
                                            <p:txEl>
                                              <p:pRg st="1" end="1"/>
                                            </p:txEl>
                                          </p:spTgt>
                                        </p:tgtEl>
                                        <p:attrNameLst>
                                          <p:attrName>style.visibility</p:attrName>
                                        </p:attrNameLst>
                                      </p:cBhvr>
                                      <p:to>
                                        <p:strVal val="visible"/>
                                      </p:to>
                                    </p:set>
                                    <p:anim calcmode="lin" valueType="num">
                                      <p:cBhvr additive="base">
                                        <p:cTn id="7" dur="500" fill="hold"/>
                                        <p:tgtEl>
                                          <p:spTgt spid="188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8421"/>
                                        </p:tgtEl>
                                        <p:attrNameLst>
                                          <p:attrName>style.visibility</p:attrName>
                                        </p:attrNameLst>
                                      </p:cBhvr>
                                      <p:to>
                                        <p:strVal val="visible"/>
                                      </p:to>
                                    </p:set>
                                    <p:animEffect transition="in" filter="fade">
                                      <p:cBhvr>
                                        <p:cTn id="13" dur="2000"/>
                                        <p:tgtEl>
                                          <p:spTgt spid="1884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188422"/>
                                        </p:tgtEl>
                                        <p:attrNameLst>
                                          <p:attrName>style.visibility</p:attrName>
                                        </p:attrNameLst>
                                      </p:cBhvr>
                                      <p:to>
                                        <p:strVal val="visible"/>
                                      </p:to>
                                    </p:set>
                                    <p:anim calcmode="lin" valueType="num">
                                      <p:cBhvr additive="base">
                                        <p:cTn id="18" dur="500" fill="hold"/>
                                        <p:tgtEl>
                                          <p:spTgt spid="188422"/>
                                        </p:tgtEl>
                                        <p:attrNameLst>
                                          <p:attrName>ppt_x</p:attrName>
                                        </p:attrNameLst>
                                      </p:cBhvr>
                                      <p:tavLst>
                                        <p:tav tm="0">
                                          <p:val>
                                            <p:strVal val="1+#ppt_w/2"/>
                                          </p:val>
                                        </p:tav>
                                        <p:tav tm="100000">
                                          <p:val>
                                            <p:strVal val="#ppt_x"/>
                                          </p:val>
                                        </p:tav>
                                      </p:tavLst>
                                    </p:anim>
                                    <p:anim calcmode="lin" valueType="num">
                                      <p:cBhvr additive="base">
                                        <p:cTn id="19" dur="500" fill="hold"/>
                                        <p:tgtEl>
                                          <p:spTgt spid="188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iterate type="lt">
                                    <p:tmPct val="10000"/>
                                  </p:iterate>
                                  <p:childTnLst>
                                    <p:set>
                                      <p:cBhvr>
                                        <p:cTn id="23" dur="1" fill="hold">
                                          <p:stCondLst>
                                            <p:cond delay="0"/>
                                          </p:stCondLst>
                                        </p:cTn>
                                        <p:tgtEl>
                                          <p:spTgt spid="188423"/>
                                        </p:tgtEl>
                                        <p:attrNameLst>
                                          <p:attrName>style.visibility</p:attrName>
                                        </p:attrNameLst>
                                      </p:cBhvr>
                                      <p:to>
                                        <p:strVal val="visible"/>
                                      </p:to>
                                    </p:set>
                                    <p:anim calcmode="lin" valueType="num">
                                      <p:cBhvr additive="base">
                                        <p:cTn id="24" dur="500" fill="hold"/>
                                        <p:tgtEl>
                                          <p:spTgt spid="188423"/>
                                        </p:tgtEl>
                                        <p:attrNameLst>
                                          <p:attrName>ppt_x</p:attrName>
                                        </p:attrNameLst>
                                      </p:cBhvr>
                                      <p:tavLst>
                                        <p:tav tm="0">
                                          <p:val>
                                            <p:strVal val="1+#ppt_w/2"/>
                                          </p:val>
                                        </p:tav>
                                        <p:tav tm="100000">
                                          <p:val>
                                            <p:strVal val="#ppt_x"/>
                                          </p:val>
                                        </p:tav>
                                      </p:tavLst>
                                    </p:anim>
                                    <p:anim calcmode="lin" valueType="num">
                                      <p:cBhvr additive="base">
                                        <p:cTn id="25" dur="500" fill="hold"/>
                                        <p:tgtEl>
                                          <p:spTgt spid="1884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8420"/>
                                        </p:tgtEl>
                                        <p:attrNameLst>
                                          <p:attrName>style.visibility</p:attrName>
                                        </p:attrNameLst>
                                      </p:cBhvr>
                                      <p:to>
                                        <p:strVal val="visible"/>
                                      </p:to>
                                    </p:set>
                                    <p:animEffect transition="in" filter="fade">
                                      <p:cBhvr>
                                        <p:cTn id="30" dur="2000"/>
                                        <p:tgtEl>
                                          <p:spTgt spid="1884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88424"/>
                                        </p:tgtEl>
                                        <p:attrNameLst>
                                          <p:attrName>style.visibility</p:attrName>
                                        </p:attrNameLst>
                                      </p:cBhvr>
                                      <p:to>
                                        <p:strVal val="visible"/>
                                      </p:to>
                                    </p:set>
                                    <p:anim calcmode="lin" valueType="num">
                                      <p:cBhvr additive="base">
                                        <p:cTn id="35" dur="500" fill="hold"/>
                                        <p:tgtEl>
                                          <p:spTgt spid="188424"/>
                                        </p:tgtEl>
                                        <p:attrNameLst>
                                          <p:attrName>ppt_x</p:attrName>
                                        </p:attrNameLst>
                                      </p:cBhvr>
                                      <p:tavLst>
                                        <p:tav tm="0">
                                          <p:val>
                                            <p:strVal val="1+#ppt_w/2"/>
                                          </p:val>
                                        </p:tav>
                                        <p:tav tm="100000">
                                          <p:val>
                                            <p:strVal val="#ppt_x"/>
                                          </p:val>
                                        </p:tav>
                                      </p:tavLst>
                                    </p:anim>
                                    <p:anim calcmode="lin" valueType="num">
                                      <p:cBhvr additive="base">
                                        <p:cTn id="36" dur="500" fill="hold"/>
                                        <p:tgtEl>
                                          <p:spTgt spid="1884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10000"/>
                                  </p:iterate>
                                  <p:childTnLst>
                                    <p:set>
                                      <p:cBhvr>
                                        <p:cTn id="40" dur="1" fill="hold">
                                          <p:stCondLst>
                                            <p:cond delay="0"/>
                                          </p:stCondLst>
                                        </p:cTn>
                                        <p:tgtEl>
                                          <p:spTgt spid="188425"/>
                                        </p:tgtEl>
                                        <p:attrNameLst>
                                          <p:attrName>style.visibility</p:attrName>
                                        </p:attrNameLst>
                                      </p:cBhvr>
                                      <p:to>
                                        <p:strVal val="visible"/>
                                      </p:to>
                                    </p:set>
                                    <p:anim calcmode="lin" valueType="num">
                                      <p:cBhvr additive="base">
                                        <p:cTn id="41" dur="500" fill="hold"/>
                                        <p:tgtEl>
                                          <p:spTgt spid="188425"/>
                                        </p:tgtEl>
                                        <p:attrNameLst>
                                          <p:attrName>ppt_x</p:attrName>
                                        </p:attrNameLst>
                                      </p:cBhvr>
                                      <p:tavLst>
                                        <p:tav tm="0">
                                          <p:val>
                                            <p:strVal val="1+#ppt_w/2"/>
                                          </p:val>
                                        </p:tav>
                                        <p:tav tm="100000">
                                          <p:val>
                                            <p:strVal val="#ppt_x"/>
                                          </p:val>
                                        </p:tav>
                                      </p:tavLst>
                                    </p:anim>
                                    <p:anim calcmode="lin" valueType="num">
                                      <p:cBhvr additive="base">
                                        <p:cTn id="42" dur="500" fill="hold"/>
                                        <p:tgtEl>
                                          <p:spTgt spid="1884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iterate type="lt">
                                    <p:tmPct val="10000"/>
                                  </p:iterate>
                                  <p:childTnLst>
                                    <p:set>
                                      <p:cBhvr>
                                        <p:cTn id="46" dur="1" fill="hold">
                                          <p:stCondLst>
                                            <p:cond delay="0"/>
                                          </p:stCondLst>
                                        </p:cTn>
                                        <p:tgtEl>
                                          <p:spTgt spid="188426"/>
                                        </p:tgtEl>
                                        <p:attrNameLst>
                                          <p:attrName>style.visibility</p:attrName>
                                        </p:attrNameLst>
                                      </p:cBhvr>
                                      <p:to>
                                        <p:strVal val="visible"/>
                                      </p:to>
                                    </p:set>
                                    <p:anim calcmode="lin" valueType="num">
                                      <p:cBhvr additive="base">
                                        <p:cTn id="47" dur="500" fill="hold"/>
                                        <p:tgtEl>
                                          <p:spTgt spid="188426"/>
                                        </p:tgtEl>
                                        <p:attrNameLst>
                                          <p:attrName>ppt_x</p:attrName>
                                        </p:attrNameLst>
                                      </p:cBhvr>
                                      <p:tavLst>
                                        <p:tav tm="0">
                                          <p:val>
                                            <p:strVal val="1+#ppt_w/2"/>
                                          </p:val>
                                        </p:tav>
                                        <p:tav tm="100000">
                                          <p:val>
                                            <p:strVal val="#ppt_x"/>
                                          </p:val>
                                        </p:tav>
                                      </p:tavLst>
                                    </p:anim>
                                    <p:anim calcmode="lin" valueType="num">
                                      <p:cBhvr additive="base">
                                        <p:cTn id="48" dur="500" fill="hold"/>
                                        <p:tgtEl>
                                          <p:spTgt spid="1884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iterate type="lt">
                                    <p:tmPct val="10000"/>
                                  </p:iterate>
                                  <p:childTnLst>
                                    <p:set>
                                      <p:cBhvr>
                                        <p:cTn id="52" dur="1" fill="hold">
                                          <p:stCondLst>
                                            <p:cond delay="0"/>
                                          </p:stCondLst>
                                        </p:cTn>
                                        <p:tgtEl>
                                          <p:spTgt spid="188427"/>
                                        </p:tgtEl>
                                        <p:attrNameLst>
                                          <p:attrName>style.visibility</p:attrName>
                                        </p:attrNameLst>
                                      </p:cBhvr>
                                      <p:to>
                                        <p:strVal val="visible"/>
                                      </p:to>
                                    </p:set>
                                    <p:anim calcmode="lin" valueType="num">
                                      <p:cBhvr additive="base">
                                        <p:cTn id="53" dur="500" fill="hold"/>
                                        <p:tgtEl>
                                          <p:spTgt spid="188427"/>
                                        </p:tgtEl>
                                        <p:attrNameLst>
                                          <p:attrName>ppt_x</p:attrName>
                                        </p:attrNameLst>
                                      </p:cBhvr>
                                      <p:tavLst>
                                        <p:tav tm="0">
                                          <p:val>
                                            <p:strVal val="1+#ppt_w/2"/>
                                          </p:val>
                                        </p:tav>
                                        <p:tav tm="100000">
                                          <p:val>
                                            <p:strVal val="#ppt_x"/>
                                          </p:val>
                                        </p:tav>
                                      </p:tavLst>
                                    </p:anim>
                                    <p:anim calcmode="lin" valueType="num">
                                      <p:cBhvr additive="base">
                                        <p:cTn id="54" dur="500" fill="hold"/>
                                        <p:tgtEl>
                                          <p:spTgt spid="1884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iterate type="lt">
                                    <p:tmPct val="10000"/>
                                  </p:iterate>
                                  <p:childTnLst>
                                    <p:set>
                                      <p:cBhvr>
                                        <p:cTn id="58" dur="1" fill="hold">
                                          <p:stCondLst>
                                            <p:cond delay="0"/>
                                          </p:stCondLst>
                                        </p:cTn>
                                        <p:tgtEl>
                                          <p:spTgt spid="188428"/>
                                        </p:tgtEl>
                                        <p:attrNameLst>
                                          <p:attrName>style.visibility</p:attrName>
                                        </p:attrNameLst>
                                      </p:cBhvr>
                                      <p:to>
                                        <p:strVal val="visible"/>
                                      </p:to>
                                    </p:set>
                                    <p:anim calcmode="lin" valueType="num">
                                      <p:cBhvr additive="base">
                                        <p:cTn id="59" dur="500" fill="hold"/>
                                        <p:tgtEl>
                                          <p:spTgt spid="188428"/>
                                        </p:tgtEl>
                                        <p:attrNameLst>
                                          <p:attrName>ppt_x</p:attrName>
                                        </p:attrNameLst>
                                      </p:cBhvr>
                                      <p:tavLst>
                                        <p:tav tm="0">
                                          <p:val>
                                            <p:strVal val="1+#ppt_w/2"/>
                                          </p:val>
                                        </p:tav>
                                        <p:tav tm="100000">
                                          <p:val>
                                            <p:strVal val="#ppt_x"/>
                                          </p:val>
                                        </p:tav>
                                      </p:tavLst>
                                    </p:anim>
                                    <p:anim calcmode="lin" valueType="num">
                                      <p:cBhvr additive="base">
                                        <p:cTn id="60" dur="500" fill="hold"/>
                                        <p:tgtEl>
                                          <p:spTgt spid="1884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iterate type="lt">
                                    <p:tmPct val="10000"/>
                                  </p:iterate>
                                  <p:childTnLst>
                                    <p:set>
                                      <p:cBhvr>
                                        <p:cTn id="64" dur="1" fill="hold">
                                          <p:stCondLst>
                                            <p:cond delay="0"/>
                                          </p:stCondLst>
                                        </p:cTn>
                                        <p:tgtEl>
                                          <p:spTgt spid="188429"/>
                                        </p:tgtEl>
                                        <p:attrNameLst>
                                          <p:attrName>style.visibility</p:attrName>
                                        </p:attrNameLst>
                                      </p:cBhvr>
                                      <p:to>
                                        <p:strVal val="visible"/>
                                      </p:to>
                                    </p:set>
                                    <p:anim calcmode="lin" valueType="num">
                                      <p:cBhvr additive="base">
                                        <p:cTn id="65" dur="500" fill="hold"/>
                                        <p:tgtEl>
                                          <p:spTgt spid="188429"/>
                                        </p:tgtEl>
                                        <p:attrNameLst>
                                          <p:attrName>ppt_x</p:attrName>
                                        </p:attrNameLst>
                                      </p:cBhvr>
                                      <p:tavLst>
                                        <p:tav tm="0">
                                          <p:val>
                                            <p:strVal val="1+#ppt_w/2"/>
                                          </p:val>
                                        </p:tav>
                                        <p:tav tm="100000">
                                          <p:val>
                                            <p:strVal val="#ppt_x"/>
                                          </p:val>
                                        </p:tav>
                                      </p:tavLst>
                                    </p:anim>
                                    <p:anim calcmode="lin" valueType="num">
                                      <p:cBhvr additive="base">
                                        <p:cTn id="66" dur="500" fill="hold"/>
                                        <p:tgtEl>
                                          <p:spTgt spid="1884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iterate type="lt">
                                    <p:tmPct val="10000"/>
                                  </p:iterate>
                                  <p:childTnLst>
                                    <p:set>
                                      <p:cBhvr>
                                        <p:cTn id="70" dur="1" fill="hold">
                                          <p:stCondLst>
                                            <p:cond delay="0"/>
                                          </p:stCondLst>
                                        </p:cTn>
                                        <p:tgtEl>
                                          <p:spTgt spid="188430"/>
                                        </p:tgtEl>
                                        <p:attrNameLst>
                                          <p:attrName>style.visibility</p:attrName>
                                        </p:attrNameLst>
                                      </p:cBhvr>
                                      <p:to>
                                        <p:strVal val="visible"/>
                                      </p:to>
                                    </p:set>
                                    <p:anim calcmode="lin" valueType="num">
                                      <p:cBhvr additive="base">
                                        <p:cTn id="71" dur="500" fill="hold"/>
                                        <p:tgtEl>
                                          <p:spTgt spid="188430"/>
                                        </p:tgtEl>
                                        <p:attrNameLst>
                                          <p:attrName>ppt_x</p:attrName>
                                        </p:attrNameLst>
                                      </p:cBhvr>
                                      <p:tavLst>
                                        <p:tav tm="0">
                                          <p:val>
                                            <p:strVal val="1+#ppt_w/2"/>
                                          </p:val>
                                        </p:tav>
                                        <p:tav tm="100000">
                                          <p:val>
                                            <p:strVal val="#ppt_x"/>
                                          </p:val>
                                        </p:tav>
                                      </p:tavLst>
                                    </p:anim>
                                    <p:anim calcmode="lin" valueType="num">
                                      <p:cBhvr additive="base">
                                        <p:cTn id="72" dur="500" fill="hold"/>
                                        <p:tgtEl>
                                          <p:spTgt spid="1884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iterate type="lt">
                                    <p:tmPct val="10000"/>
                                  </p:iterate>
                                  <p:childTnLst>
                                    <p:set>
                                      <p:cBhvr>
                                        <p:cTn id="76" dur="1" fill="hold">
                                          <p:stCondLst>
                                            <p:cond delay="0"/>
                                          </p:stCondLst>
                                        </p:cTn>
                                        <p:tgtEl>
                                          <p:spTgt spid="188431"/>
                                        </p:tgtEl>
                                        <p:attrNameLst>
                                          <p:attrName>style.visibility</p:attrName>
                                        </p:attrNameLst>
                                      </p:cBhvr>
                                      <p:to>
                                        <p:strVal val="visible"/>
                                      </p:to>
                                    </p:set>
                                    <p:anim calcmode="lin" valueType="num">
                                      <p:cBhvr additive="base">
                                        <p:cTn id="77" dur="500" fill="hold"/>
                                        <p:tgtEl>
                                          <p:spTgt spid="188431"/>
                                        </p:tgtEl>
                                        <p:attrNameLst>
                                          <p:attrName>ppt_x</p:attrName>
                                        </p:attrNameLst>
                                      </p:cBhvr>
                                      <p:tavLst>
                                        <p:tav tm="0">
                                          <p:val>
                                            <p:strVal val="1+#ppt_w/2"/>
                                          </p:val>
                                        </p:tav>
                                        <p:tav tm="100000">
                                          <p:val>
                                            <p:strVal val="#ppt_x"/>
                                          </p:val>
                                        </p:tav>
                                      </p:tavLst>
                                    </p:anim>
                                    <p:anim calcmode="lin" valueType="num">
                                      <p:cBhvr additive="base">
                                        <p:cTn id="78" dur="500" fill="hold"/>
                                        <p:tgtEl>
                                          <p:spTgt spid="1884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iterate type="lt">
                                    <p:tmPct val="10000"/>
                                  </p:iterate>
                                  <p:childTnLst>
                                    <p:set>
                                      <p:cBhvr>
                                        <p:cTn id="82" dur="1" fill="hold">
                                          <p:stCondLst>
                                            <p:cond delay="0"/>
                                          </p:stCondLst>
                                        </p:cTn>
                                        <p:tgtEl>
                                          <p:spTgt spid="188432"/>
                                        </p:tgtEl>
                                        <p:attrNameLst>
                                          <p:attrName>style.visibility</p:attrName>
                                        </p:attrNameLst>
                                      </p:cBhvr>
                                      <p:to>
                                        <p:strVal val="visible"/>
                                      </p:to>
                                    </p:set>
                                    <p:anim calcmode="lin" valueType="num">
                                      <p:cBhvr additive="base">
                                        <p:cTn id="83" dur="500" fill="hold"/>
                                        <p:tgtEl>
                                          <p:spTgt spid="188432"/>
                                        </p:tgtEl>
                                        <p:attrNameLst>
                                          <p:attrName>ppt_x</p:attrName>
                                        </p:attrNameLst>
                                      </p:cBhvr>
                                      <p:tavLst>
                                        <p:tav tm="0">
                                          <p:val>
                                            <p:strVal val="1+#ppt_w/2"/>
                                          </p:val>
                                        </p:tav>
                                        <p:tav tm="100000">
                                          <p:val>
                                            <p:strVal val="#ppt_x"/>
                                          </p:val>
                                        </p:tav>
                                      </p:tavLst>
                                    </p:anim>
                                    <p:anim calcmode="lin" valueType="num">
                                      <p:cBhvr additive="base">
                                        <p:cTn id="84" dur="500" fill="hold"/>
                                        <p:tgtEl>
                                          <p:spTgt spid="1884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iterate type="lt">
                                    <p:tmPct val="10000"/>
                                  </p:iterate>
                                  <p:childTnLst>
                                    <p:set>
                                      <p:cBhvr>
                                        <p:cTn id="88" dur="1" fill="hold">
                                          <p:stCondLst>
                                            <p:cond delay="0"/>
                                          </p:stCondLst>
                                        </p:cTn>
                                        <p:tgtEl>
                                          <p:spTgt spid="188433"/>
                                        </p:tgtEl>
                                        <p:attrNameLst>
                                          <p:attrName>style.visibility</p:attrName>
                                        </p:attrNameLst>
                                      </p:cBhvr>
                                      <p:to>
                                        <p:strVal val="visible"/>
                                      </p:to>
                                    </p:set>
                                    <p:anim calcmode="lin" valueType="num">
                                      <p:cBhvr additive="base">
                                        <p:cTn id="89" dur="500" fill="hold"/>
                                        <p:tgtEl>
                                          <p:spTgt spid="188433"/>
                                        </p:tgtEl>
                                        <p:attrNameLst>
                                          <p:attrName>ppt_x</p:attrName>
                                        </p:attrNameLst>
                                      </p:cBhvr>
                                      <p:tavLst>
                                        <p:tav tm="0">
                                          <p:val>
                                            <p:strVal val="1+#ppt_w/2"/>
                                          </p:val>
                                        </p:tav>
                                        <p:tav tm="100000">
                                          <p:val>
                                            <p:strVal val="#ppt_x"/>
                                          </p:val>
                                        </p:tav>
                                      </p:tavLst>
                                    </p:anim>
                                    <p:anim calcmode="lin" valueType="num">
                                      <p:cBhvr additive="base">
                                        <p:cTn id="90" dur="500" fill="hold"/>
                                        <p:tgtEl>
                                          <p:spTgt spid="188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iterate type="lt">
                                    <p:tmPct val="10000"/>
                                  </p:iterate>
                                  <p:childTnLst>
                                    <p:set>
                                      <p:cBhvr>
                                        <p:cTn id="94" dur="1" fill="hold">
                                          <p:stCondLst>
                                            <p:cond delay="0"/>
                                          </p:stCondLst>
                                        </p:cTn>
                                        <p:tgtEl>
                                          <p:spTgt spid="188434"/>
                                        </p:tgtEl>
                                        <p:attrNameLst>
                                          <p:attrName>style.visibility</p:attrName>
                                        </p:attrNameLst>
                                      </p:cBhvr>
                                      <p:to>
                                        <p:strVal val="visible"/>
                                      </p:to>
                                    </p:set>
                                    <p:anim calcmode="lin" valueType="num">
                                      <p:cBhvr additive="base">
                                        <p:cTn id="95" dur="500" fill="hold"/>
                                        <p:tgtEl>
                                          <p:spTgt spid="188434"/>
                                        </p:tgtEl>
                                        <p:attrNameLst>
                                          <p:attrName>ppt_x</p:attrName>
                                        </p:attrNameLst>
                                      </p:cBhvr>
                                      <p:tavLst>
                                        <p:tav tm="0">
                                          <p:val>
                                            <p:strVal val="1+#ppt_w/2"/>
                                          </p:val>
                                        </p:tav>
                                        <p:tav tm="100000">
                                          <p:val>
                                            <p:strVal val="#ppt_x"/>
                                          </p:val>
                                        </p:tav>
                                      </p:tavLst>
                                    </p:anim>
                                    <p:anim calcmode="lin" valueType="num">
                                      <p:cBhvr additive="base">
                                        <p:cTn id="96" dur="500" fill="hold"/>
                                        <p:tgtEl>
                                          <p:spTgt spid="1884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iterate type="lt">
                                    <p:tmPct val="10000"/>
                                  </p:iterate>
                                  <p:childTnLst>
                                    <p:set>
                                      <p:cBhvr>
                                        <p:cTn id="100" dur="1" fill="hold">
                                          <p:stCondLst>
                                            <p:cond delay="0"/>
                                          </p:stCondLst>
                                        </p:cTn>
                                        <p:tgtEl>
                                          <p:spTgt spid="188435"/>
                                        </p:tgtEl>
                                        <p:attrNameLst>
                                          <p:attrName>style.visibility</p:attrName>
                                        </p:attrNameLst>
                                      </p:cBhvr>
                                      <p:to>
                                        <p:strVal val="visible"/>
                                      </p:to>
                                    </p:set>
                                    <p:anim calcmode="lin" valueType="num">
                                      <p:cBhvr additive="base">
                                        <p:cTn id="101" dur="500" fill="hold"/>
                                        <p:tgtEl>
                                          <p:spTgt spid="188435"/>
                                        </p:tgtEl>
                                        <p:attrNameLst>
                                          <p:attrName>ppt_x</p:attrName>
                                        </p:attrNameLst>
                                      </p:cBhvr>
                                      <p:tavLst>
                                        <p:tav tm="0">
                                          <p:val>
                                            <p:strVal val="1+#ppt_w/2"/>
                                          </p:val>
                                        </p:tav>
                                        <p:tav tm="100000">
                                          <p:val>
                                            <p:strVal val="#ppt_x"/>
                                          </p:val>
                                        </p:tav>
                                      </p:tavLst>
                                    </p:anim>
                                    <p:anim calcmode="lin" valueType="num">
                                      <p:cBhvr additive="base">
                                        <p:cTn id="102" dur="500" fill="hold"/>
                                        <p:tgtEl>
                                          <p:spTgt spid="1884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iterate type="lt">
                                    <p:tmPct val="10000"/>
                                  </p:iterate>
                                  <p:childTnLst>
                                    <p:set>
                                      <p:cBhvr>
                                        <p:cTn id="106" dur="1" fill="hold">
                                          <p:stCondLst>
                                            <p:cond delay="0"/>
                                          </p:stCondLst>
                                        </p:cTn>
                                        <p:tgtEl>
                                          <p:spTgt spid="188436"/>
                                        </p:tgtEl>
                                        <p:attrNameLst>
                                          <p:attrName>style.visibility</p:attrName>
                                        </p:attrNameLst>
                                      </p:cBhvr>
                                      <p:to>
                                        <p:strVal val="visible"/>
                                      </p:to>
                                    </p:set>
                                    <p:anim calcmode="lin" valueType="num">
                                      <p:cBhvr additive="base">
                                        <p:cTn id="107" dur="500" fill="hold"/>
                                        <p:tgtEl>
                                          <p:spTgt spid="188436"/>
                                        </p:tgtEl>
                                        <p:attrNameLst>
                                          <p:attrName>ppt_x</p:attrName>
                                        </p:attrNameLst>
                                      </p:cBhvr>
                                      <p:tavLst>
                                        <p:tav tm="0">
                                          <p:val>
                                            <p:strVal val="1+#ppt_w/2"/>
                                          </p:val>
                                        </p:tav>
                                        <p:tav tm="100000">
                                          <p:val>
                                            <p:strVal val="#ppt_x"/>
                                          </p:val>
                                        </p:tav>
                                      </p:tavLst>
                                    </p:anim>
                                    <p:anim calcmode="lin" valueType="num">
                                      <p:cBhvr additive="base">
                                        <p:cTn id="108" dur="500" fill="hold"/>
                                        <p:tgtEl>
                                          <p:spTgt spid="188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iterate type="lt">
                                    <p:tmPct val="10000"/>
                                  </p:iterate>
                                  <p:childTnLst>
                                    <p:set>
                                      <p:cBhvr>
                                        <p:cTn id="112" dur="1" fill="hold">
                                          <p:stCondLst>
                                            <p:cond delay="0"/>
                                          </p:stCondLst>
                                        </p:cTn>
                                        <p:tgtEl>
                                          <p:spTgt spid="188437"/>
                                        </p:tgtEl>
                                        <p:attrNameLst>
                                          <p:attrName>style.visibility</p:attrName>
                                        </p:attrNameLst>
                                      </p:cBhvr>
                                      <p:to>
                                        <p:strVal val="visible"/>
                                      </p:to>
                                    </p:set>
                                    <p:anim calcmode="lin" valueType="num">
                                      <p:cBhvr additive="base">
                                        <p:cTn id="113" dur="500" fill="hold"/>
                                        <p:tgtEl>
                                          <p:spTgt spid="188437"/>
                                        </p:tgtEl>
                                        <p:attrNameLst>
                                          <p:attrName>ppt_x</p:attrName>
                                        </p:attrNameLst>
                                      </p:cBhvr>
                                      <p:tavLst>
                                        <p:tav tm="0">
                                          <p:val>
                                            <p:strVal val="1+#ppt_w/2"/>
                                          </p:val>
                                        </p:tav>
                                        <p:tav tm="100000">
                                          <p:val>
                                            <p:strVal val="#ppt_x"/>
                                          </p:val>
                                        </p:tav>
                                      </p:tavLst>
                                    </p:anim>
                                    <p:anim calcmode="lin" valueType="num">
                                      <p:cBhvr additive="base">
                                        <p:cTn id="114" dur="500" fill="hold"/>
                                        <p:tgtEl>
                                          <p:spTgt spid="18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iterate type="lt">
                                    <p:tmPct val="10000"/>
                                  </p:iterate>
                                  <p:childTnLst>
                                    <p:set>
                                      <p:cBhvr>
                                        <p:cTn id="118" dur="1" fill="hold">
                                          <p:stCondLst>
                                            <p:cond delay="0"/>
                                          </p:stCondLst>
                                        </p:cTn>
                                        <p:tgtEl>
                                          <p:spTgt spid="188438"/>
                                        </p:tgtEl>
                                        <p:attrNameLst>
                                          <p:attrName>style.visibility</p:attrName>
                                        </p:attrNameLst>
                                      </p:cBhvr>
                                      <p:to>
                                        <p:strVal val="visible"/>
                                      </p:to>
                                    </p:set>
                                    <p:anim calcmode="lin" valueType="num">
                                      <p:cBhvr additive="base">
                                        <p:cTn id="119" dur="500" fill="hold"/>
                                        <p:tgtEl>
                                          <p:spTgt spid="188438"/>
                                        </p:tgtEl>
                                        <p:attrNameLst>
                                          <p:attrName>ppt_x</p:attrName>
                                        </p:attrNameLst>
                                      </p:cBhvr>
                                      <p:tavLst>
                                        <p:tav tm="0">
                                          <p:val>
                                            <p:strVal val="1+#ppt_w/2"/>
                                          </p:val>
                                        </p:tav>
                                        <p:tav tm="100000">
                                          <p:val>
                                            <p:strVal val="#ppt_x"/>
                                          </p:val>
                                        </p:tav>
                                      </p:tavLst>
                                    </p:anim>
                                    <p:anim calcmode="lin" valueType="num">
                                      <p:cBhvr additive="base">
                                        <p:cTn id="120" dur="500" fill="hold"/>
                                        <p:tgtEl>
                                          <p:spTgt spid="188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iterate type="lt">
                                    <p:tmPct val="10000"/>
                                  </p:iterate>
                                  <p:childTnLst>
                                    <p:set>
                                      <p:cBhvr>
                                        <p:cTn id="124" dur="1" fill="hold">
                                          <p:stCondLst>
                                            <p:cond delay="0"/>
                                          </p:stCondLst>
                                        </p:cTn>
                                        <p:tgtEl>
                                          <p:spTgt spid="188439"/>
                                        </p:tgtEl>
                                        <p:attrNameLst>
                                          <p:attrName>style.visibility</p:attrName>
                                        </p:attrNameLst>
                                      </p:cBhvr>
                                      <p:to>
                                        <p:strVal val="visible"/>
                                      </p:to>
                                    </p:set>
                                    <p:anim calcmode="lin" valueType="num">
                                      <p:cBhvr additive="base">
                                        <p:cTn id="125" dur="500" fill="hold"/>
                                        <p:tgtEl>
                                          <p:spTgt spid="188439"/>
                                        </p:tgtEl>
                                        <p:attrNameLst>
                                          <p:attrName>ppt_x</p:attrName>
                                        </p:attrNameLst>
                                      </p:cBhvr>
                                      <p:tavLst>
                                        <p:tav tm="0">
                                          <p:val>
                                            <p:strVal val="1+#ppt_w/2"/>
                                          </p:val>
                                        </p:tav>
                                        <p:tav tm="100000">
                                          <p:val>
                                            <p:strVal val="#ppt_x"/>
                                          </p:val>
                                        </p:tav>
                                      </p:tavLst>
                                    </p:anim>
                                    <p:anim calcmode="lin" valueType="num">
                                      <p:cBhvr additive="base">
                                        <p:cTn id="126" dur="500" fill="hold"/>
                                        <p:tgtEl>
                                          <p:spTgt spid="1884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p:stCondLst>
                        <p:cond delay="indefinite"/>
                      </p:stCondLst>
                      <p:childTnLst>
                        <p:par>
                          <p:cTn id="128" fill="hold">
                            <p:stCondLst>
                              <p:cond delay="0"/>
                            </p:stCondLst>
                            <p:childTnLst>
                              <p:par>
                                <p:cTn id="129" presetID="2" presetClass="entr" presetSubtype="2" fill="hold" grpId="0" nodeType="clickEffect">
                                  <p:stCondLst>
                                    <p:cond delay="0"/>
                                  </p:stCondLst>
                                  <p:iterate type="lt">
                                    <p:tmPct val="10000"/>
                                  </p:iterate>
                                  <p:childTnLst>
                                    <p:set>
                                      <p:cBhvr>
                                        <p:cTn id="130" dur="1" fill="hold">
                                          <p:stCondLst>
                                            <p:cond delay="0"/>
                                          </p:stCondLst>
                                        </p:cTn>
                                        <p:tgtEl>
                                          <p:spTgt spid="188440"/>
                                        </p:tgtEl>
                                        <p:attrNameLst>
                                          <p:attrName>style.visibility</p:attrName>
                                        </p:attrNameLst>
                                      </p:cBhvr>
                                      <p:to>
                                        <p:strVal val="visible"/>
                                      </p:to>
                                    </p:set>
                                    <p:anim calcmode="lin" valueType="num">
                                      <p:cBhvr additive="base">
                                        <p:cTn id="131" dur="500" fill="hold"/>
                                        <p:tgtEl>
                                          <p:spTgt spid="188440"/>
                                        </p:tgtEl>
                                        <p:attrNameLst>
                                          <p:attrName>ppt_x</p:attrName>
                                        </p:attrNameLst>
                                      </p:cBhvr>
                                      <p:tavLst>
                                        <p:tav tm="0">
                                          <p:val>
                                            <p:strVal val="1+#ppt_w/2"/>
                                          </p:val>
                                        </p:tav>
                                        <p:tav tm="100000">
                                          <p:val>
                                            <p:strVal val="#ppt_x"/>
                                          </p:val>
                                        </p:tav>
                                      </p:tavLst>
                                    </p:anim>
                                    <p:anim calcmode="lin" valueType="num">
                                      <p:cBhvr additive="base">
                                        <p:cTn id="132" dur="500" fill="hold"/>
                                        <p:tgtEl>
                                          <p:spTgt spid="1884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ntr" presetSubtype="2" fill="hold" grpId="0" nodeType="clickEffect">
                                  <p:stCondLst>
                                    <p:cond delay="0"/>
                                  </p:stCondLst>
                                  <p:iterate type="lt">
                                    <p:tmPct val="10000"/>
                                  </p:iterate>
                                  <p:childTnLst>
                                    <p:set>
                                      <p:cBhvr>
                                        <p:cTn id="136" dur="1" fill="hold">
                                          <p:stCondLst>
                                            <p:cond delay="0"/>
                                          </p:stCondLst>
                                        </p:cTn>
                                        <p:tgtEl>
                                          <p:spTgt spid="188441"/>
                                        </p:tgtEl>
                                        <p:attrNameLst>
                                          <p:attrName>style.visibility</p:attrName>
                                        </p:attrNameLst>
                                      </p:cBhvr>
                                      <p:to>
                                        <p:strVal val="visible"/>
                                      </p:to>
                                    </p:set>
                                    <p:anim calcmode="lin" valueType="num">
                                      <p:cBhvr additive="base">
                                        <p:cTn id="137" dur="500" fill="hold"/>
                                        <p:tgtEl>
                                          <p:spTgt spid="188441"/>
                                        </p:tgtEl>
                                        <p:attrNameLst>
                                          <p:attrName>ppt_x</p:attrName>
                                        </p:attrNameLst>
                                      </p:cBhvr>
                                      <p:tavLst>
                                        <p:tav tm="0">
                                          <p:val>
                                            <p:strVal val="1+#ppt_w/2"/>
                                          </p:val>
                                        </p:tav>
                                        <p:tav tm="100000">
                                          <p:val>
                                            <p:strVal val="#ppt_x"/>
                                          </p:val>
                                        </p:tav>
                                      </p:tavLst>
                                    </p:anim>
                                    <p:anim calcmode="lin" valueType="num">
                                      <p:cBhvr additive="base">
                                        <p:cTn id="138" dur="500" fill="hold"/>
                                        <p:tgtEl>
                                          <p:spTgt spid="1884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iterate type="lt">
                                    <p:tmPct val="10000"/>
                                  </p:iterate>
                                  <p:childTnLst>
                                    <p:set>
                                      <p:cBhvr>
                                        <p:cTn id="142" dur="1" fill="hold">
                                          <p:stCondLst>
                                            <p:cond delay="0"/>
                                          </p:stCondLst>
                                        </p:cTn>
                                        <p:tgtEl>
                                          <p:spTgt spid="188442"/>
                                        </p:tgtEl>
                                        <p:attrNameLst>
                                          <p:attrName>style.visibility</p:attrName>
                                        </p:attrNameLst>
                                      </p:cBhvr>
                                      <p:to>
                                        <p:strVal val="visible"/>
                                      </p:to>
                                    </p:set>
                                    <p:anim calcmode="lin" valueType="num">
                                      <p:cBhvr additive="base">
                                        <p:cTn id="143" dur="500" fill="hold"/>
                                        <p:tgtEl>
                                          <p:spTgt spid="188442"/>
                                        </p:tgtEl>
                                        <p:attrNameLst>
                                          <p:attrName>ppt_x</p:attrName>
                                        </p:attrNameLst>
                                      </p:cBhvr>
                                      <p:tavLst>
                                        <p:tav tm="0">
                                          <p:val>
                                            <p:strVal val="1+#ppt_w/2"/>
                                          </p:val>
                                        </p:tav>
                                        <p:tav tm="100000">
                                          <p:val>
                                            <p:strVal val="#ppt_x"/>
                                          </p:val>
                                        </p:tav>
                                      </p:tavLst>
                                    </p:anim>
                                    <p:anim calcmode="lin" valueType="num">
                                      <p:cBhvr additive="base">
                                        <p:cTn id="144" dur="500" fill="hold"/>
                                        <p:tgtEl>
                                          <p:spTgt spid="1884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childTnLst>
                    </p:cTn>
                  </p:par>
                  <p:par>
                    <p:cTn id="145" fill="hold">
                      <p:stCondLst>
                        <p:cond delay="indefinite"/>
                      </p:stCondLst>
                      <p:childTnLst>
                        <p:par>
                          <p:cTn id="146" fill="hold">
                            <p:stCondLst>
                              <p:cond delay="0"/>
                            </p:stCondLst>
                            <p:childTnLst>
                              <p:par>
                                <p:cTn id="147" presetID="2" presetClass="entr" presetSubtype="2" fill="hold" grpId="0" nodeType="clickEffect">
                                  <p:stCondLst>
                                    <p:cond delay="0"/>
                                  </p:stCondLst>
                                  <p:iterate type="lt">
                                    <p:tmPct val="10000"/>
                                  </p:iterate>
                                  <p:childTnLst>
                                    <p:set>
                                      <p:cBhvr>
                                        <p:cTn id="148" dur="1" fill="hold">
                                          <p:stCondLst>
                                            <p:cond delay="0"/>
                                          </p:stCondLst>
                                        </p:cTn>
                                        <p:tgtEl>
                                          <p:spTgt spid="188443"/>
                                        </p:tgtEl>
                                        <p:attrNameLst>
                                          <p:attrName>style.visibility</p:attrName>
                                        </p:attrNameLst>
                                      </p:cBhvr>
                                      <p:to>
                                        <p:strVal val="visible"/>
                                      </p:to>
                                    </p:set>
                                    <p:anim calcmode="lin" valueType="num">
                                      <p:cBhvr additive="base">
                                        <p:cTn id="149" dur="500" fill="hold"/>
                                        <p:tgtEl>
                                          <p:spTgt spid="188443"/>
                                        </p:tgtEl>
                                        <p:attrNameLst>
                                          <p:attrName>ppt_x</p:attrName>
                                        </p:attrNameLst>
                                      </p:cBhvr>
                                      <p:tavLst>
                                        <p:tav tm="0">
                                          <p:val>
                                            <p:strVal val="1+#ppt_w/2"/>
                                          </p:val>
                                        </p:tav>
                                        <p:tav tm="100000">
                                          <p:val>
                                            <p:strVal val="#ppt_x"/>
                                          </p:val>
                                        </p:tav>
                                      </p:tavLst>
                                    </p:anim>
                                    <p:anim calcmode="lin" valueType="num">
                                      <p:cBhvr additive="base">
                                        <p:cTn id="150" dur="500" fill="hold"/>
                                        <p:tgtEl>
                                          <p:spTgt spid="1884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188456">
                                            <p:txEl>
                                              <p:pRg st="1" end="1"/>
                                            </p:txEl>
                                          </p:spTgt>
                                        </p:tgtEl>
                                        <p:attrNameLst>
                                          <p:attrName>style.visibility</p:attrName>
                                        </p:attrNameLst>
                                      </p:cBhvr>
                                      <p:to>
                                        <p:strVal val="visible"/>
                                      </p:to>
                                    </p:set>
                                    <p:anim calcmode="lin" valueType="num">
                                      <p:cBhvr additive="base">
                                        <p:cTn id="155" dur="500" fill="hold"/>
                                        <p:tgtEl>
                                          <p:spTgt spid="188456">
                                            <p:txEl>
                                              <p:pRg st="1" end="1"/>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884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88444"/>
                                        </p:tgtEl>
                                        <p:attrNameLst>
                                          <p:attrName>style.visibility</p:attrName>
                                        </p:attrNameLst>
                                      </p:cBhvr>
                                      <p:to>
                                        <p:strVal val="visible"/>
                                      </p:to>
                                    </p:set>
                                    <p:animEffect transition="in" filter="fade">
                                      <p:cBhvr>
                                        <p:cTn id="161" dur="1000"/>
                                        <p:tgtEl>
                                          <p:spTgt spid="188444"/>
                                        </p:tgtEl>
                                      </p:cBhvr>
                                    </p:animEffect>
                                  </p:childTnLst>
                                  <p:subTnLst>
                                    <p:audio>
                                      <p:cMediaNode>
                                        <p:cTn display="0" masterRel="sameClick">
                                          <p:stCondLst>
                                            <p:cond evt="begin" delay="0">
                                              <p:tn val="159"/>
                                            </p:cond>
                                          </p:stCondLst>
                                          <p:endCondLst>
                                            <p:cond evt="onStopAudio" delay="0">
                                              <p:tgtEl>
                                                <p:sldTgt/>
                                              </p:tgtEl>
                                            </p:cond>
                                          </p:endCondLst>
                                        </p:cTn>
                                        <p:tgtEl>
                                          <p:sndTgt r:embed="rId3" name="camera.wav"/>
                                        </p:tgtEl>
                                      </p:cMediaNode>
                                    </p:audio>
                                  </p:sub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188445"/>
                                        </p:tgtEl>
                                        <p:attrNameLst>
                                          <p:attrName>style.visibility</p:attrName>
                                        </p:attrNameLst>
                                      </p:cBhvr>
                                      <p:to>
                                        <p:strVal val="visible"/>
                                      </p:to>
                                    </p:set>
                                    <p:animEffect transition="in" filter="fade">
                                      <p:cBhvr>
                                        <p:cTn id="166" dur="1000"/>
                                        <p:tgtEl>
                                          <p:spTgt spid="188445"/>
                                        </p:tgtEl>
                                      </p:cBhvr>
                                    </p:animEffect>
                                  </p:childTnLst>
                                  <p:subTnLst>
                                    <p:audio>
                                      <p:cMediaNode>
                                        <p:cTn display="0" masterRel="sameClick">
                                          <p:stCondLst>
                                            <p:cond evt="begin" delay="0">
                                              <p:tn val="164"/>
                                            </p:cond>
                                          </p:stCondLst>
                                          <p:endCondLst>
                                            <p:cond evt="onStopAudio" delay="0">
                                              <p:tgtEl>
                                                <p:sldTgt/>
                                              </p:tgtEl>
                                            </p:cond>
                                          </p:endCondLst>
                                        </p:cTn>
                                        <p:tgtEl>
                                          <p:sndTgt r:embed="rId3" name="camera.wav"/>
                                        </p:tgtEl>
                                      </p:cMediaNode>
                                    </p:audio>
                                  </p:sub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88446"/>
                                        </p:tgtEl>
                                        <p:attrNameLst>
                                          <p:attrName>style.visibility</p:attrName>
                                        </p:attrNameLst>
                                      </p:cBhvr>
                                      <p:to>
                                        <p:strVal val="visible"/>
                                      </p:to>
                                    </p:set>
                                    <p:animEffect transition="in" filter="fade">
                                      <p:cBhvr>
                                        <p:cTn id="171" dur="1000"/>
                                        <p:tgtEl>
                                          <p:spTgt spid="188446"/>
                                        </p:tgtEl>
                                      </p:cBhvr>
                                    </p:animEffect>
                                  </p:childTnLst>
                                  <p:subTnLst>
                                    <p:audio>
                                      <p:cMediaNode>
                                        <p:cTn display="0" masterRel="sameClick">
                                          <p:stCondLst>
                                            <p:cond evt="begin" delay="0">
                                              <p:tn val="169"/>
                                            </p:cond>
                                          </p:stCondLst>
                                          <p:endCondLst>
                                            <p:cond evt="onStopAudio" delay="0">
                                              <p:tgtEl>
                                                <p:sldTgt/>
                                              </p:tgtEl>
                                            </p:cond>
                                          </p:endCondLst>
                                        </p:cTn>
                                        <p:tgtEl>
                                          <p:sndTgt r:embed="rId3" name="camera.wav"/>
                                        </p:tgtEl>
                                      </p:cMediaNode>
                                    </p:audio>
                                  </p:sub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188456">
                                            <p:txEl>
                                              <p:pRg st="2" end="2"/>
                                            </p:txEl>
                                          </p:spTgt>
                                        </p:tgtEl>
                                        <p:attrNameLst>
                                          <p:attrName>style.visibility</p:attrName>
                                        </p:attrNameLst>
                                      </p:cBhvr>
                                      <p:to>
                                        <p:strVal val="visible"/>
                                      </p:to>
                                    </p:set>
                                    <p:anim calcmode="lin" valueType="num">
                                      <p:cBhvr additive="base">
                                        <p:cTn id="176" dur="500" fill="hold"/>
                                        <p:tgtEl>
                                          <p:spTgt spid="188456">
                                            <p:txEl>
                                              <p:pRg st="2" end="2"/>
                                            </p:txEl>
                                          </p:spTgt>
                                        </p:tgtEl>
                                        <p:attrNameLst>
                                          <p:attrName>ppt_x</p:attrName>
                                        </p:attrNameLst>
                                      </p:cBhvr>
                                      <p:tavLst>
                                        <p:tav tm="0">
                                          <p:val>
                                            <p:strVal val="#ppt_x"/>
                                          </p:val>
                                        </p:tav>
                                        <p:tav tm="100000">
                                          <p:val>
                                            <p:strVal val="#ppt_x"/>
                                          </p:val>
                                        </p:tav>
                                      </p:tavLst>
                                    </p:anim>
                                    <p:anim calcmode="lin" valueType="num">
                                      <p:cBhvr additive="base">
                                        <p:cTn id="177" dur="500" fill="hold"/>
                                        <p:tgtEl>
                                          <p:spTgt spid="1884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4" name="arrow.wav"/>
                                        </p:tgtEl>
                                      </p:cMediaNode>
                                    </p:audio>
                                  </p:sub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88447"/>
                                        </p:tgtEl>
                                        <p:attrNameLst>
                                          <p:attrName>style.visibility</p:attrName>
                                        </p:attrNameLst>
                                      </p:cBhvr>
                                      <p:to>
                                        <p:strVal val="visible"/>
                                      </p:to>
                                    </p:set>
                                    <p:animEffect transition="in" filter="fade">
                                      <p:cBhvr>
                                        <p:cTn id="182" dur="1000"/>
                                        <p:tgtEl>
                                          <p:spTgt spid="188447"/>
                                        </p:tgtEl>
                                      </p:cBhvr>
                                    </p:animEffect>
                                  </p:childTnLst>
                                  <p:subTnLst>
                                    <p:audio>
                                      <p:cMediaNode>
                                        <p:cTn display="0" masterRel="sameClick">
                                          <p:stCondLst>
                                            <p:cond evt="begin" delay="0">
                                              <p:tn val="180"/>
                                            </p:cond>
                                          </p:stCondLst>
                                          <p:endCondLst>
                                            <p:cond evt="onStopAudio" delay="0">
                                              <p:tgtEl>
                                                <p:sldTgt/>
                                              </p:tgtEl>
                                            </p:cond>
                                          </p:endCondLst>
                                        </p:cTn>
                                        <p:tgtEl>
                                          <p:sndTgt r:embed="rId3" name="camera.wav"/>
                                        </p:tgtEl>
                                      </p:cMediaNode>
                                    </p:audio>
                                  </p:sub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8448"/>
                                        </p:tgtEl>
                                        <p:attrNameLst>
                                          <p:attrName>style.visibility</p:attrName>
                                        </p:attrNameLst>
                                      </p:cBhvr>
                                      <p:to>
                                        <p:strVal val="visible"/>
                                      </p:to>
                                    </p:set>
                                    <p:animEffect transition="in" filter="fade">
                                      <p:cBhvr>
                                        <p:cTn id="187" dur="1000"/>
                                        <p:tgtEl>
                                          <p:spTgt spid="188448"/>
                                        </p:tgtEl>
                                      </p:cBhvr>
                                    </p:animEffect>
                                  </p:childTnLst>
                                  <p:subTnLst>
                                    <p:audio>
                                      <p:cMediaNode>
                                        <p:cTn display="0" masterRel="sameClick">
                                          <p:stCondLst>
                                            <p:cond evt="begin" delay="0">
                                              <p:tn val="185"/>
                                            </p:cond>
                                          </p:stCondLst>
                                          <p:endCondLst>
                                            <p:cond evt="onStopAudio" delay="0">
                                              <p:tgtEl>
                                                <p:sldTgt/>
                                              </p:tgtEl>
                                            </p:cond>
                                          </p:endCondLst>
                                        </p:cTn>
                                        <p:tgtEl>
                                          <p:sndTgt r:embed="rId3" name="camera.wav"/>
                                        </p:tgtEl>
                                      </p:cMediaNode>
                                    </p:audio>
                                  </p:sub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88449"/>
                                        </p:tgtEl>
                                        <p:attrNameLst>
                                          <p:attrName>style.visibility</p:attrName>
                                        </p:attrNameLst>
                                      </p:cBhvr>
                                      <p:to>
                                        <p:strVal val="visible"/>
                                      </p:to>
                                    </p:set>
                                    <p:animEffect transition="in" filter="fade">
                                      <p:cBhvr>
                                        <p:cTn id="192" dur="1000"/>
                                        <p:tgtEl>
                                          <p:spTgt spid="188449"/>
                                        </p:tgtEl>
                                      </p:cBhvr>
                                    </p:animEffect>
                                  </p:childTnLst>
                                  <p:subTnLst>
                                    <p:audio>
                                      <p:cMediaNode>
                                        <p:cTn display="0" masterRel="sameClick">
                                          <p:stCondLst>
                                            <p:cond evt="begin" delay="0">
                                              <p:tn val="190"/>
                                            </p:cond>
                                          </p:stCondLst>
                                          <p:endCondLst>
                                            <p:cond evt="onStopAudio" delay="0">
                                              <p:tgtEl>
                                                <p:sldTgt/>
                                              </p:tgtEl>
                                            </p:cond>
                                          </p:endCondLst>
                                        </p:cTn>
                                        <p:tgtEl>
                                          <p:sndTgt r:embed="rId3" name="camera.wav"/>
                                        </p:tgtEl>
                                      </p:cMediaNode>
                                    </p:audio>
                                  </p:sub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188450"/>
                                        </p:tgtEl>
                                        <p:attrNameLst>
                                          <p:attrName>style.visibility</p:attrName>
                                        </p:attrNameLst>
                                      </p:cBhvr>
                                      <p:to>
                                        <p:strVal val="visible"/>
                                      </p:to>
                                    </p:set>
                                    <p:anim calcmode="lin" valueType="num">
                                      <p:cBhvr additive="base">
                                        <p:cTn id="197" dur="500" fill="hold"/>
                                        <p:tgtEl>
                                          <p:spTgt spid="188450"/>
                                        </p:tgtEl>
                                        <p:attrNameLst>
                                          <p:attrName>ppt_x</p:attrName>
                                        </p:attrNameLst>
                                      </p:cBhvr>
                                      <p:tavLst>
                                        <p:tav tm="0">
                                          <p:val>
                                            <p:strVal val="#ppt_x"/>
                                          </p:val>
                                        </p:tav>
                                        <p:tav tm="100000">
                                          <p:val>
                                            <p:strVal val="#ppt_x"/>
                                          </p:val>
                                        </p:tav>
                                      </p:tavLst>
                                    </p:anim>
                                    <p:anim calcmode="lin" valueType="num">
                                      <p:cBhvr additive="base">
                                        <p:cTn id="198" dur="500" fill="hold"/>
                                        <p:tgtEl>
                                          <p:spTgt spid="1884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5" name="suction.wav"/>
                                        </p:tgtEl>
                                      </p:cMediaNode>
                                    </p:audio>
                                  </p:sub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188451"/>
                                        </p:tgtEl>
                                        <p:attrNameLst>
                                          <p:attrName>style.visibility</p:attrName>
                                        </p:attrNameLst>
                                      </p:cBhvr>
                                      <p:to>
                                        <p:strVal val="visible"/>
                                      </p:to>
                                    </p:set>
                                    <p:anim calcmode="lin" valueType="num">
                                      <p:cBhvr additive="base">
                                        <p:cTn id="203" dur="500" fill="hold"/>
                                        <p:tgtEl>
                                          <p:spTgt spid="188451"/>
                                        </p:tgtEl>
                                        <p:attrNameLst>
                                          <p:attrName>ppt_x</p:attrName>
                                        </p:attrNameLst>
                                      </p:cBhvr>
                                      <p:tavLst>
                                        <p:tav tm="0">
                                          <p:val>
                                            <p:strVal val="#ppt_x"/>
                                          </p:val>
                                        </p:tav>
                                        <p:tav tm="100000">
                                          <p:val>
                                            <p:strVal val="#ppt_x"/>
                                          </p:val>
                                        </p:tav>
                                      </p:tavLst>
                                    </p:anim>
                                    <p:anim calcmode="lin" valueType="num">
                                      <p:cBhvr additive="base">
                                        <p:cTn id="204" dur="500" fill="hold"/>
                                        <p:tgtEl>
                                          <p:spTgt spid="1884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5" name="suction.wav"/>
                                        </p:tgtEl>
                                      </p:cMediaNode>
                                    </p:audio>
                                  </p:subTnLst>
                                </p:cTn>
                              </p:par>
                            </p:childTnLst>
                          </p:cTn>
                        </p:par>
                      </p:childTnLst>
                    </p:cTn>
                  </p:par>
                  <p:par>
                    <p:cTn id="205" fill="hold">
                      <p:stCondLst>
                        <p:cond delay="indefinite"/>
                      </p:stCondLst>
                      <p:childTnLst>
                        <p:par>
                          <p:cTn id="206" fill="hold">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188452"/>
                                        </p:tgtEl>
                                        <p:attrNameLst>
                                          <p:attrName>style.visibility</p:attrName>
                                        </p:attrNameLst>
                                      </p:cBhvr>
                                      <p:to>
                                        <p:strVal val="visible"/>
                                      </p:to>
                                    </p:set>
                                    <p:anim calcmode="lin" valueType="num">
                                      <p:cBhvr additive="base">
                                        <p:cTn id="209" dur="500" fill="hold"/>
                                        <p:tgtEl>
                                          <p:spTgt spid="188452"/>
                                        </p:tgtEl>
                                        <p:attrNameLst>
                                          <p:attrName>ppt_x</p:attrName>
                                        </p:attrNameLst>
                                      </p:cBhvr>
                                      <p:tavLst>
                                        <p:tav tm="0">
                                          <p:val>
                                            <p:strVal val="#ppt_x"/>
                                          </p:val>
                                        </p:tav>
                                        <p:tav tm="100000">
                                          <p:val>
                                            <p:strVal val="#ppt_x"/>
                                          </p:val>
                                        </p:tav>
                                      </p:tavLst>
                                    </p:anim>
                                    <p:anim calcmode="lin" valueType="num">
                                      <p:cBhvr additive="base">
                                        <p:cTn id="210" dur="500" fill="hold"/>
                                        <p:tgtEl>
                                          <p:spTgt spid="1884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7"/>
                                            </p:cond>
                                          </p:stCondLst>
                                          <p:endCondLst>
                                            <p:cond evt="onStopAudio" delay="0">
                                              <p:tgtEl>
                                                <p:sldTgt/>
                                              </p:tgtEl>
                                            </p:cond>
                                          </p:endCondLst>
                                        </p:cTn>
                                        <p:tgtEl>
                                          <p:sndTgt r:embed="rId5" name="suction.wav"/>
                                        </p:tgtEl>
                                      </p:cMediaNode>
                                    </p:audio>
                                  </p:subTnLst>
                                </p:cTn>
                              </p:par>
                            </p:childTnLst>
                          </p:cTn>
                        </p:par>
                      </p:childTnLst>
                    </p:cTn>
                  </p:par>
                  <p:par>
                    <p:cTn id="211" fill="hold">
                      <p:stCondLst>
                        <p:cond delay="indefinite"/>
                      </p:stCondLst>
                      <p:childTnLst>
                        <p:par>
                          <p:cTn id="212" fill="hold">
                            <p:stCondLst>
                              <p:cond delay="0"/>
                            </p:stCondLst>
                            <p:childTnLst>
                              <p:par>
                                <p:cTn id="213" presetID="2" presetClass="entr" presetSubtype="4" fill="hold" grpId="0" nodeType="clickEffect">
                                  <p:stCondLst>
                                    <p:cond delay="0"/>
                                  </p:stCondLst>
                                  <p:childTnLst>
                                    <p:set>
                                      <p:cBhvr>
                                        <p:cTn id="214" dur="1" fill="hold">
                                          <p:stCondLst>
                                            <p:cond delay="0"/>
                                          </p:stCondLst>
                                        </p:cTn>
                                        <p:tgtEl>
                                          <p:spTgt spid="188453"/>
                                        </p:tgtEl>
                                        <p:attrNameLst>
                                          <p:attrName>style.visibility</p:attrName>
                                        </p:attrNameLst>
                                      </p:cBhvr>
                                      <p:to>
                                        <p:strVal val="visible"/>
                                      </p:to>
                                    </p:set>
                                    <p:anim calcmode="lin" valueType="num">
                                      <p:cBhvr additive="base">
                                        <p:cTn id="215" dur="500" fill="hold"/>
                                        <p:tgtEl>
                                          <p:spTgt spid="188453"/>
                                        </p:tgtEl>
                                        <p:attrNameLst>
                                          <p:attrName>ppt_x</p:attrName>
                                        </p:attrNameLst>
                                      </p:cBhvr>
                                      <p:tavLst>
                                        <p:tav tm="0">
                                          <p:val>
                                            <p:strVal val="#ppt_x"/>
                                          </p:val>
                                        </p:tav>
                                        <p:tav tm="100000">
                                          <p:val>
                                            <p:strVal val="#ppt_x"/>
                                          </p:val>
                                        </p:tav>
                                      </p:tavLst>
                                    </p:anim>
                                    <p:anim calcmode="lin" valueType="num">
                                      <p:cBhvr additive="base">
                                        <p:cTn id="216" dur="500" fill="hold"/>
                                        <p:tgtEl>
                                          <p:spTgt spid="1884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3"/>
                                            </p:cond>
                                          </p:stCondLst>
                                          <p:endCondLst>
                                            <p:cond evt="onStopAudio" delay="0">
                                              <p:tgtEl>
                                                <p:sldTgt/>
                                              </p:tgtEl>
                                            </p:cond>
                                          </p:endCondLst>
                                        </p:cTn>
                                        <p:tgtEl>
                                          <p:sndTgt r:embed="rId5" name="suction.wav"/>
                                        </p:tgtEl>
                                      </p:cMediaNode>
                                    </p:audio>
                                  </p:subTnLst>
                                </p:cTn>
                              </p:par>
                            </p:childTnLst>
                          </p:cTn>
                        </p:par>
                      </p:childTnLst>
                    </p:cTn>
                  </p:par>
                  <p:par>
                    <p:cTn id="217" fill="hold">
                      <p:stCondLst>
                        <p:cond delay="indefinite"/>
                      </p:stCondLst>
                      <p:childTnLst>
                        <p:par>
                          <p:cTn id="218" fill="hold">
                            <p:stCondLst>
                              <p:cond delay="0"/>
                            </p:stCondLst>
                            <p:childTnLst>
                              <p:par>
                                <p:cTn id="219" presetID="2" presetClass="entr" presetSubtype="4" fill="hold" grpId="0" nodeType="clickEffect">
                                  <p:stCondLst>
                                    <p:cond delay="0"/>
                                  </p:stCondLst>
                                  <p:childTnLst>
                                    <p:set>
                                      <p:cBhvr>
                                        <p:cTn id="220" dur="1" fill="hold">
                                          <p:stCondLst>
                                            <p:cond delay="0"/>
                                          </p:stCondLst>
                                        </p:cTn>
                                        <p:tgtEl>
                                          <p:spTgt spid="188454"/>
                                        </p:tgtEl>
                                        <p:attrNameLst>
                                          <p:attrName>style.visibility</p:attrName>
                                        </p:attrNameLst>
                                      </p:cBhvr>
                                      <p:to>
                                        <p:strVal val="visible"/>
                                      </p:to>
                                    </p:set>
                                    <p:anim calcmode="lin" valueType="num">
                                      <p:cBhvr additive="base">
                                        <p:cTn id="221" dur="500" fill="hold"/>
                                        <p:tgtEl>
                                          <p:spTgt spid="188454"/>
                                        </p:tgtEl>
                                        <p:attrNameLst>
                                          <p:attrName>ppt_x</p:attrName>
                                        </p:attrNameLst>
                                      </p:cBhvr>
                                      <p:tavLst>
                                        <p:tav tm="0">
                                          <p:val>
                                            <p:strVal val="#ppt_x"/>
                                          </p:val>
                                        </p:tav>
                                        <p:tav tm="100000">
                                          <p:val>
                                            <p:strVal val="#ppt_x"/>
                                          </p:val>
                                        </p:tav>
                                      </p:tavLst>
                                    </p:anim>
                                    <p:anim calcmode="lin" valueType="num">
                                      <p:cBhvr additive="base">
                                        <p:cTn id="222" dur="500" fill="hold"/>
                                        <p:tgtEl>
                                          <p:spTgt spid="188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9"/>
                                            </p:cond>
                                          </p:stCondLst>
                                          <p:endCondLst>
                                            <p:cond evt="onStopAudio" delay="0">
                                              <p:tgtEl>
                                                <p:sldTgt/>
                                              </p:tgtEl>
                                            </p:cond>
                                          </p:endCondLst>
                                        </p:cTn>
                                        <p:tgtEl>
                                          <p:sndTgt r:embed="rId5" name="suction.wav"/>
                                        </p:tgtEl>
                                      </p:cMediaNode>
                                    </p:audio>
                                  </p:subTnLst>
                                </p:cTn>
                              </p:par>
                            </p:childTnLst>
                          </p:cTn>
                        </p:par>
                      </p:childTnLst>
                    </p:cTn>
                  </p:par>
                  <p:par>
                    <p:cTn id="223" fill="hold">
                      <p:stCondLst>
                        <p:cond delay="indefinite"/>
                      </p:stCondLst>
                      <p:childTnLst>
                        <p:par>
                          <p:cTn id="224" fill="hold">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188455"/>
                                        </p:tgtEl>
                                        <p:attrNameLst>
                                          <p:attrName>style.visibility</p:attrName>
                                        </p:attrNameLst>
                                      </p:cBhvr>
                                      <p:to>
                                        <p:strVal val="visible"/>
                                      </p:to>
                                    </p:set>
                                    <p:anim calcmode="lin" valueType="num">
                                      <p:cBhvr additive="base">
                                        <p:cTn id="227" dur="500" fill="hold"/>
                                        <p:tgtEl>
                                          <p:spTgt spid="188455"/>
                                        </p:tgtEl>
                                        <p:attrNameLst>
                                          <p:attrName>ppt_x</p:attrName>
                                        </p:attrNameLst>
                                      </p:cBhvr>
                                      <p:tavLst>
                                        <p:tav tm="0">
                                          <p:val>
                                            <p:strVal val="#ppt_x"/>
                                          </p:val>
                                        </p:tav>
                                        <p:tav tm="100000">
                                          <p:val>
                                            <p:strVal val="#ppt_x"/>
                                          </p:val>
                                        </p:tav>
                                      </p:tavLst>
                                    </p:anim>
                                    <p:anim calcmode="lin" valueType="num">
                                      <p:cBhvr additive="base">
                                        <p:cTn id="228" dur="500" fill="hold"/>
                                        <p:tgtEl>
                                          <p:spTgt spid="1884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5" name="suction.wav"/>
                                        </p:tgtEl>
                                      </p:cMediaNode>
                                    </p:audio>
                                  </p:subTnLst>
                                </p:cTn>
                              </p:par>
                            </p:childTnLst>
                          </p:cTn>
                        </p:par>
                      </p:childTnLst>
                    </p:cTn>
                  </p:par>
                  <p:par>
                    <p:cTn id="229" fill="hold">
                      <p:stCondLst>
                        <p:cond delay="indefinite"/>
                      </p:stCondLst>
                      <p:childTnLst>
                        <p:par>
                          <p:cTn id="230" fill="hold">
                            <p:stCondLst>
                              <p:cond delay="0"/>
                            </p:stCondLst>
                            <p:childTnLst>
                              <p:par>
                                <p:cTn id="231" presetID="2" presetClass="entr" presetSubtype="2" fill="hold" grpId="0" nodeType="clickEffect">
                                  <p:stCondLst>
                                    <p:cond delay="0"/>
                                  </p:stCondLst>
                                  <p:iterate type="lt">
                                    <p:tmPct val="10000"/>
                                  </p:iterate>
                                  <p:childTnLst>
                                    <p:set>
                                      <p:cBhvr>
                                        <p:cTn id="232" dur="1" fill="hold">
                                          <p:stCondLst>
                                            <p:cond delay="0"/>
                                          </p:stCondLst>
                                        </p:cTn>
                                        <p:tgtEl>
                                          <p:spTgt spid="188457"/>
                                        </p:tgtEl>
                                        <p:attrNameLst>
                                          <p:attrName>style.visibility</p:attrName>
                                        </p:attrNameLst>
                                      </p:cBhvr>
                                      <p:to>
                                        <p:strVal val="visible"/>
                                      </p:to>
                                    </p:set>
                                    <p:anim calcmode="lin" valueType="num">
                                      <p:cBhvr additive="base">
                                        <p:cTn id="233" dur="500" fill="hold"/>
                                        <p:tgtEl>
                                          <p:spTgt spid="188457"/>
                                        </p:tgtEl>
                                        <p:attrNameLst>
                                          <p:attrName>ppt_x</p:attrName>
                                        </p:attrNameLst>
                                      </p:cBhvr>
                                      <p:tavLst>
                                        <p:tav tm="0">
                                          <p:val>
                                            <p:strVal val="1+#ppt_w/2"/>
                                          </p:val>
                                        </p:tav>
                                        <p:tav tm="100000">
                                          <p:val>
                                            <p:strVal val="#ppt_x"/>
                                          </p:val>
                                        </p:tav>
                                      </p:tavLst>
                                    </p:anim>
                                    <p:anim calcmode="lin" valueType="num">
                                      <p:cBhvr additive="base">
                                        <p:cTn id="234" dur="500" fill="hold"/>
                                        <p:tgtEl>
                                          <p:spTgt spid="188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1"/>
                                            </p:cond>
                                          </p:stCondLst>
                                          <p:endCondLst>
                                            <p:cond evt="onStopAudio" delay="0">
                                              <p:tgtEl>
                                                <p:sldTgt/>
                                              </p:tgtEl>
                                            </p:cond>
                                          </p:endCondLst>
                                        </p:cTn>
                                        <p:tgtEl>
                                          <p:sndTgt r:embed="rId4" name="arrow.wav"/>
                                        </p:tgtEl>
                                      </p:cMediaNode>
                                    </p:audio>
                                  </p:subTnLst>
                                </p:cTn>
                              </p:par>
                            </p:childTnLst>
                          </p:cTn>
                        </p:par>
                      </p:childTnLst>
                    </p:cTn>
                  </p:par>
                  <p:par>
                    <p:cTn id="235" fill="hold">
                      <p:stCondLst>
                        <p:cond delay="indefinite"/>
                      </p:stCondLst>
                      <p:childTnLst>
                        <p:par>
                          <p:cTn id="236" fill="hold">
                            <p:stCondLst>
                              <p:cond delay="0"/>
                            </p:stCondLst>
                            <p:childTnLst>
                              <p:par>
                                <p:cTn id="237" presetID="2" presetClass="entr" presetSubtype="2" fill="hold" grpId="0" nodeType="clickEffect">
                                  <p:stCondLst>
                                    <p:cond delay="0"/>
                                  </p:stCondLst>
                                  <p:iterate type="lt">
                                    <p:tmPct val="10000"/>
                                  </p:iterate>
                                  <p:childTnLst>
                                    <p:set>
                                      <p:cBhvr>
                                        <p:cTn id="238" dur="1" fill="hold">
                                          <p:stCondLst>
                                            <p:cond delay="0"/>
                                          </p:stCondLst>
                                        </p:cTn>
                                        <p:tgtEl>
                                          <p:spTgt spid="188458"/>
                                        </p:tgtEl>
                                        <p:attrNameLst>
                                          <p:attrName>style.visibility</p:attrName>
                                        </p:attrNameLst>
                                      </p:cBhvr>
                                      <p:to>
                                        <p:strVal val="visible"/>
                                      </p:to>
                                    </p:set>
                                    <p:anim calcmode="lin" valueType="num">
                                      <p:cBhvr additive="base">
                                        <p:cTn id="239" dur="500" fill="hold"/>
                                        <p:tgtEl>
                                          <p:spTgt spid="188458"/>
                                        </p:tgtEl>
                                        <p:attrNameLst>
                                          <p:attrName>ppt_x</p:attrName>
                                        </p:attrNameLst>
                                      </p:cBhvr>
                                      <p:tavLst>
                                        <p:tav tm="0">
                                          <p:val>
                                            <p:strVal val="1+#ppt_w/2"/>
                                          </p:val>
                                        </p:tav>
                                        <p:tav tm="100000">
                                          <p:val>
                                            <p:strVal val="#ppt_x"/>
                                          </p:val>
                                        </p:tav>
                                      </p:tavLst>
                                    </p:anim>
                                    <p:anim calcmode="lin" valueType="num">
                                      <p:cBhvr additive="base">
                                        <p:cTn id="240" dur="500" fill="hold"/>
                                        <p:tgtEl>
                                          <p:spTgt spid="188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7"/>
                                            </p:cond>
                                          </p:stCondLst>
                                          <p:endCondLst>
                                            <p:cond evt="onStopAudio" delay="0">
                                              <p:tgtEl>
                                                <p:sldTgt/>
                                              </p:tgtEl>
                                            </p:cond>
                                          </p:endCondLst>
                                        </p:cTn>
                                        <p:tgtEl>
                                          <p:sndTgt r:embed="rId4" name="arrow.wav"/>
                                        </p:tgtEl>
                                      </p:cMediaNode>
                                    </p:audio>
                                  </p:subTnLst>
                                </p:cTn>
                              </p:par>
                            </p:childTnLst>
                          </p:cTn>
                        </p:par>
                      </p:childTnLst>
                    </p:cTn>
                  </p:par>
                  <p:par>
                    <p:cTn id="241" fill="hold">
                      <p:stCondLst>
                        <p:cond delay="indefinite"/>
                      </p:stCondLst>
                      <p:childTnLst>
                        <p:par>
                          <p:cTn id="242" fill="hold">
                            <p:stCondLst>
                              <p:cond delay="0"/>
                            </p:stCondLst>
                            <p:childTnLst>
                              <p:par>
                                <p:cTn id="243" presetID="2" presetClass="entr" presetSubtype="2" fill="hold" grpId="0" nodeType="clickEffect">
                                  <p:stCondLst>
                                    <p:cond delay="0"/>
                                  </p:stCondLst>
                                  <p:iterate type="lt">
                                    <p:tmPct val="10000"/>
                                  </p:iterate>
                                  <p:childTnLst>
                                    <p:set>
                                      <p:cBhvr>
                                        <p:cTn id="244" dur="1" fill="hold">
                                          <p:stCondLst>
                                            <p:cond delay="0"/>
                                          </p:stCondLst>
                                        </p:cTn>
                                        <p:tgtEl>
                                          <p:spTgt spid="188459"/>
                                        </p:tgtEl>
                                        <p:attrNameLst>
                                          <p:attrName>style.visibility</p:attrName>
                                        </p:attrNameLst>
                                      </p:cBhvr>
                                      <p:to>
                                        <p:strVal val="visible"/>
                                      </p:to>
                                    </p:set>
                                    <p:anim calcmode="lin" valueType="num">
                                      <p:cBhvr additive="base">
                                        <p:cTn id="245" dur="500" fill="hold"/>
                                        <p:tgtEl>
                                          <p:spTgt spid="188459"/>
                                        </p:tgtEl>
                                        <p:attrNameLst>
                                          <p:attrName>ppt_x</p:attrName>
                                        </p:attrNameLst>
                                      </p:cBhvr>
                                      <p:tavLst>
                                        <p:tav tm="0">
                                          <p:val>
                                            <p:strVal val="1+#ppt_w/2"/>
                                          </p:val>
                                        </p:tav>
                                        <p:tav tm="100000">
                                          <p:val>
                                            <p:strVal val="#ppt_x"/>
                                          </p:val>
                                        </p:tav>
                                      </p:tavLst>
                                    </p:anim>
                                    <p:anim calcmode="lin" valueType="num">
                                      <p:cBhvr additive="base">
                                        <p:cTn id="246" dur="500" fill="hold"/>
                                        <p:tgtEl>
                                          <p:spTgt spid="1884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nimBg="1"/>
      <p:bldP spid="188420" grpId="0" animBg="1"/>
      <p:bldP spid="188422" grpId="0"/>
      <p:bldP spid="188423" grpId="0"/>
      <p:bldP spid="188424" grpId="0"/>
      <p:bldP spid="188425" grpId="0"/>
      <p:bldP spid="188426" grpId="0"/>
      <p:bldP spid="188427" grpId="0"/>
      <p:bldP spid="188428" grpId="0"/>
      <p:bldP spid="188429" grpId="0"/>
      <p:bldP spid="188430" grpId="0"/>
      <p:bldP spid="188431" grpId="0"/>
      <p:bldP spid="188432" grpId="0"/>
      <p:bldP spid="188433" grpId="0"/>
      <p:bldP spid="188434" grpId="0"/>
      <p:bldP spid="188435" grpId="0"/>
      <p:bldP spid="188436" grpId="0"/>
      <p:bldP spid="188437" grpId="0"/>
      <p:bldP spid="188438" grpId="0"/>
      <p:bldP spid="188439" grpId="0"/>
      <p:bldP spid="188440" grpId="0"/>
      <p:bldP spid="188441" grpId="0"/>
      <p:bldP spid="188442" grpId="0"/>
      <p:bldP spid="188443" grpId="0"/>
      <p:bldP spid="188444" grpId="0" animBg="1"/>
      <p:bldP spid="188445" grpId="0" animBg="1"/>
      <p:bldP spid="188446" grpId="0" animBg="1"/>
      <p:bldP spid="188447" grpId="0" animBg="1"/>
      <p:bldP spid="188448" grpId="0" animBg="1"/>
      <p:bldP spid="188449" grpId="0" animBg="1"/>
      <p:bldP spid="188450" grpId="0" animBg="1"/>
      <p:bldP spid="188451" grpId="0" animBg="1"/>
      <p:bldP spid="188452" grpId="0" animBg="1"/>
      <p:bldP spid="188453" grpId="0" animBg="1"/>
      <p:bldP spid="188454" grpId="0" animBg="1"/>
      <p:bldP spid="188455" grpId="0" animBg="1"/>
      <p:bldP spid="188457" grpId="0"/>
      <p:bldP spid="188458" grpId="0"/>
      <p:bldP spid="1884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Isotopes</a:t>
            </a:r>
            <a:r>
              <a:rPr lang="en-US" sz="2000">
                <a:solidFill>
                  <a:srgbClr val="000000"/>
                </a:solidFill>
                <a:latin typeface="Courier New" pitchFamily="49" charset="0"/>
                <a:cs typeface="Times New Roman" pitchFamily="18" charset="0"/>
              </a:rPr>
              <a:t>	</a:t>
            </a:r>
          </a:p>
        </p:txBody>
      </p:sp>
      <p:sp>
        <p:nvSpPr>
          <p:cNvPr id="190467" name="Rectangle 3"/>
          <p:cNvSpPr>
            <a:spLocks noChangeArrowheads="1"/>
          </p:cNvSpPr>
          <p:nvPr/>
        </p:nvSpPr>
        <p:spPr bwMode="auto">
          <a:xfrm>
            <a:off x="685800" y="1997075"/>
            <a:ext cx="7772400" cy="4860925"/>
          </a:xfrm>
          <a:prstGeom prst="rect">
            <a:avLst/>
          </a:prstGeom>
          <a:solidFill>
            <a:srgbClr val="CCFFCC"/>
          </a:solidFill>
          <a:ln w="9525">
            <a:noFill/>
            <a:miter lim="800000"/>
            <a:headEnd/>
            <a:tailEnd/>
          </a:ln>
        </p:spPr>
        <p:txBody>
          <a:bodyPr/>
          <a:lstStyle/>
          <a:p>
            <a:r>
              <a:rPr lang="en-US" dirty="0"/>
              <a:t>PRACTICE: Which of the following gives the correct number of electrons, protons and neutrons in the neutral atom </a:t>
            </a:r>
            <a:r>
              <a:rPr lang="en-US" baseline="30000" dirty="0"/>
              <a:t>65</a:t>
            </a:r>
            <a:r>
              <a:rPr lang="en-US" baseline="-25000" dirty="0"/>
              <a:t>29</a:t>
            </a:r>
            <a:r>
              <a:rPr lang="en-US" dirty="0"/>
              <a:t>Cu?</a:t>
            </a:r>
          </a:p>
          <a:p>
            <a:endParaRPr lang="en-US" dirty="0"/>
          </a:p>
          <a:p>
            <a:endParaRPr lang="en-US" dirty="0"/>
          </a:p>
          <a:p>
            <a:endParaRPr lang="en-US" dirty="0"/>
          </a:p>
          <a:p>
            <a:endParaRPr lang="en-US" dirty="0"/>
          </a:p>
          <a:p>
            <a:endParaRPr lang="en-US" dirty="0"/>
          </a:p>
          <a:p>
            <a:endParaRPr lang="en-US" dirty="0"/>
          </a:p>
          <a:p>
            <a:r>
              <a:rPr lang="en-US" dirty="0"/>
              <a:t>SOLUTION:</a:t>
            </a:r>
          </a:p>
          <a:p>
            <a:r>
              <a:rPr lang="en-US" dirty="0">
                <a:solidFill>
                  <a:srgbClr val="009999"/>
                </a:solidFill>
                <a:sym typeface="Symbol" pitchFamily="18" charset="2"/>
              </a:rPr>
              <a:t></a:t>
            </a:r>
            <a:r>
              <a:rPr lang="en-US" i="1" dirty="0">
                <a:solidFill>
                  <a:srgbClr val="009999"/>
                </a:solidFill>
                <a:sym typeface="Symbol" pitchFamily="18" charset="2"/>
              </a:rPr>
              <a:t>A</a:t>
            </a:r>
            <a:r>
              <a:rPr lang="en-US" dirty="0">
                <a:solidFill>
                  <a:srgbClr val="009999"/>
                </a:solidFill>
                <a:sym typeface="Symbol" pitchFamily="18" charset="2"/>
              </a:rPr>
              <a:t> = 65, </a:t>
            </a:r>
            <a:r>
              <a:rPr lang="en-US" i="1" dirty="0">
                <a:solidFill>
                  <a:srgbClr val="009999"/>
                </a:solidFill>
                <a:sym typeface="Symbol" pitchFamily="18" charset="2"/>
              </a:rPr>
              <a:t>Z</a:t>
            </a:r>
            <a:r>
              <a:rPr lang="en-US" dirty="0">
                <a:solidFill>
                  <a:srgbClr val="009999"/>
                </a:solidFill>
                <a:sym typeface="Symbol" pitchFamily="18" charset="2"/>
              </a:rPr>
              <a:t> = 29, so </a:t>
            </a:r>
            <a:r>
              <a:rPr lang="en-US" i="1" dirty="0">
                <a:solidFill>
                  <a:srgbClr val="009999"/>
                </a:solidFill>
                <a:sym typeface="Symbol" pitchFamily="18" charset="2"/>
              </a:rPr>
              <a:t>N</a:t>
            </a:r>
            <a:r>
              <a:rPr lang="en-US" dirty="0">
                <a:solidFill>
                  <a:srgbClr val="009999"/>
                </a:solidFill>
                <a:sym typeface="Symbol" pitchFamily="18" charset="2"/>
              </a:rPr>
              <a:t> = </a:t>
            </a:r>
            <a:r>
              <a:rPr lang="en-US" i="1" dirty="0">
                <a:solidFill>
                  <a:srgbClr val="009999"/>
                </a:solidFill>
                <a:sym typeface="Symbol" pitchFamily="18" charset="2"/>
              </a:rPr>
              <a:t>A</a:t>
            </a:r>
            <a:r>
              <a:rPr lang="en-US" dirty="0">
                <a:solidFill>
                  <a:srgbClr val="009999"/>
                </a:solidFill>
                <a:sym typeface="Symbol" pitchFamily="18" charset="2"/>
              </a:rPr>
              <a:t> – </a:t>
            </a:r>
            <a:r>
              <a:rPr lang="en-US" i="1" dirty="0">
                <a:solidFill>
                  <a:srgbClr val="009999"/>
                </a:solidFill>
                <a:sym typeface="Symbol" pitchFamily="18" charset="2"/>
              </a:rPr>
              <a:t>Z</a:t>
            </a:r>
            <a:r>
              <a:rPr lang="en-US" dirty="0">
                <a:solidFill>
                  <a:srgbClr val="009999"/>
                </a:solidFill>
                <a:sym typeface="Symbol" pitchFamily="18" charset="2"/>
              </a:rPr>
              <a:t> = 65 – 29 = 36.</a:t>
            </a:r>
          </a:p>
          <a:p>
            <a:r>
              <a:rPr lang="en-US" dirty="0">
                <a:solidFill>
                  <a:srgbClr val="009999"/>
                </a:solidFill>
                <a:sym typeface="Symbol" pitchFamily="18" charset="2"/>
              </a:rPr>
              <a:t>Since it is neutral, the number of electrons equals the number of protons = </a:t>
            </a:r>
            <a:r>
              <a:rPr lang="en-US" i="1" dirty="0">
                <a:solidFill>
                  <a:srgbClr val="009999"/>
                </a:solidFill>
                <a:sym typeface="Symbol" pitchFamily="18" charset="2"/>
              </a:rPr>
              <a:t>Z</a:t>
            </a:r>
            <a:r>
              <a:rPr lang="en-US" dirty="0">
                <a:solidFill>
                  <a:srgbClr val="009999"/>
                </a:solidFill>
                <a:sym typeface="Symbol" pitchFamily="18" charset="2"/>
              </a:rPr>
              <a:t> = 29.</a:t>
            </a:r>
            <a:endParaRPr lang="en-US" i="1" dirty="0">
              <a:solidFill>
                <a:srgbClr val="009999"/>
              </a:solidFill>
              <a:sym typeface="Symbol" pitchFamily="18" charset="2"/>
            </a:endParaRPr>
          </a:p>
        </p:txBody>
      </p:sp>
      <p:pic>
        <p:nvPicPr>
          <p:cNvPr id="19046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84263" y="3195638"/>
            <a:ext cx="6846887" cy="2098675"/>
          </a:xfrm>
          <a:prstGeom prst="rect">
            <a:avLst/>
          </a:prstGeom>
          <a:noFill/>
          <a:ln w="9525">
            <a:noFill/>
            <a:miter lim="800000"/>
            <a:headEnd/>
            <a:tailEnd/>
          </a:ln>
        </p:spPr>
      </p:pic>
      <p:sp>
        <p:nvSpPr>
          <p:cNvPr id="190470" name="Rectangle 6"/>
          <p:cNvSpPr>
            <a:spLocks noChangeArrowheads="1"/>
          </p:cNvSpPr>
          <p:nvPr/>
        </p:nvSpPr>
        <p:spPr bwMode="auto">
          <a:xfrm>
            <a:off x="5834063" y="3563938"/>
            <a:ext cx="2046287" cy="373062"/>
          </a:xfrm>
          <a:prstGeom prst="rect">
            <a:avLst/>
          </a:prstGeom>
          <a:solidFill>
            <a:srgbClr val="FF6600">
              <a:alpha val="30980"/>
            </a:srgbClr>
          </a:solidFill>
          <a:ln w="9525">
            <a:noFill/>
            <a:miter lim="800000"/>
            <a:headEnd/>
            <a:tailEnd/>
          </a:ln>
        </p:spPr>
        <p:txBody>
          <a:bodyPr wrap="none" anchor="ctr"/>
          <a:lstStyle/>
          <a:p>
            <a:endParaRPr lang="en-US"/>
          </a:p>
        </p:txBody>
      </p:sp>
      <p:sp>
        <p:nvSpPr>
          <p:cNvPr id="190471" name="Rectangle 7"/>
          <p:cNvSpPr>
            <a:spLocks noChangeArrowheads="1"/>
          </p:cNvSpPr>
          <p:nvPr/>
        </p:nvSpPr>
        <p:spPr bwMode="auto">
          <a:xfrm>
            <a:off x="5838825" y="4889500"/>
            <a:ext cx="2046288" cy="373063"/>
          </a:xfrm>
          <a:prstGeom prst="rect">
            <a:avLst/>
          </a:prstGeom>
          <a:solidFill>
            <a:srgbClr val="FF6600">
              <a:alpha val="30980"/>
            </a:srgbClr>
          </a:solidFill>
          <a:ln w="9525">
            <a:noFill/>
            <a:miter lim="800000"/>
            <a:headEnd/>
            <a:tailEnd/>
          </a:ln>
        </p:spPr>
        <p:txBody>
          <a:bodyPr wrap="none" anchor="ctr"/>
          <a:lstStyle/>
          <a:p>
            <a:endParaRPr lang="en-US"/>
          </a:p>
        </p:txBody>
      </p:sp>
      <p:sp>
        <p:nvSpPr>
          <p:cNvPr id="190473" name="Rectangle 9"/>
          <p:cNvSpPr>
            <a:spLocks noChangeArrowheads="1"/>
          </p:cNvSpPr>
          <p:nvPr/>
        </p:nvSpPr>
        <p:spPr bwMode="auto">
          <a:xfrm>
            <a:off x="1584325" y="4459288"/>
            <a:ext cx="4187825" cy="373062"/>
          </a:xfrm>
          <a:prstGeom prst="rect">
            <a:avLst/>
          </a:prstGeom>
          <a:solidFill>
            <a:srgbClr val="FF00FF">
              <a:alpha val="30980"/>
            </a:srgbClr>
          </a:solidFill>
          <a:ln w="9525">
            <a:noFill/>
            <a:miter lim="800000"/>
            <a:headEnd/>
            <a:tailEnd/>
          </a:ln>
        </p:spPr>
        <p:txBody>
          <a:bodyPr wrap="none" anchor="ctr"/>
          <a:lstStyle/>
          <a:p>
            <a:endParaRPr lang="en-US"/>
          </a:p>
        </p:txBody>
      </p:sp>
      <p:sp>
        <p:nvSpPr>
          <p:cNvPr id="190474" name="Rectangle 10"/>
          <p:cNvSpPr>
            <a:spLocks noChangeArrowheads="1"/>
          </p:cNvSpPr>
          <p:nvPr/>
        </p:nvSpPr>
        <p:spPr bwMode="auto">
          <a:xfrm>
            <a:off x="1584325" y="4881563"/>
            <a:ext cx="4187825" cy="373062"/>
          </a:xfrm>
          <a:prstGeom prst="rect">
            <a:avLst/>
          </a:prstGeom>
          <a:solidFill>
            <a:srgbClr val="FF00FF">
              <a:alpha val="30980"/>
            </a:srgbClr>
          </a:solidFill>
          <a:ln w="9525">
            <a:noFill/>
            <a:miter lim="800000"/>
            <a:headEnd/>
            <a:tailEnd/>
          </a:ln>
        </p:spPr>
        <p:txBody>
          <a:bodyPr wrap="none" anchor="ctr"/>
          <a:lstStyle/>
          <a:p>
            <a:endParaRPr lang="en-US"/>
          </a:p>
        </p:txBody>
      </p:sp>
      <p:sp>
        <p:nvSpPr>
          <p:cNvPr id="190475" name="Oval 11"/>
          <p:cNvSpPr>
            <a:spLocks noChangeArrowheads="1"/>
          </p:cNvSpPr>
          <p:nvPr/>
        </p:nvSpPr>
        <p:spPr bwMode="auto">
          <a:xfrm>
            <a:off x="998538" y="4911725"/>
            <a:ext cx="300037" cy="300038"/>
          </a:xfrm>
          <a:prstGeom prst="ellipse">
            <a:avLst/>
          </a:prstGeom>
          <a:noFill/>
          <a:ln w="38100">
            <a:solidFill>
              <a:srgbClr val="FF0000"/>
            </a:solidFill>
            <a:round/>
            <a:headEnd/>
            <a:tailEnd/>
          </a:ln>
        </p:spPr>
        <p:txBody>
          <a:bodyPr wrap="none" anchor="ctr"/>
          <a:lstStyle/>
          <a:p>
            <a:endParaRPr lang="en-US"/>
          </a:p>
        </p:txBody>
      </p:sp>
      <p:sp>
        <p:nvSpPr>
          <p:cNvPr id="4609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500" fill="hold"/>
                                        <p:tgtEl>
                                          <p:spTgt spid="190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90469"/>
                                        </p:tgtEl>
                                        <p:attrNameLst>
                                          <p:attrName>style.visibility</p:attrName>
                                        </p:attrNameLst>
                                      </p:cBhvr>
                                      <p:to>
                                        <p:strVal val="visible"/>
                                      </p:to>
                                    </p:set>
                                    <p:anim calcmode="lin" valueType="num">
                                      <p:cBhvr>
                                        <p:cTn id="11" dur="500" fill="hold"/>
                                        <p:tgtEl>
                                          <p:spTgt spid="190469"/>
                                        </p:tgtEl>
                                        <p:attrNameLst>
                                          <p:attrName>ppt_w</p:attrName>
                                        </p:attrNameLst>
                                      </p:cBhvr>
                                      <p:tavLst>
                                        <p:tav tm="0">
                                          <p:val>
                                            <p:fltVal val="0"/>
                                          </p:val>
                                        </p:tav>
                                        <p:tav tm="100000">
                                          <p:val>
                                            <p:strVal val="#ppt_w"/>
                                          </p:val>
                                        </p:tav>
                                      </p:tavLst>
                                    </p:anim>
                                    <p:anim calcmode="lin" valueType="num">
                                      <p:cBhvr>
                                        <p:cTn id="12" dur="500" fill="hold"/>
                                        <p:tgtEl>
                                          <p:spTgt spid="190469"/>
                                        </p:tgtEl>
                                        <p:attrNameLst>
                                          <p:attrName>ppt_h</p:attrName>
                                        </p:attrNameLst>
                                      </p:cBhvr>
                                      <p:tavLst>
                                        <p:tav tm="0">
                                          <p:val>
                                            <p:fltVal val="0"/>
                                          </p:val>
                                        </p:tav>
                                        <p:tav tm="100000">
                                          <p:val>
                                            <p:strVal val="#ppt_h"/>
                                          </p:val>
                                        </p:tav>
                                      </p:tavLst>
                                    </p:anim>
                                    <p:animEffect transition="in" filter="fade">
                                      <p:cBhvr>
                                        <p:cTn id="13" dur="500"/>
                                        <p:tgtEl>
                                          <p:spTgt spid="1904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0467">
                                            <p:txEl>
                                              <p:pRg st="7" end="7"/>
                                            </p:txEl>
                                          </p:spTgt>
                                        </p:tgtEl>
                                        <p:attrNameLst>
                                          <p:attrName>style.visibility</p:attrName>
                                        </p:attrNameLst>
                                      </p:cBhvr>
                                      <p:to>
                                        <p:strVal val="visible"/>
                                      </p:to>
                                    </p:set>
                                    <p:anim calcmode="lin" valueType="num">
                                      <p:cBhvr additive="base">
                                        <p:cTn id="18" dur="500" fill="hold"/>
                                        <p:tgtEl>
                                          <p:spTgt spid="190467">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046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0467">
                                            <p:txEl>
                                              <p:pRg st="8" end="8"/>
                                            </p:txEl>
                                          </p:spTgt>
                                        </p:tgtEl>
                                        <p:attrNameLst>
                                          <p:attrName>style.visibility</p:attrName>
                                        </p:attrNameLst>
                                      </p:cBhvr>
                                      <p:to>
                                        <p:strVal val="visible"/>
                                      </p:to>
                                    </p:set>
                                    <p:anim calcmode="lin" valueType="num">
                                      <p:cBhvr additive="base">
                                        <p:cTn id="24" dur="500" fill="hold"/>
                                        <p:tgtEl>
                                          <p:spTgt spid="190467">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046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32" fill="hold" grpId="0" nodeType="clickEffect">
                                  <p:stCondLst>
                                    <p:cond delay="0"/>
                                  </p:stCondLst>
                                  <p:childTnLst>
                                    <p:set>
                                      <p:cBhvr>
                                        <p:cTn id="29" dur="1" fill="hold">
                                          <p:stCondLst>
                                            <p:cond delay="0"/>
                                          </p:stCondLst>
                                        </p:cTn>
                                        <p:tgtEl>
                                          <p:spTgt spid="190470"/>
                                        </p:tgtEl>
                                        <p:attrNameLst>
                                          <p:attrName>style.visibility</p:attrName>
                                        </p:attrNameLst>
                                      </p:cBhvr>
                                      <p:to>
                                        <p:strVal val="visible"/>
                                      </p:to>
                                    </p:set>
                                    <p:animEffect transition="in" filter="diamond(out)">
                                      <p:cBhvr>
                                        <p:cTn id="30" dur="500"/>
                                        <p:tgtEl>
                                          <p:spTgt spid="190470"/>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190471"/>
                                        </p:tgtEl>
                                        <p:attrNameLst>
                                          <p:attrName>style.visibility</p:attrName>
                                        </p:attrNameLst>
                                      </p:cBhvr>
                                      <p:to>
                                        <p:strVal val="visible"/>
                                      </p:to>
                                    </p:set>
                                    <p:animEffect transition="in" filter="diamond(out)">
                                      <p:cBhvr>
                                        <p:cTn id="35" dur="500"/>
                                        <p:tgtEl>
                                          <p:spTgt spid="190471"/>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0467">
                                            <p:txEl>
                                              <p:pRg st="9" end="9"/>
                                            </p:txEl>
                                          </p:spTgt>
                                        </p:tgtEl>
                                        <p:attrNameLst>
                                          <p:attrName>style.visibility</p:attrName>
                                        </p:attrNameLst>
                                      </p:cBhvr>
                                      <p:to>
                                        <p:strVal val="visible"/>
                                      </p:to>
                                    </p:set>
                                    <p:anim calcmode="lin" valueType="num">
                                      <p:cBhvr additive="base">
                                        <p:cTn id="40" dur="500" fill="hold"/>
                                        <p:tgtEl>
                                          <p:spTgt spid="190467">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046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ntr" presetSubtype="32" fill="hold" grpId="0" nodeType="clickEffect">
                                  <p:stCondLst>
                                    <p:cond delay="0"/>
                                  </p:stCondLst>
                                  <p:childTnLst>
                                    <p:set>
                                      <p:cBhvr>
                                        <p:cTn id="45" dur="1" fill="hold">
                                          <p:stCondLst>
                                            <p:cond delay="0"/>
                                          </p:stCondLst>
                                        </p:cTn>
                                        <p:tgtEl>
                                          <p:spTgt spid="190473"/>
                                        </p:tgtEl>
                                        <p:attrNameLst>
                                          <p:attrName>style.visibility</p:attrName>
                                        </p:attrNameLst>
                                      </p:cBhvr>
                                      <p:to>
                                        <p:strVal val="visible"/>
                                      </p:to>
                                    </p:set>
                                    <p:animEffect transition="in" filter="diamond(out)">
                                      <p:cBhvr>
                                        <p:cTn id="46" dur="500"/>
                                        <p:tgtEl>
                                          <p:spTgt spid="190473"/>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ntr" presetSubtype="32" fill="hold" grpId="0" nodeType="clickEffect">
                                  <p:stCondLst>
                                    <p:cond delay="0"/>
                                  </p:stCondLst>
                                  <p:childTnLst>
                                    <p:set>
                                      <p:cBhvr>
                                        <p:cTn id="50" dur="1" fill="hold">
                                          <p:stCondLst>
                                            <p:cond delay="0"/>
                                          </p:stCondLst>
                                        </p:cTn>
                                        <p:tgtEl>
                                          <p:spTgt spid="190474"/>
                                        </p:tgtEl>
                                        <p:attrNameLst>
                                          <p:attrName>style.visibility</p:attrName>
                                        </p:attrNameLst>
                                      </p:cBhvr>
                                      <p:to>
                                        <p:strVal val="visible"/>
                                      </p:to>
                                    </p:set>
                                    <p:animEffect transition="in" filter="diamond(out)">
                                      <p:cBhvr>
                                        <p:cTn id="51" dur="500"/>
                                        <p:tgtEl>
                                          <p:spTgt spid="190474"/>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90475"/>
                                        </p:tgtEl>
                                        <p:attrNameLst>
                                          <p:attrName>style.visibility</p:attrName>
                                        </p:attrNameLst>
                                      </p:cBhvr>
                                      <p:to>
                                        <p:strVal val="visible"/>
                                      </p:to>
                                    </p:set>
                                    <p:anim calcmode="lin" valueType="num">
                                      <p:cBhvr>
                                        <p:cTn id="56" dur="500" fill="hold"/>
                                        <p:tgtEl>
                                          <p:spTgt spid="190475"/>
                                        </p:tgtEl>
                                        <p:attrNameLst>
                                          <p:attrName>ppt_w</p:attrName>
                                        </p:attrNameLst>
                                      </p:cBhvr>
                                      <p:tavLst>
                                        <p:tav tm="0">
                                          <p:val>
                                            <p:fltVal val="0"/>
                                          </p:val>
                                        </p:tav>
                                        <p:tav tm="100000">
                                          <p:val>
                                            <p:strVal val="#ppt_w"/>
                                          </p:val>
                                        </p:tav>
                                      </p:tavLst>
                                    </p:anim>
                                    <p:anim calcmode="lin" valueType="num">
                                      <p:cBhvr>
                                        <p:cTn id="57" dur="500" fill="hold"/>
                                        <p:tgtEl>
                                          <p:spTgt spid="190475"/>
                                        </p:tgtEl>
                                        <p:attrNameLst>
                                          <p:attrName>ppt_h</p:attrName>
                                        </p:attrNameLst>
                                      </p:cBhvr>
                                      <p:tavLst>
                                        <p:tav tm="0">
                                          <p:val>
                                            <p:fltVal val="0"/>
                                          </p:val>
                                        </p:tav>
                                        <p:tav tm="100000">
                                          <p:val>
                                            <p:strVal val="#ppt_h"/>
                                          </p:val>
                                        </p:tav>
                                      </p:tavLst>
                                    </p:anim>
                                    <p:animEffect transition="in" filter="fade">
                                      <p:cBhvr>
                                        <p:cTn id="58" dur="500"/>
                                        <p:tgtEl>
                                          <p:spTgt spid="190475"/>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animBg="1"/>
      <p:bldP spid="190473" grpId="0" animBg="1"/>
      <p:bldP spid="190474" grpId="0" animBg="1"/>
      <p:bldP spid="1904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Isotopes</a:t>
            </a:r>
            <a:r>
              <a:rPr lang="en-US" sz="2000">
                <a:solidFill>
                  <a:srgbClr val="000000"/>
                </a:solidFill>
                <a:latin typeface="Courier New" pitchFamily="49" charset="0"/>
                <a:cs typeface="Times New Roman" pitchFamily="18" charset="0"/>
              </a:rPr>
              <a:t> 	</a:t>
            </a:r>
          </a:p>
        </p:txBody>
      </p:sp>
      <p:sp>
        <p:nvSpPr>
          <p:cNvPr id="192515" name="Rectangle 3"/>
          <p:cNvSpPr>
            <a:spLocks noChangeArrowheads="1"/>
          </p:cNvSpPr>
          <p:nvPr/>
        </p:nvSpPr>
        <p:spPr bwMode="auto">
          <a:xfrm>
            <a:off x="685800" y="1985963"/>
            <a:ext cx="7772400" cy="4872037"/>
          </a:xfrm>
          <a:prstGeom prst="rect">
            <a:avLst/>
          </a:prstGeom>
          <a:solidFill>
            <a:srgbClr val="CCFFCC"/>
          </a:solidFill>
          <a:ln w="9525">
            <a:noFill/>
            <a:miter lim="800000"/>
            <a:headEnd/>
            <a:tailEnd/>
          </a:ln>
        </p:spPr>
        <p:txBody>
          <a:bodyPr/>
          <a:lstStyle/>
          <a:p>
            <a:r>
              <a:rPr lang="en-US" dirty="0"/>
              <a:t>PRACTICE: Ag-102, Ag-103 and Ag-104 are all isotopes of the element silver. Which </a:t>
            </a:r>
            <a:r>
              <a:rPr lang="en-US" b="1" dirty="0"/>
              <a:t>one</a:t>
            </a:r>
            <a:r>
              <a:rPr lang="en-US" dirty="0"/>
              <a:t> of the following is a true statement about the nuclei of these isotopes?</a:t>
            </a:r>
          </a:p>
          <a:p>
            <a:r>
              <a:rPr lang="en-US" dirty="0"/>
              <a:t>A. All have the same mass.</a:t>
            </a:r>
          </a:p>
          <a:p>
            <a:r>
              <a:rPr lang="en-US" dirty="0"/>
              <a:t>B. All have the same number of nucleons.</a:t>
            </a:r>
          </a:p>
          <a:p>
            <a:r>
              <a:rPr lang="en-US" dirty="0"/>
              <a:t>C. All have the same number of neutrons.</a:t>
            </a:r>
          </a:p>
          <a:p>
            <a:r>
              <a:rPr lang="en-US" dirty="0"/>
              <a:t>D. All have the same number of protons.</a:t>
            </a:r>
          </a:p>
          <a:p>
            <a:r>
              <a:rPr lang="en-US" dirty="0"/>
              <a:t>SOLUTION: </a:t>
            </a:r>
            <a:r>
              <a:rPr lang="en-US" dirty="0">
                <a:solidFill>
                  <a:srgbClr val="009999"/>
                </a:solidFill>
                <a:sym typeface="Symbol" pitchFamily="18" charset="2"/>
              </a:rPr>
              <a:t>Isotopes of an element have different masses and nucleon totals. </a:t>
            </a:r>
          </a:p>
          <a:p>
            <a:r>
              <a:rPr lang="en-US" dirty="0">
                <a:solidFill>
                  <a:srgbClr val="009999"/>
                </a:solidFill>
                <a:sym typeface="Symbol" pitchFamily="18" charset="2"/>
              </a:rPr>
              <a:t>Isotopes of an element have the same number of protons, and by extension, electrons. This is why their chemical properties are identical.</a:t>
            </a:r>
          </a:p>
        </p:txBody>
      </p:sp>
      <p:sp>
        <p:nvSpPr>
          <p:cNvPr id="192517" name="Oval 5"/>
          <p:cNvSpPr>
            <a:spLocks noChangeArrowheads="1"/>
          </p:cNvSpPr>
          <p:nvPr/>
        </p:nvSpPr>
        <p:spPr bwMode="auto">
          <a:xfrm>
            <a:off x="695325" y="4572000"/>
            <a:ext cx="396875" cy="396875"/>
          </a:xfrm>
          <a:prstGeom prst="ellipse">
            <a:avLst/>
          </a:prstGeom>
          <a:noFill/>
          <a:ln w="38100">
            <a:solidFill>
              <a:srgbClr val="FF0000"/>
            </a:solidFill>
            <a:round/>
            <a:headEnd/>
            <a:tailEnd/>
          </a:ln>
        </p:spPr>
        <p:txBody>
          <a:bodyPr wrap="none" anchor="ctr"/>
          <a:lstStyle/>
          <a:p>
            <a:endParaRPr lang="en-US"/>
          </a:p>
        </p:txBody>
      </p:sp>
      <p:sp>
        <p:nvSpPr>
          <p:cNvPr id="4710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15" name="Group 14"/>
          <p:cNvGrpSpPr/>
          <p:nvPr/>
        </p:nvGrpSpPr>
        <p:grpSpPr>
          <a:xfrm>
            <a:off x="717452" y="3525159"/>
            <a:ext cx="337625" cy="329390"/>
            <a:chOff x="7891975" y="1195754"/>
            <a:chExt cx="576776" cy="562708"/>
          </a:xfrm>
        </p:grpSpPr>
        <p:cxnSp>
          <p:nvCxnSpPr>
            <p:cNvPr id="12" name="Straight Connector 11"/>
            <p:cNvCxnSpPr/>
            <p:nvPr/>
          </p:nvCxnSpPr>
          <p:spPr>
            <a:xfrm>
              <a:off x="7891975" y="1195754"/>
              <a:ext cx="576776" cy="5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06043" y="1195754"/>
              <a:ext cx="562708"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29175" y="3874507"/>
            <a:ext cx="337625" cy="329390"/>
            <a:chOff x="7891975" y="1195754"/>
            <a:chExt cx="576776" cy="562708"/>
          </a:xfrm>
        </p:grpSpPr>
        <p:cxnSp>
          <p:nvCxnSpPr>
            <p:cNvPr id="17" name="Straight Connector 16"/>
            <p:cNvCxnSpPr/>
            <p:nvPr/>
          </p:nvCxnSpPr>
          <p:spPr>
            <a:xfrm>
              <a:off x="7891975" y="1195754"/>
              <a:ext cx="576776" cy="5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906043" y="1195754"/>
              <a:ext cx="562708"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2515">
                                            <p:txEl>
                                              <p:pRg st="3" end="3"/>
                                            </p:txEl>
                                          </p:spTgt>
                                        </p:tgtEl>
                                        <p:attrNameLst>
                                          <p:attrName>style.visibility</p:attrName>
                                        </p:attrNameLst>
                                      </p:cBhvr>
                                      <p:to>
                                        <p:strVal val="visible"/>
                                      </p:to>
                                    </p:set>
                                    <p:anim calcmode="lin" valueType="num">
                                      <p:cBhvr additive="base">
                                        <p:cTn id="25" dur="500" fill="hold"/>
                                        <p:tgtEl>
                                          <p:spTgt spid="192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2515">
                                            <p:txEl>
                                              <p:pRg st="4" end="4"/>
                                            </p:txEl>
                                          </p:spTgt>
                                        </p:tgtEl>
                                        <p:attrNameLst>
                                          <p:attrName>style.visibility</p:attrName>
                                        </p:attrNameLst>
                                      </p:cBhvr>
                                      <p:to>
                                        <p:strVal val="visible"/>
                                      </p:to>
                                    </p:set>
                                    <p:anim calcmode="lin" valueType="num">
                                      <p:cBhvr additive="base">
                                        <p:cTn id="31" dur="500" fill="hold"/>
                                        <p:tgtEl>
                                          <p:spTgt spid="1925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25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2515">
                                            <p:txEl>
                                              <p:pRg st="5" end="5"/>
                                            </p:txEl>
                                          </p:spTgt>
                                        </p:tgtEl>
                                        <p:attrNameLst>
                                          <p:attrName>style.visibility</p:attrName>
                                        </p:attrNameLst>
                                      </p:cBhvr>
                                      <p:to>
                                        <p:strVal val="visible"/>
                                      </p:to>
                                    </p:set>
                                    <p:anim calcmode="lin" valueType="num">
                                      <p:cBhvr additive="base">
                                        <p:cTn id="37" dur="500" fill="hold"/>
                                        <p:tgtEl>
                                          <p:spTgt spid="1925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25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2515">
                                            <p:txEl>
                                              <p:pRg st="6" end="6"/>
                                            </p:txEl>
                                          </p:spTgt>
                                        </p:tgtEl>
                                        <p:attrNameLst>
                                          <p:attrName>style.visibility</p:attrName>
                                        </p:attrNameLst>
                                      </p:cBhvr>
                                      <p:to>
                                        <p:strVal val="visible"/>
                                      </p:to>
                                    </p:set>
                                    <p:anim calcmode="lin" valueType="num">
                                      <p:cBhvr additive="base">
                                        <p:cTn id="57" dur="500" fill="hold"/>
                                        <p:tgtEl>
                                          <p:spTgt spid="192515">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25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92517"/>
                                        </p:tgtEl>
                                        <p:attrNameLst>
                                          <p:attrName>style.visibility</p:attrName>
                                        </p:attrNameLst>
                                      </p:cBhvr>
                                      <p:to>
                                        <p:strVal val="visible"/>
                                      </p:to>
                                    </p:set>
                                    <p:anim calcmode="lin" valueType="num">
                                      <p:cBhvr>
                                        <p:cTn id="63" dur="500" fill="hold"/>
                                        <p:tgtEl>
                                          <p:spTgt spid="192517"/>
                                        </p:tgtEl>
                                        <p:attrNameLst>
                                          <p:attrName>ppt_w</p:attrName>
                                        </p:attrNameLst>
                                      </p:cBhvr>
                                      <p:tavLst>
                                        <p:tav tm="0">
                                          <p:val>
                                            <p:fltVal val="0"/>
                                          </p:val>
                                        </p:tav>
                                        <p:tav tm="100000">
                                          <p:val>
                                            <p:strVal val="#ppt_w"/>
                                          </p:val>
                                        </p:tav>
                                      </p:tavLst>
                                    </p:anim>
                                    <p:anim calcmode="lin" valueType="num">
                                      <p:cBhvr>
                                        <p:cTn id="64" dur="500" fill="hold"/>
                                        <p:tgtEl>
                                          <p:spTgt spid="192517"/>
                                        </p:tgtEl>
                                        <p:attrNameLst>
                                          <p:attrName>ppt_h</p:attrName>
                                        </p:attrNameLst>
                                      </p:cBhvr>
                                      <p:tavLst>
                                        <p:tav tm="0">
                                          <p:val>
                                            <p:fltVal val="0"/>
                                          </p:val>
                                        </p:tav>
                                        <p:tav tm="100000">
                                          <p:val>
                                            <p:strVal val="#ppt_h"/>
                                          </p:val>
                                        </p:tav>
                                      </p:tavLst>
                                    </p:anim>
                                    <p:animEffect transition="in" filter="fade">
                                      <p:cBhvr>
                                        <p:cTn id="65" dur="500"/>
                                        <p:tgtEl>
                                          <p:spTgt spid="192517"/>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Isotopes</a:t>
            </a:r>
            <a:endParaRPr lang="en-US" i="1">
              <a:solidFill>
                <a:schemeClr val="accent2"/>
              </a:solidFill>
            </a:endParaRPr>
          </a:p>
        </p:txBody>
      </p:sp>
      <p:sp>
        <p:nvSpPr>
          <p:cNvPr id="194563" name="Rectangle 3"/>
          <p:cNvSpPr>
            <a:spLocks noChangeArrowheads="1"/>
          </p:cNvSpPr>
          <p:nvPr/>
        </p:nvSpPr>
        <p:spPr bwMode="auto">
          <a:xfrm>
            <a:off x="685800" y="1985963"/>
            <a:ext cx="7772400" cy="4872037"/>
          </a:xfrm>
          <a:prstGeom prst="rect">
            <a:avLst/>
          </a:prstGeom>
          <a:solidFill>
            <a:srgbClr val="CCFFCC"/>
          </a:solidFill>
          <a:ln w="9525">
            <a:noFill/>
            <a:miter lim="800000"/>
            <a:headEnd/>
            <a:tailEnd/>
          </a:ln>
        </p:spPr>
        <p:txBody>
          <a:bodyPr/>
          <a:lstStyle/>
          <a:p>
            <a:r>
              <a:rPr lang="en-US" dirty="0"/>
              <a:t>PRACTICE: </a:t>
            </a:r>
          </a:p>
          <a:p>
            <a:r>
              <a:rPr lang="en-US" dirty="0"/>
              <a:t>Track X shows the deflection of a                                 singly-charged carbon-12 ion in                                        the deflection chamber of a mass                          spectrometer. Which path best                                       shows the deflection of a singly-                                  charged carbon-14 ion? Assume                                     both ions travel at the same speed.</a:t>
            </a:r>
          </a:p>
          <a:p>
            <a:r>
              <a:rPr lang="en-US" dirty="0"/>
              <a:t>SOLUTION: </a:t>
            </a:r>
          </a:p>
          <a:p>
            <a:r>
              <a:rPr lang="en-US" dirty="0">
                <a:solidFill>
                  <a:srgbClr val="009999"/>
                </a:solidFill>
                <a:sym typeface="Symbol" pitchFamily="18" charset="2"/>
              </a:rPr>
              <a:t>Since carbon-14 is heavier, it will                                  have a </a:t>
            </a:r>
            <a:r>
              <a:rPr lang="en-US" u="sng" dirty="0">
                <a:solidFill>
                  <a:srgbClr val="009999"/>
                </a:solidFill>
                <a:sym typeface="Symbol" pitchFamily="18" charset="2"/>
              </a:rPr>
              <a:t>bigger</a:t>
            </a:r>
            <a:r>
              <a:rPr lang="en-US" dirty="0">
                <a:solidFill>
                  <a:srgbClr val="009999"/>
                </a:solidFill>
                <a:sym typeface="Symbol" pitchFamily="18" charset="2"/>
              </a:rPr>
              <a:t> radius than carbon-12.</a:t>
            </a:r>
          </a:p>
          <a:p>
            <a:r>
              <a:rPr lang="en-US" dirty="0">
                <a:solidFill>
                  <a:srgbClr val="009999"/>
                </a:solidFill>
                <a:sym typeface="Symbol" pitchFamily="18" charset="2"/>
              </a:rPr>
              <a:t>Since its mass is NOT twice the mass of carbon-12, it will NOT have twice the radius.</a:t>
            </a:r>
          </a:p>
        </p:txBody>
      </p:sp>
      <p:sp>
        <p:nvSpPr>
          <p:cNvPr id="4813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194591" name="Picture 3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05463" y="1714500"/>
            <a:ext cx="3384550" cy="3829050"/>
          </a:xfrm>
          <a:prstGeom prst="rect">
            <a:avLst/>
          </a:prstGeom>
          <a:noFill/>
          <a:ln w="9525">
            <a:noFill/>
            <a:miter lim="800000"/>
            <a:headEnd/>
            <a:tailEnd/>
          </a:ln>
        </p:spPr>
      </p:pic>
      <p:grpSp>
        <p:nvGrpSpPr>
          <p:cNvPr id="2" name="Group 5"/>
          <p:cNvGrpSpPr>
            <a:grpSpLocks/>
          </p:cNvGrpSpPr>
          <p:nvPr/>
        </p:nvGrpSpPr>
        <p:grpSpPr bwMode="auto">
          <a:xfrm>
            <a:off x="7629525" y="2990850"/>
            <a:ext cx="287338" cy="288925"/>
            <a:chOff x="99" y="2668"/>
            <a:chExt cx="234" cy="235"/>
          </a:xfrm>
        </p:grpSpPr>
        <p:sp>
          <p:nvSpPr>
            <p:cNvPr id="48142" name="Line 6"/>
            <p:cNvSpPr>
              <a:spLocks noChangeShapeType="1"/>
            </p:cNvSpPr>
            <p:nvPr/>
          </p:nvSpPr>
          <p:spPr bwMode="auto">
            <a:xfrm>
              <a:off x="99" y="2668"/>
              <a:ext cx="234" cy="235"/>
            </a:xfrm>
            <a:prstGeom prst="line">
              <a:avLst/>
            </a:prstGeom>
            <a:noFill/>
            <a:ln w="28575">
              <a:solidFill>
                <a:srgbClr val="FF0000"/>
              </a:solidFill>
              <a:round/>
              <a:headEnd/>
              <a:tailEnd/>
            </a:ln>
          </p:spPr>
          <p:txBody>
            <a:bodyPr/>
            <a:lstStyle/>
            <a:p>
              <a:endParaRPr lang="en-US"/>
            </a:p>
          </p:txBody>
        </p:sp>
        <p:sp>
          <p:nvSpPr>
            <p:cNvPr id="48143" name="Line 7"/>
            <p:cNvSpPr>
              <a:spLocks noChangeShapeType="1"/>
            </p:cNvSpPr>
            <p:nvPr/>
          </p:nvSpPr>
          <p:spPr bwMode="auto">
            <a:xfrm flipH="1">
              <a:off x="99" y="2668"/>
              <a:ext cx="234" cy="235"/>
            </a:xfrm>
            <a:prstGeom prst="line">
              <a:avLst/>
            </a:prstGeom>
            <a:noFill/>
            <a:ln w="28575">
              <a:solidFill>
                <a:srgbClr val="FF0000"/>
              </a:solidFill>
              <a:round/>
              <a:headEnd/>
              <a:tailEnd/>
            </a:ln>
          </p:spPr>
          <p:txBody>
            <a:bodyPr/>
            <a:lstStyle/>
            <a:p>
              <a:endParaRPr lang="en-US"/>
            </a:p>
          </p:txBody>
        </p:sp>
      </p:grpSp>
      <p:grpSp>
        <p:nvGrpSpPr>
          <p:cNvPr id="3" name="Group 8"/>
          <p:cNvGrpSpPr>
            <a:grpSpLocks/>
          </p:cNvGrpSpPr>
          <p:nvPr/>
        </p:nvGrpSpPr>
        <p:grpSpPr bwMode="auto">
          <a:xfrm>
            <a:off x="7631113" y="3487738"/>
            <a:ext cx="287337" cy="288925"/>
            <a:chOff x="99" y="2668"/>
            <a:chExt cx="234" cy="235"/>
          </a:xfrm>
        </p:grpSpPr>
        <p:sp>
          <p:nvSpPr>
            <p:cNvPr id="48140" name="Line 9"/>
            <p:cNvSpPr>
              <a:spLocks noChangeShapeType="1"/>
            </p:cNvSpPr>
            <p:nvPr/>
          </p:nvSpPr>
          <p:spPr bwMode="auto">
            <a:xfrm>
              <a:off x="99" y="2668"/>
              <a:ext cx="234" cy="235"/>
            </a:xfrm>
            <a:prstGeom prst="line">
              <a:avLst/>
            </a:prstGeom>
            <a:noFill/>
            <a:ln w="28575">
              <a:solidFill>
                <a:srgbClr val="FF0000"/>
              </a:solidFill>
              <a:round/>
              <a:headEnd/>
              <a:tailEnd/>
            </a:ln>
          </p:spPr>
          <p:txBody>
            <a:bodyPr/>
            <a:lstStyle/>
            <a:p>
              <a:endParaRPr lang="en-US"/>
            </a:p>
          </p:txBody>
        </p:sp>
        <p:sp>
          <p:nvSpPr>
            <p:cNvPr id="48141" name="Line 10"/>
            <p:cNvSpPr>
              <a:spLocks noChangeShapeType="1"/>
            </p:cNvSpPr>
            <p:nvPr/>
          </p:nvSpPr>
          <p:spPr bwMode="auto">
            <a:xfrm flipH="1">
              <a:off x="99" y="2668"/>
              <a:ext cx="234" cy="235"/>
            </a:xfrm>
            <a:prstGeom prst="line">
              <a:avLst/>
            </a:prstGeom>
            <a:noFill/>
            <a:ln w="28575">
              <a:solidFill>
                <a:srgbClr val="FF0000"/>
              </a:solidFill>
              <a:round/>
              <a:headEnd/>
              <a:tailEnd/>
            </a:ln>
          </p:spPr>
          <p:txBody>
            <a:bodyPr/>
            <a:lstStyle/>
            <a:p>
              <a:endParaRPr lang="en-US"/>
            </a:p>
          </p:txBody>
        </p:sp>
      </p:grpSp>
      <p:grpSp>
        <p:nvGrpSpPr>
          <p:cNvPr id="4" name="Group 11"/>
          <p:cNvGrpSpPr>
            <a:grpSpLocks/>
          </p:cNvGrpSpPr>
          <p:nvPr/>
        </p:nvGrpSpPr>
        <p:grpSpPr bwMode="auto">
          <a:xfrm>
            <a:off x="7656513" y="5083175"/>
            <a:ext cx="287337" cy="288925"/>
            <a:chOff x="99" y="2668"/>
            <a:chExt cx="234" cy="235"/>
          </a:xfrm>
        </p:grpSpPr>
        <p:sp>
          <p:nvSpPr>
            <p:cNvPr id="48138" name="Line 12"/>
            <p:cNvSpPr>
              <a:spLocks noChangeShapeType="1"/>
            </p:cNvSpPr>
            <p:nvPr/>
          </p:nvSpPr>
          <p:spPr bwMode="auto">
            <a:xfrm>
              <a:off x="99" y="2668"/>
              <a:ext cx="234" cy="235"/>
            </a:xfrm>
            <a:prstGeom prst="line">
              <a:avLst/>
            </a:prstGeom>
            <a:noFill/>
            <a:ln w="28575">
              <a:solidFill>
                <a:srgbClr val="FF0000"/>
              </a:solidFill>
              <a:round/>
              <a:headEnd/>
              <a:tailEnd/>
            </a:ln>
          </p:spPr>
          <p:txBody>
            <a:bodyPr/>
            <a:lstStyle/>
            <a:p>
              <a:endParaRPr lang="en-US"/>
            </a:p>
          </p:txBody>
        </p:sp>
        <p:sp>
          <p:nvSpPr>
            <p:cNvPr id="48139" name="Line 13"/>
            <p:cNvSpPr>
              <a:spLocks noChangeShapeType="1"/>
            </p:cNvSpPr>
            <p:nvPr/>
          </p:nvSpPr>
          <p:spPr bwMode="auto">
            <a:xfrm flipH="1">
              <a:off x="99" y="2668"/>
              <a:ext cx="234" cy="235"/>
            </a:xfrm>
            <a:prstGeom prst="line">
              <a:avLst/>
            </a:prstGeom>
            <a:noFill/>
            <a:ln w="28575">
              <a:solidFill>
                <a:srgbClr val="FF0000"/>
              </a:solidFill>
              <a:round/>
              <a:headEnd/>
              <a:tailEnd/>
            </a:ln>
          </p:spPr>
          <p:txBody>
            <a:bodyPr/>
            <a:lstStyle/>
            <a:p>
              <a:endParaRPr lang="en-US"/>
            </a:p>
          </p:txBody>
        </p:sp>
      </p:grpSp>
      <p:sp>
        <p:nvSpPr>
          <p:cNvPr id="194588" name="Oval 28"/>
          <p:cNvSpPr>
            <a:spLocks noChangeArrowheads="1"/>
          </p:cNvSpPr>
          <p:nvPr/>
        </p:nvSpPr>
        <p:spPr bwMode="auto">
          <a:xfrm>
            <a:off x="7612063" y="4035425"/>
            <a:ext cx="371475" cy="371475"/>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94591"/>
                                        </p:tgtEl>
                                        <p:attrNameLst>
                                          <p:attrName>style.visibility</p:attrName>
                                        </p:attrNameLst>
                                      </p:cBhvr>
                                      <p:to>
                                        <p:strVal val="visible"/>
                                      </p:to>
                                    </p:set>
                                    <p:anim calcmode="lin" valueType="num">
                                      <p:cBhvr>
                                        <p:cTn id="17" dur="500" fill="hold"/>
                                        <p:tgtEl>
                                          <p:spTgt spid="194591"/>
                                        </p:tgtEl>
                                        <p:attrNameLst>
                                          <p:attrName>ppt_w</p:attrName>
                                        </p:attrNameLst>
                                      </p:cBhvr>
                                      <p:tavLst>
                                        <p:tav tm="0">
                                          <p:val>
                                            <p:fltVal val="0"/>
                                          </p:val>
                                        </p:tav>
                                        <p:tav tm="100000">
                                          <p:val>
                                            <p:strVal val="#ppt_w"/>
                                          </p:val>
                                        </p:tav>
                                      </p:tavLst>
                                    </p:anim>
                                    <p:anim calcmode="lin" valueType="num">
                                      <p:cBhvr>
                                        <p:cTn id="18" dur="500" fill="hold"/>
                                        <p:tgtEl>
                                          <p:spTgt spid="194591"/>
                                        </p:tgtEl>
                                        <p:attrNameLst>
                                          <p:attrName>ppt_h</p:attrName>
                                        </p:attrNameLst>
                                      </p:cBhvr>
                                      <p:tavLst>
                                        <p:tav tm="0">
                                          <p:val>
                                            <p:fltVal val="0"/>
                                          </p:val>
                                        </p:tav>
                                        <p:tav tm="100000">
                                          <p:val>
                                            <p:strVal val="#ppt_h"/>
                                          </p:val>
                                        </p:tav>
                                      </p:tavLst>
                                    </p:anim>
                                    <p:animEffect transition="in" filter="fade">
                                      <p:cBhvr>
                                        <p:cTn id="19" dur="500"/>
                                        <p:tgtEl>
                                          <p:spTgt spid="19459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4563">
                                            <p:txEl>
                                              <p:pRg st="2" end="2"/>
                                            </p:txEl>
                                          </p:spTgt>
                                        </p:tgtEl>
                                        <p:attrNameLst>
                                          <p:attrName>style.visibility</p:attrName>
                                        </p:attrNameLst>
                                      </p:cBhvr>
                                      <p:to>
                                        <p:strVal val="visible"/>
                                      </p:to>
                                    </p:set>
                                    <p:anim calcmode="lin" valueType="num">
                                      <p:cBhvr additive="base">
                                        <p:cTn id="24"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6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4563">
                                            <p:txEl>
                                              <p:pRg st="3" end="3"/>
                                            </p:txEl>
                                          </p:spTgt>
                                        </p:tgtEl>
                                        <p:attrNameLst>
                                          <p:attrName>style.visibility</p:attrName>
                                        </p:attrNameLst>
                                      </p:cBhvr>
                                      <p:to>
                                        <p:strVal val="visible"/>
                                      </p:to>
                                    </p:set>
                                    <p:anim calcmode="lin" valueType="num">
                                      <p:cBhvr additive="base">
                                        <p:cTn id="30" dur="5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6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4563">
                                            <p:txEl>
                                              <p:pRg st="4" end="4"/>
                                            </p:txEl>
                                          </p:spTgt>
                                        </p:tgtEl>
                                        <p:attrNameLst>
                                          <p:attrName>style.visibility</p:attrName>
                                        </p:attrNameLst>
                                      </p:cBhvr>
                                      <p:to>
                                        <p:strVal val="visible"/>
                                      </p:to>
                                    </p:set>
                                    <p:anim calcmode="lin" valueType="num">
                                      <p:cBhvr additive="base">
                                        <p:cTn id="50" dur="500" fill="hold"/>
                                        <p:tgtEl>
                                          <p:spTgt spid="19456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456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5" name="hammer.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94588"/>
                                        </p:tgtEl>
                                        <p:attrNameLst>
                                          <p:attrName>style.visibility</p:attrName>
                                        </p:attrNameLst>
                                      </p:cBhvr>
                                      <p:to>
                                        <p:strVal val="visible"/>
                                      </p:to>
                                    </p:set>
                                    <p:anim calcmode="lin" valueType="num">
                                      <p:cBhvr>
                                        <p:cTn id="63" dur="500" fill="hold"/>
                                        <p:tgtEl>
                                          <p:spTgt spid="194588"/>
                                        </p:tgtEl>
                                        <p:attrNameLst>
                                          <p:attrName>ppt_w</p:attrName>
                                        </p:attrNameLst>
                                      </p:cBhvr>
                                      <p:tavLst>
                                        <p:tav tm="0">
                                          <p:val>
                                            <p:fltVal val="0"/>
                                          </p:val>
                                        </p:tav>
                                        <p:tav tm="100000">
                                          <p:val>
                                            <p:strVal val="#ppt_w"/>
                                          </p:val>
                                        </p:tav>
                                      </p:tavLst>
                                    </p:anim>
                                    <p:anim calcmode="lin" valueType="num">
                                      <p:cBhvr>
                                        <p:cTn id="64" dur="500" fill="hold"/>
                                        <p:tgtEl>
                                          <p:spTgt spid="194588"/>
                                        </p:tgtEl>
                                        <p:attrNameLst>
                                          <p:attrName>ppt_h</p:attrName>
                                        </p:attrNameLst>
                                      </p:cBhvr>
                                      <p:tavLst>
                                        <p:tav tm="0">
                                          <p:val>
                                            <p:fltVal val="0"/>
                                          </p:val>
                                        </p:tav>
                                        <p:tav tm="100000">
                                          <p:val>
                                            <p:strVal val="#ppt_h"/>
                                          </p:val>
                                        </p:tav>
                                      </p:tavLst>
                                    </p:anim>
                                    <p:animEffect transition="in" filter="fade">
                                      <p:cBhvr>
                                        <p:cTn id="65" dur="500"/>
                                        <p:tgtEl>
                                          <p:spTgt spid="194588"/>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Fundamental forces and their properties</a:t>
            </a:r>
            <a:endParaRPr lang="en-US" sz="2000" i="1"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Given that a nucleus is roughly 10</a:t>
            </a:r>
            <a:r>
              <a:rPr lang="en-US" baseline="30000" dirty="0">
                <a:solidFill>
                  <a:srgbClr val="000000"/>
                </a:solidFill>
                <a:cs typeface="Times New Roman" pitchFamily="18" charset="0"/>
                <a:sym typeface="Symbol" pitchFamily="18" charset="2"/>
              </a:rPr>
              <a:t>-15</a:t>
            </a:r>
            <a:r>
              <a:rPr lang="en-US" dirty="0">
                <a:solidFill>
                  <a:srgbClr val="000000"/>
                </a:solidFill>
                <a:cs typeface="Times New Roman" pitchFamily="18" charset="0"/>
                <a:sym typeface="Symbol" pitchFamily="18" charset="2"/>
              </a:rPr>
              <a:t> m in diameter</a:t>
            </a:r>
            <a:r>
              <a:rPr lang="en-US" dirty="0">
                <a:solidFill>
                  <a:srgbClr val="000000"/>
                </a:solidFill>
                <a:cs typeface="Times New Roman" pitchFamily="18" charset="0"/>
              </a:rPr>
              <a:t> </a:t>
            </a:r>
            <a:r>
              <a:rPr lang="en-US" dirty="0" smtClean="0">
                <a:solidFill>
                  <a:srgbClr val="000000"/>
                </a:solidFill>
                <a:cs typeface="Times New Roman" pitchFamily="18" charset="0"/>
              </a:rPr>
              <a:t>it </a:t>
            </a:r>
            <a:r>
              <a:rPr lang="en-US" dirty="0">
                <a:solidFill>
                  <a:srgbClr val="000000"/>
                </a:solidFill>
                <a:cs typeface="Times New Roman" pitchFamily="18" charset="0"/>
              </a:rPr>
              <a:t>should be clear that the Coulomb repulsion between protons within the nucleus must be enormous.</a:t>
            </a:r>
          </a:p>
          <a:p>
            <a:pPr eaLnBrk="0" hangingPunct="0">
              <a:spcBef>
                <a:spcPct val="20000"/>
              </a:spcBef>
            </a:pPr>
            <a:r>
              <a:rPr lang="en-US" dirty="0">
                <a:solidFill>
                  <a:srgbClr val="000000"/>
                </a:solidFill>
                <a:cs typeface="Times New Roman" pitchFamily="18" charset="0"/>
                <a:sym typeface="Symbol" pitchFamily="18" charset="2"/>
              </a:rPr>
              <a:t>Given that most nuclei do NOT spew out their protons, there must be a </a:t>
            </a:r>
            <a:r>
              <a:rPr lang="en-US" dirty="0" smtClean="0">
                <a:solidFill>
                  <a:srgbClr val="000000"/>
                </a:solidFill>
                <a:cs typeface="Times New Roman" pitchFamily="18" charset="0"/>
                <a:sym typeface="Symbol" pitchFamily="18" charset="2"/>
              </a:rPr>
              <a:t>nucleon force </a:t>
            </a:r>
            <a:r>
              <a:rPr lang="en-US" dirty="0">
                <a:solidFill>
                  <a:srgbClr val="000000"/>
                </a:solidFill>
                <a:cs typeface="Times New Roman" pitchFamily="18" charset="0"/>
                <a:sym typeface="Symbol" pitchFamily="18" charset="2"/>
              </a:rPr>
              <a:t>that acts within the confines of the nucleus to overcome the Coulomb force.</a:t>
            </a:r>
          </a:p>
          <a:p>
            <a:pPr eaLnBrk="0" hangingPunct="0">
              <a:spcBef>
                <a:spcPct val="20000"/>
              </a:spcBef>
            </a:pPr>
            <a:r>
              <a:rPr lang="en-US" dirty="0">
                <a:solidFill>
                  <a:srgbClr val="000000"/>
                </a:solidFill>
                <a:cs typeface="Times New Roman" pitchFamily="18" charset="0"/>
                <a:sym typeface="Symbol" pitchFamily="18" charset="2"/>
              </a:rPr>
              <a:t>We call this </a:t>
            </a:r>
            <a:r>
              <a:rPr lang="en-US" dirty="0" smtClean="0">
                <a:solidFill>
                  <a:srgbClr val="000000"/>
                </a:solidFill>
                <a:cs typeface="Times New Roman" pitchFamily="18" charset="0"/>
                <a:sym typeface="Symbol" pitchFamily="18" charset="2"/>
              </a:rPr>
              <a:t>nucleon force </a:t>
            </a:r>
            <a:r>
              <a:rPr lang="en-US" dirty="0">
                <a:solidFill>
                  <a:srgbClr val="000000"/>
                </a:solidFill>
                <a:cs typeface="Times New Roman" pitchFamily="18" charset="0"/>
                <a:sym typeface="Symbol" pitchFamily="18" charset="2"/>
              </a:rPr>
              <a:t>the </a:t>
            </a:r>
            <a:r>
              <a:rPr lang="en-US" b="1" dirty="0">
                <a:solidFill>
                  <a:srgbClr val="000000"/>
                </a:solidFill>
                <a:cs typeface="Times New Roman" pitchFamily="18" charset="0"/>
                <a:sym typeface="Symbol" pitchFamily="18" charset="2"/>
              </a:rPr>
              <a:t>strong force.</a:t>
            </a:r>
          </a:p>
          <a:p>
            <a:pPr eaLnBrk="0" hangingPunct="0">
              <a:spcBef>
                <a:spcPct val="20000"/>
              </a:spcBef>
            </a:pPr>
            <a:r>
              <a:rPr lang="en-US" dirty="0">
                <a:solidFill>
                  <a:srgbClr val="000000"/>
                </a:solidFill>
                <a:cs typeface="Times New Roman" pitchFamily="18" charset="0"/>
                <a:sym typeface="Symbol" pitchFamily="18" charset="2"/>
              </a:rPr>
              <a:t>In a nutshell, the strong force…</a:t>
            </a:r>
          </a:p>
          <a:p>
            <a:pPr eaLnBrk="0" hangingPunct="0">
              <a:spcBef>
                <a:spcPct val="20000"/>
              </a:spcBef>
              <a:buFontTx/>
              <a:buAutoNum type="arabicParenBoth"/>
            </a:pPr>
            <a:r>
              <a:rPr lang="en-US" dirty="0">
                <a:solidFill>
                  <a:srgbClr val="000000"/>
                </a:solidFill>
                <a:cs typeface="Times New Roman" pitchFamily="18" charset="0"/>
                <a:sym typeface="Symbol" pitchFamily="18" charset="2"/>
              </a:rPr>
              <a:t> counters the Coulomb force to prevent nuclear decay and therefore must be very strong.</a:t>
            </a:r>
          </a:p>
          <a:p>
            <a:pPr eaLnBrk="0" hangingPunct="0">
              <a:spcBef>
                <a:spcPct val="20000"/>
              </a:spcBef>
              <a:buFontTx/>
              <a:buAutoNum type="arabicParenBoth"/>
            </a:pPr>
            <a:r>
              <a:rPr lang="en-US" dirty="0">
                <a:solidFill>
                  <a:srgbClr val="000000"/>
                </a:solidFill>
                <a:cs typeface="Times New Roman" pitchFamily="18" charset="0"/>
                <a:sym typeface="Symbol" pitchFamily="18" charset="2"/>
              </a:rPr>
              <a:t> is very short-range, since protons located far enough apart do, indeed, repel.</a:t>
            </a:r>
          </a:p>
        </p:txBody>
      </p:sp>
      <p:sp>
        <p:nvSpPr>
          <p:cNvPr id="4915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 calcmode="lin" valueType="num">
                                      <p:cBhvr additive="base">
                                        <p:cTn id="7" dur="500" fill="hold"/>
                                        <p:tgtEl>
                                          <p:spTgt spid="196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6610">
                                            <p:txEl>
                                              <p:pRg st="1" end="1"/>
                                            </p:txEl>
                                          </p:spTgt>
                                        </p:tgtEl>
                                        <p:attrNameLst>
                                          <p:attrName>style.visibility</p:attrName>
                                        </p:attrNameLst>
                                      </p:cBhvr>
                                      <p:to>
                                        <p:strVal val="visible"/>
                                      </p:to>
                                    </p:set>
                                    <p:anim calcmode="lin" valueType="num">
                                      <p:cBhvr additive="base">
                                        <p:cTn id="13" dur="500" fill="hold"/>
                                        <p:tgtEl>
                                          <p:spTgt spid="1966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6610">
                                            <p:txEl>
                                              <p:pRg st="2" end="2"/>
                                            </p:txEl>
                                          </p:spTgt>
                                        </p:tgtEl>
                                        <p:attrNameLst>
                                          <p:attrName>style.visibility</p:attrName>
                                        </p:attrNameLst>
                                      </p:cBhvr>
                                      <p:to>
                                        <p:strVal val="visible"/>
                                      </p:to>
                                    </p:set>
                                    <p:anim calcmode="lin" valueType="num">
                                      <p:cBhvr additive="base">
                                        <p:cTn id="19" dur="500" fill="hold"/>
                                        <p:tgtEl>
                                          <p:spTgt spid="1966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6610">
                                            <p:txEl>
                                              <p:pRg st="3" end="3"/>
                                            </p:txEl>
                                          </p:spTgt>
                                        </p:tgtEl>
                                        <p:attrNameLst>
                                          <p:attrName>style.visibility</p:attrName>
                                        </p:attrNameLst>
                                      </p:cBhvr>
                                      <p:to>
                                        <p:strVal val="visible"/>
                                      </p:to>
                                    </p:set>
                                    <p:anim calcmode="lin" valueType="num">
                                      <p:cBhvr additive="base">
                                        <p:cTn id="25" dur="500" fill="hold"/>
                                        <p:tgtEl>
                                          <p:spTgt spid="1966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6610">
                                            <p:txEl>
                                              <p:pRg st="4" end="4"/>
                                            </p:txEl>
                                          </p:spTgt>
                                        </p:tgtEl>
                                        <p:attrNameLst>
                                          <p:attrName>style.visibility</p:attrName>
                                        </p:attrNameLst>
                                      </p:cBhvr>
                                      <p:to>
                                        <p:strVal val="visible"/>
                                      </p:to>
                                    </p:set>
                                    <p:anim calcmode="lin" valueType="num">
                                      <p:cBhvr additive="base">
                                        <p:cTn id="31" dur="500" fill="hold"/>
                                        <p:tgtEl>
                                          <p:spTgt spid="1966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66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6610">
                                            <p:txEl>
                                              <p:pRg st="5" end="5"/>
                                            </p:txEl>
                                          </p:spTgt>
                                        </p:tgtEl>
                                        <p:attrNameLst>
                                          <p:attrName>style.visibility</p:attrName>
                                        </p:attrNameLst>
                                      </p:cBhvr>
                                      <p:to>
                                        <p:strVal val="visible"/>
                                      </p:to>
                                    </p:set>
                                    <p:anim calcmode="lin" valueType="num">
                                      <p:cBhvr additive="base">
                                        <p:cTn id="37" dur="500" fill="hold"/>
                                        <p:tgtEl>
                                          <p:spTgt spid="1966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66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6610">
                                            <p:txEl>
                                              <p:pRg st="6" end="6"/>
                                            </p:txEl>
                                          </p:spTgt>
                                        </p:tgtEl>
                                        <p:attrNameLst>
                                          <p:attrName>style.visibility</p:attrName>
                                        </p:attrNameLst>
                                      </p:cBhvr>
                                      <p:to>
                                        <p:strVal val="visible"/>
                                      </p:to>
                                    </p:set>
                                    <p:anim calcmode="lin" valueType="num">
                                      <p:cBhvr additive="base">
                                        <p:cTn id="43" dur="500" fill="hold"/>
                                        <p:tgtEl>
                                          <p:spTgt spid="1966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66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1549400"/>
            <a:ext cx="7772400" cy="476348"/>
          </a:xfrm>
          <a:prstGeom prst="rect">
            <a:avLst/>
          </a:prstGeom>
          <a:solidFill>
            <a:srgbClr val="EAEAEA"/>
          </a:solidFill>
          <a:ln w="9525">
            <a:noFill/>
            <a:miter lim="800000"/>
            <a:headEnd/>
            <a:tailEnd/>
          </a:ln>
        </p:spPr>
        <p:txBody>
          <a:bodyPr/>
          <a:lstStyle/>
          <a:p>
            <a:r>
              <a:rPr lang="en-US" altLang="en-US" i="1">
                <a:solidFill>
                  <a:schemeClr val="accent2"/>
                </a:solidFill>
              </a:rPr>
              <a:t>Fundamental forces and their properties</a:t>
            </a:r>
            <a:endParaRPr lang="en-US" i="1">
              <a:solidFill>
                <a:schemeClr val="accent2"/>
              </a:solidFill>
            </a:endParaRPr>
          </a:p>
        </p:txBody>
      </p:sp>
      <p:sp>
        <p:nvSpPr>
          <p:cNvPr id="198659" name="Rectangle 3"/>
          <p:cNvSpPr>
            <a:spLocks noChangeArrowheads="1"/>
          </p:cNvSpPr>
          <p:nvPr/>
        </p:nvSpPr>
        <p:spPr bwMode="auto">
          <a:xfrm>
            <a:off x="685800" y="1979174"/>
            <a:ext cx="7772400" cy="4878826"/>
          </a:xfrm>
          <a:prstGeom prst="rect">
            <a:avLst/>
          </a:prstGeom>
          <a:solidFill>
            <a:srgbClr val="CCFFCC"/>
          </a:solidFill>
          <a:ln w="9525">
            <a:noFill/>
            <a:miter lim="800000"/>
            <a:headEnd/>
            <a:tailEnd/>
          </a:ln>
        </p:spPr>
        <p:txBody>
          <a:bodyPr/>
          <a:lstStyle/>
          <a:p>
            <a:r>
              <a:rPr lang="en-US" dirty="0"/>
              <a:t>PRACTICE: </a:t>
            </a:r>
          </a:p>
          <a:p>
            <a:r>
              <a:rPr lang="en-US" dirty="0"/>
              <a:t>The nucleus of an atom contains protons. The protons are prevented from flying apart by </a:t>
            </a:r>
          </a:p>
          <a:p>
            <a:r>
              <a:rPr lang="en-US" dirty="0"/>
              <a:t>A. The presence of orbiting electrons.</a:t>
            </a:r>
          </a:p>
          <a:p>
            <a:r>
              <a:rPr lang="en-US" dirty="0"/>
              <a:t>B. The presence of gravitational forces.</a:t>
            </a:r>
          </a:p>
          <a:p>
            <a:r>
              <a:rPr lang="en-US" dirty="0"/>
              <a:t>C. The presence of strong attractive nuclear forces.</a:t>
            </a:r>
          </a:p>
          <a:p>
            <a:r>
              <a:rPr lang="en-US" dirty="0"/>
              <a:t>D. The absence of Coulomb repulsive forces at nuclear distances.</a:t>
            </a:r>
          </a:p>
          <a:p>
            <a:endParaRPr lang="en-US" dirty="0"/>
          </a:p>
          <a:p>
            <a:r>
              <a:rPr lang="en-US" dirty="0"/>
              <a:t>SOLUTION: </a:t>
            </a:r>
          </a:p>
          <a:p>
            <a:r>
              <a:rPr lang="en-US" dirty="0">
                <a:solidFill>
                  <a:srgbClr val="009999"/>
                </a:solidFill>
                <a:sym typeface="Symbol" pitchFamily="18" charset="2"/>
              </a:rPr>
              <a:t>It is the presence of the strong force within the nucleus.</a:t>
            </a:r>
          </a:p>
        </p:txBody>
      </p:sp>
      <p:sp>
        <p:nvSpPr>
          <p:cNvPr id="198661" name="Oval 5"/>
          <p:cNvSpPr>
            <a:spLocks noChangeArrowheads="1"/>
          </p:cNvSpPr>
          <p:nvPr/>
        </p:nvSpPr>
        <p:spPr bwMode="auto">
          <a:xfrm>
            <a:off x="706438" y="3816350"/>
            <a:ext cx="373062" cy="373063"/>
          </a:xfrm>
          <a:prstGeom prst="ellipse">
            <a:avLst/>
          </a:prstGeom>
          <a:noFill/>
          <a:ln w="38100">
            <a:solidFill>
              <a:srgbClr val="FF0000"/>
            </a:solidFill>
            <a:round/>
            <a:headEnd/>
            <a:tailEnd/>
          </a:ln>
        </p:spPr>
        <p:txBody>
          <a:bodyPr wrap="none" anchor="ctr"/>
          <a:lstStyle/>
          <a:p>
            <a:endParaRPr lang="en-US"/>
          </a:p>
        </p:txBody>
      </p:sp>
      <p:sp>
        <p:nvSpPr>
          <p:cNvPr id="5018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8659">
                                            <p:txEl>
                                              <p:pRg st="4" end="4"/>
                                            </p:txEl>
                                          </p:spTgt>
                                        </p:tgtEl>
                                        <p:attrNameLst>
                                          <p:attrName>style.visibility</p:attrName>
                                        </p:attrNameLst>
                                      </p:cBhvr>
                                      <p:to>
                                        <p:strVal val="visible"/>
                                      </p:to>
                                    </p:set>
                                    <p:anim calcmode="lin" valueType="num">
                                      <p:cBhvr additive="base">
                                        <p:cTn id="31"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865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8659">
                                            <p:txEl>
                                              <p:pRg st="5" end="5"/>
                                            </p:txEl>
                                          </p:spTgt>
                                        </p:tgtEl>
                                        <p:attrNameLst>
                                          <p:attrName>style.visibility</p:attrName>
                                        </p:attrNameLst>
                                      </p:cBhvr>
                                      <p:to>
                                        <p:strVal val="visible"/>
                                      </p:to>
                                    </p:set>
                                    <p:anim calcmode="lin" valueType="num">
                                      <p:cBhvr additive="base">
                                        <p:cTn id="37"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865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8659">
                                            <p:txEl>
                                              <p:pRg st="7" end="7"/>
                                            </p:txEl>
                                          </p:spTgt>
                                        </p:tgtEl>
                                        <p:attrNameLst>
                                          <p:attrName>style.visibility</p:attrName>
                                        </p:attrNameLst>
                                      </p:cBhvr>
                                      <p:to>
                                        <p:strVal val="visible"/>
                                      </p:to>
                                    </p:set>
                                    <p:anim calcmode="lin" valueType="num">
                                      <p:cBhvr additive="base">
                                        <p:cTn id="43" dur="500" fill="hold"/>
                                        <p:tgtEl>
                                          <p:spTgt spid="1986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865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8659">
                                            <p:txEl>
                                              <p:pRg st="8" end="8"/>
                                            </p:txEl>
                                          </p:spTgt>
                                        </p:tgtEl>
                                        <p:attrNameLst>
                                          <p:attrName>style.visibility</p:attrName>
                                        </p:attrNameLst>
                                      </p:cBhvr>
                                      <p:to>
                                        <p:strVal val="visible"/>
                                      </p:to>
                                    </p:set>
                                    <p:anim calcmode="lin" valueType="num">
                                      <p:cBhvr additive="base">
                                        <p:cTn id="49" dur="500" fill="hold"/>
                                        <p:tgtEl>
                                          <p:spTgt spid="19865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865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98661"/>
                                        </p:tgtEl>
                                        <p:attrNameLst>
                                          <p:attrName>style.visibility</p:attrName>
                                        </p:attrNameLst>
                                      </p:cBhvr>
                                      <p:to>
                                        <p:strVal val="visible"/>
                                      </p:to>
                                    </p:set>
                                    <p:anim calcmode="lin" valueType="num">
                                      <p:cBhvr>
                                        <p:cTn id="55" dur="500" fill="hold"/>
                                        <p:tgtEl>
                                          <p:spTgt spid="198661"/>
                                        </p:tgtEl>
                                        <p:attrNameLst>
                                          <p:attrName>ppt_w</p:attrName>
                                        </p:attrNameLst>
                                      </p:cBhvr>
                                      <p:tavLst>
                                        <p:tav tm="0">
                                          <p:val>
                                            <p:fltVal val="0"/>
                                          </p:val>
                                        </p:tav>
                                        <p:tav tm="100000">
                                          <p:val>
                                            <p:strVal val="#ppt_w"/>
                                          </p:val>
                                        </p:tav>
                                      </p:tavLst>
                                    </p:anim>
                                    <p:anim calcmode="lin" valueType="num">
                                      <p:cBhvr>
                                        <p:cTn id="56" dur="500" fill="hold"/>
                                        <p:tgtEl>
                                          <p:spTgt spid="198661"/>
                                        </p:tgtEl>
                                        <p:attrNameLst>
                                          <p:attrName>ppt_h</p:attrName>
                                        </p:attrNameLst>
                                      </p:cBhvr>
                                      <p:tavLst>
                                        <p:tav tm="0">
                                          <p:val>
                                            <p:fltVal val="0"/>
                                          </p:val>
                                        </p:tav>
                                        <p:tav tm="100000">
                                          <p:val>
                                            <p:strVal val="#ppt_h"/>
                                          </p:val>
                                        </p:tav>
                                      </p:tavLst>
                                    </p:anim>
                                    <p:animEffect transition="in" filter="fade">
                                      <p:cBhvr>
                                        <p:cTn id="57" dur="500"/>
                                        <p:tgtEl>
                                          <p:spTgt spid="19866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5"/>
          <p:cNvSpPr>
            <a:spLocks noChangeArrowheads="1"/>
          </p:cNvSpPr>
          <p:nvPr/>
        </p:nvSpPr>
        <p:spPr bwMode="auto">
          <a:xfrm>
            <a:off x="682625" y="4991100"/>
            <a:ext cx="7764463" cy="1866900"/>
          </a:xfrm>
          <a:prstGeom prst="rect">
            <a:avLst/>
          </a:prstGeom>
          <a:solidFill>
            <a:srgbClr val="FFCCCC"/>
          </a:solidFill>
          <a:ln w="9525">
            <a:noFill/>
            <a:miter lim="800000"/>
            <a:headEnd/>
            <a:tailEnd/>
          </a:ln>
        </p:spPr>
        <p:txBody>
          <a:bodyPr/>
          <a:lstStyle/>
          <a:p>
            <a:pPr eaLnBrk="0" hangingPunct="0">
              <a:lnSpc>
                <a:spcPct val="95000"/>
              </a:lnSpc>
              <a:spcBef>
                <a:spcPct val="5000"/>
              </a:spcBef>
            </a:pPr>
            <a:r>
              <a:rPr lang="en-US" b="1" i="1"/>
              <a:t>FYI</a:t>
            </a:r>
          </a:p>
          <a:p>
            <a:pPr eaLnBrk="0" hangingPunct="0">
              <a:lnSpc>
                <a:spcPct val="95000"/>
              </a:lnSpc>
              <a:spcBef>
                <a:spcPct val="5000"/>
              </a:spcBef>
            </a:pPr>
            <a:r>
              <a:rPr lang="en-US" b="1">
                <a:sym typeface="Symbol" pitchFamily="18" charset="2"/>
              </a:rPr>
              <a:t></a:t>
            </a:r>
            <a:r>
              <a:rPr lang="en-US">
                <a:sym typeface="Symbol" pitchFamily="18" charset="2"/>
              </a:rPr>
              <a:t>From chemistry we know that atoms can be separated from each other and moved easily. </a:t>
            </a:r>
          </a:p>
          <a:p>
            <a:pPr eaLnBrk="0" hangingPunct="0">
              <a:lnSpc>
                <a:spcPct val="95000"/>
              </a:lnSpc>
              <a:spcBef>
                <a:spcPct val="5000"/>
              </a:spcBef>
            </a:pPr>
            <a:r>
              <a:rPr lang="en-US" b="1">
                <a:sym typeface="Symbol" pitchFamily="18" charset="2"/>
              </a:rPr>
              <a:t></a:t>
            </a:r>
            <a:r>
              <a:rPr lang="en-US">
                <a:sym typeface="Symbol" pitchFamily="18" charset="2"/>
              </a:rPr>
              <a:t>This tells us that at the range of about 10</a:t>
            </a:r>
            <a:r>
              <a:rPr lang="en-US" baseline="30000">
                <a:sym typeface="Symbol" pitchFamily="18" charset="2"/>
              </a:rPr>
              <a:t>-10</a:t>
            </a:r>
            <a:r>
              <a:rPr lang="en-US">
                <a:sym typeface="Symbol" pitchFamily="18" charset="2"/>
              </a:rPr>
              <a:t> m (the atomic diameter), the strong force is zero.</a:t>
            </a:r>
          </a:p>
        </p:txBody>
      </p:sp>
      <p:sp>
        <p:nvSpPr>
          <p:cNvPr id="51202" name="Rectangle 2"/>
          <p:cNvSpPr>
            <a:spLocks noChangeArrowheads="1"/>
          </p:cNvSpPr>
          <p:nvPr/>
        </p:nvSpPr>
        <p:spPr bwMode="auto">
          <a:xfrm>
            <a:off x="685800" y="1549400"/>
            <a:ext cx="7772400" cy="700088"/>
          </a:xfrm>
          <a:prstGeom prst="rect">
            <a:avLst/>
          </a:prstGeom>
          <a:solidFill>
            <a:srgbClr val="EAEAEA"/>
          </a:solidFill>
          <a:ln w="9525">
            <a:noFill/>
            <a:miter lim="800000"/>
            <a:headEnd/>
            <a:tailEnd/>
          </a:ln>
        </p:spPr>
        <p:txBody>
          <a:bodyPr/>
          <a:lstStyle/>
          <a:p>
            <a:r>
              <a:rPr lang="en-US" altLang="en-US" i="1">
                <a:solidFill>
                  <a:schemeClr val="accent2"/>
                </a:solidFill>
              </a:rPr>
              <a:t>Fundamental forces and their properties</a:t>
            </a:r>
            <a:endParaRPr lang="en-US" i="1">
              <a:solidFill>
                <a:schemeClr val="accent2"/>
              </a:solidFill>
            </a:endParaRPr>
          </a:p>
        </p:txBody>
      </p:sp>
      <p:sp>
        <p:nvSpPr>
          <p:cNvPr id="200708" name="Rectangle 4"/>
          <p:cNvSpPr>
            <a:spLocks noChangeArrowheads="1"/>
          </p:cNvSpPr>
          <p:nvPr/>
        </p:nvSpPr>
        <p:spPr bwMode="auto">
          <a:xfrm>
            <a:off x="685800" y="1974850"/>
            <a:ext cx="7772400" cy="3048000"/>
          </a:xfrm>
          <a:prstGeom prst="rect">
            <a:avLst/>
          </a:prstGeom>
          <a:solidFill>
            <a:srgbClr val="CCFFCC"/>
          </a:solidFill>
          <a:ln w="9525">
            <a:noFill/>
            <a:miter lim="800000"/>
            <a:headEnd/>
            <a:tailEnd/>
          </a:ln>
        </p:spPr>
        <p:txBody>
          <a:bodyPr/>
          <a:lstStyle/>
          <a:p>
            <a:r>
              <a:rPr lang="en-US" dirty="0"/>
              <a:t>PRACTICE:  Use Coulomb’s law to find the repulsive force between two protons in a helium nucleus. Assume the nucleus is 1.00</a:t>
            </a:r>
            <a:r>
              <a:rPr lang="en-US" dirty="0">
                <a:sym typeface="Symbol" pitchFamily="18" charset="2"/>
              </a:rPr>
              <a:t>10</a:t>
            </a:r>
            <a:r>
              <a:rPr lang="en-US" baseline="30000" dirty="0">
                <a:sym typeface="Symbol" pitchFamily="18" charset="2"/>
              </a:rPr>
              <a:t>-15</a:t>
            </a:r>
            <a:r>
              <a:rPr lang="en-US" dirty="0">
                <a:sym typeface="Symbol" pitchFamily="18" charset="2"/>
              </a:rPr>
              <a:t> m in diameter and that the protons are as far apart as they can get.</a:t>
            </a:r>
          </a:p>
          <a:p>
            <a:r>
              <a:rPr lang="en-US" dirty="0">
                <a:sym typeface="Symbol" pitchFamily="18" charset="2"/>
              </a:rPr>
              <a:t>SOLUTION:</a:t>
            </a:r>
          </a:p>
          <a:p>
            <a:r>
              <a:rPr lang="en-US" dirty="0">
                <a:sym typeface="Symbol" pitchFamily="18" charset="2"/>
              </a:rPr>
              <a:t></a:t>
            </a:r>
            <a:r>
              <a:rPr lang="en-US" dirty="0">
                <a:cs typeface="Courier New" pitchFamily="49" charset="0"/>
                <a:sym typeface="Symbol" pitchFamily="18" charset="2"/>
              </a:rPr>
              <a:t>From Coulomb’s law the repulsive force is</a:t>
            </a:r>
          </a:p>
          <a:p>
            <a:r>
              <a:rPr lang="en-US" dirty="0">
                <a:cs typeface="Courier New" pitchFamily="49" charset="0"/>
                <a:sym typeface="Symbol" pitchFamily="18" charset="2"/>
              </a:rPr>
              <a:t></a:t>
            </a:r>
            <a:r>
              <a:rPr lang="en-US" i="1" dirty="0">
                <a:cs typeface="Courier New" pitchFamily="49" charset="0"/>
                <a:sym typeface="Symbol" pitchFamily="18" charset="2"/>
              </a:rPr>
              <a:t>F</a:t>
            </a:r>
            <a:r>
              <a:rPr lang="en-US" dirty="0">
                <a:cs typeface="Courier New" pitchFamily="49" charset="0"/>
                <a:sym typeface="Symbol" pitchFamily="18" charset="2"/>
              </a:rPr>
              <a:t> = </a:t>
            </a:r>
            <a:r>
              <a:rPr lang="en-US" i="1" dirty="0" smtClean="0">
                <a:cs typeface="Courier New" pitchFamily="49" charset="0"/>
                <a:sym typeface="Symbol" pitchFamily="18" charset="2"/>
              </a:rPr>
              <a:t>ke</a:t>
            </a:r>
            <a:r>
              <a:rPr lang="en-US" baseline="30000" dirty="0" smtClean="0">
                <a:cs typeface="Courier New" pitchFamily="49" charset="0"/>
                <a:sym typeface="Symbol" pitchFamily="18" charset="2"/>
              </a:rPr>
              <a:t>2 </a:t>
            </a:r>
            <a:r>
              <a:rPr lang="en-US" i="1" dirty="0" smtClean="0">
                <a:cs typeface="Courier New" pitchFamily="49" charset="0"/>
                <a:sym typeface="Symbol" pitchFamily="18" charset="2"/>
              </a:rPr>
              <a:t>/ r</a:t>
            </a:r>
            <a:r>
              <a:rPr lang="en-US" baseline="30000" dirty="0" smtClean="0">
                <a:cs typeface="Courier New" pitchFamily="49" charset="0"/>
                <a:sym typeface="Symbol" pitchFamily="18" charset="2"/>
              </a:rPr>
              <a:t>2</a:t>
            </a:r>
            <a:r>
              <a:rPr lang="en-US" dirty="0" smtClean="0">
                <a:cs typeface="Courier New" pitchFamily="49" charset="0"/>
                <a:sym typeface="Symbol" pitchFamily="18" charset="2"/>
              </a:rPr>
              <a:t> </a:t>
            </a:r>
            <a:r>
              <a:rPr lang="en-US" dirty="0">
                <a:cs typeface="Courier New" pitchFamily="49" charset="0"/>
                <a:sym typeface="Symbol" pitchFamily="18" charset="2"/>
              </a:rPr>
              <a:t>= </a:t>
            </a:r>
            <a:r>
              <a:rPr lang="en-US" dirty="0"/>
              <a:t>9</a:t>
            </a:r>
            <a:r>
              <a:rPr lang="en-US" dirty="0">
                <a:sym typeface="Symbol" pitchFamily="18" charset="2"/>
              </a:rPr>
              <a:t>10</a:t>
            </a:r>
            <a:r>
              <a:rPr lang="en-US" baseline="30000" dirty="0">
                <a:sym typeface="Symbol" pitchFamily="18" charset="2"/>
              </a:rPr>
              <a:t>9</a:t>
            </a:r>
            <a:r>
              <a:rPr lang="en-US" dirty="0">
                <a:sym typeface="Symbol" pitchFamily="18" charset="2"/>
              </a:rPr>
              <a:t>(1.6</a:t>
            </a:r>
            <a:r>
              <a:rPr lang="en-US" dirty="0" smtClean="0">
                <a:sym typeface="Symbol" pitchFamily="18" charset="2"/>
              </a:rPr>
              <a:t>10</a:t>
            </a:r>
            <a:r>
              <a:rPr lang="en-US" baseline="30000" dirty="0" smtClean="0">
                <a:sym typeface="Symbol" pitchFamily="18" charset="2"/>
              </a:rPr>
              <a:t>-19</a:t>
            </a:r>
            <a:r>
              <a:rPr lang="en-US" dirty="0" smtClean="0">
                <a:sym typeface="Symbol" pitchFamily="18" charset="2"/>
              </a:rPr>
              <a:t>)</a:t>
            </a:r>
            <a:r>
              <a:rPr lang="en-US" baseline="30000" dirty="0" smtClean="0">
                <a:sym typeface="Symbol" pitchFamily="18" charset="2"/>
              </a:rPr>
              <a:t>2 </a:t>
            </a:r>
            <a:r>
              <a:rPr lang="en-US" i="1" dirty="0" smtClean="0">
                <a:sym typeface="Symbol" pitchFamily="18" charset="2"/>
              </a:rPr>
              <a:t>/</a:t>
            </a:r>
            <a:r>
              <a:rPr lang="en-US" dirty="0" smtClean="0">
                <a:sym typeface="Symbol" pitchFamily="18" charset="2"/>
              </a:rPr>
              <a:t> (</a:t>
            </a:r>
            <a:r>
              <a:rPr lang="en-US" dirty="0"/>
              <a:t>1.00</a:t>
            </a:r>
            <a:r>
              <a:rPr lang="en-US" dirty="0">
                <a:sym typeface="Symbol" pitchFamily="18" charset="2"/>
              </a:rPr>
              <a:t>10</a:t>
            </a:r>
            <a:r>
              <a:rPr lang="en-US" baseline="30000" dirty="0">
                <a:sym typeface="Symbol" pitchFamily="18" charset="2"/>
              </a:rPr>
              <a:t>-15</a:t>
            </a:r>
            <a:r>
              <a:rPr lang="en-US" dirty="0">
                <a:sym typeface="Symbol" pitchFamily="18" charset="2"/>
              </a:rPr>
              <a:t>)</a:t>
            </a:r>
            <a:r>
              <a:rPr lang="en-US" baseline="30000" dirty="0">
                <a:sym typeface="Symbol" pitchFamily="18" charset="2"/>
              </a:rPr>
              <a:t>2</a:t>
            </a:r>
            <a:r>
              <a:rPr lang="en-US" dirty="0">
                <a:sym typeface="Symbol" pitchFamily="18" charset="2"/>
              </a:rPr>
              <a:t> </a:t>
            </a:r>
            <a:endParaRPr lang="en-US" i="1" dirty="0">
              <a:sym typeface="Symbol" pitchFamily="18" charset="2"/>
            </a:endParaRPr>
          </a:p>
          <a:p>
            <a:r>
              <a:rPr lang="en-US" dirty="0">
                <a:sym typeface="Symbol" pitchFamily="18" charset="2"/>
              </a:rPr>
              <a:t></a:t>
            </a:r>
            <a:r>
              <a:rPr lang="en-US" i="1" dirty="0">
                <a:sym typeface="Symbol" pitchFamily="18" charset="2"/>
              </a:rPr>
              <a:t>F</a:t>
            </a:r>
            <a:r>
              <a:rPr lang="en-US" dirty="0">
                <a:sym typeface="Symbol" pitchFamily="18" charset="2"/>
              </a:rPr>
              <a:t> = 230 N.</a:t>
            </a:r>
            <a:endParaRPr lang="en-US" i="1" dirty="0">
              <a:sym typeface="Symbol" pitchFamily="18" charset="2"/>
            </a:endParaRPr>
          </a:p>
        </p:txBody>
      </p:sp>
      <p:sp>
        <p:nvSpPr>
          <p:cNvPr id="5120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708">
                                            <p:txEl>
                                              <p:pRg st="0" end="0"/>
                                            </p:txEl>
                                          </p:spTgt>
                                        </p:tgtEl>
                                        <p:attrNameLst>
                                          <p:attrName>style.visibility</p:attrName>
                                        </p:attrNameLst>
                                      </p:cBhvr>
                                      <p:to>
                                        <p:strVal val="visible"/>
                                      </p:to>
                                    </p:set>
                                    <p:anim calcmode="lin" valueType="num">
                                      <p:cBhvr additive="base">
                                        <p:cTn id="7" dur="500" fill="hold"/>
                                        <p:tgtEl>
                                          <p:spTgt spid="2007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0708">
                                            <p:txEl>
                                              <p:pRg st="1" end="1"/>
                                            </p:txEl>
                                          </p:spTgt>
                                        </p:tgtEl>
                                        <p:attrNameLst>
                                          <p:attrName>style.visibility</p:attrName>
                                        </p:attrNameLst>
                                      </p:cBhvr>
                                      <p:to>
                                        <p:strVal val="visible"/>
                                      </p:to>
                                    </p:set>
                                    <p:anim calcmode="lin" valueType="num">
                                      <p:cBhvr additive="base">
                                        <p:cTn id="13" dur="500" fill="hold"/>
                                        <p:tgtEl>
                                          <p:spTgt spid="2007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0708">
                                            <p:txEl>
                                              <p:pRg st="2" end="2"/>
                                            </p:txEl>
                                          </p:spTgt>
                                        </p:tgtEl>
                                        <p:attrNameLst>
                                          <p:attrName>style.visibility</p:attrName>
                                        </p:attrNameLst>
                                      </p:cBhvr>
                                      <p:to>
                                        <p:strVal val="visible"/>
                                      </p:to>
                                    </p:set>
                                    <p:anim calcmode="lin" valueType="num">
                                      <p:cBhvr additive="base">
                                        <p:cTn id="19" dur="500" fill="hold"/>
                                        <p:tgtEl>
                                          <p:spTgt spid="2007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7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0708">
                                            <p:txEl>
                                              <p:pRg st="3" end="3"/>
                                            </p:txEl>
                                          </p:spTgt>
                                        </p:tgtEl>
                                        <p:attrNameLst>
                                          <p:attrName>style.visibility</p:attrName>
                                        </p:attrNameLst>
                                      </p:cBhvr>
                                      <p:to>
                                        <p:strVal val="visible"/>
                                      </p:to>
                                    </p:set>
                                    <p:anim calcmode="lin" valueType="num">
                                      <p:cBhvr additive="base">
                                        <p:cTn id="25" dur="500" fill="hold"/>
                                        <p:tgtEl>
                                          <p:spTgt spid="2007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0708">
                                            <p:txEl>
                                              <p:pRg st="4" end="4"/>
                                            </p:txEl>
                                          </p:spTgt>
                                        </p:tgtEl>
                                        <p:attrNameLst>
                                          <p:attrName>style.visibility</p:attrName>
                                        </p:attrNameLst>
                                      </p:cBhvr>
                                      <p:to>
                                        <p:strVal val="visible"/>
                                      </p:to>
                                    </p:set>
                                    <p:anim calcmode="lin" valueType="num">
                                      <p:cBhvr additive="base">
                                        <p:cTn id="31" dur="500" fill="hold"/>
                                        <p:tgtEl>
                                          <p:spTgt spid="2007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0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0709">
                                            <p:txEl>
                                              <p:pRg st="1" end="1"/>
                                            </p:txEl>
                                          </p:spTgt>
                                        </p:tgtEl>
                                        <p:attrNameLst>
                                          <p:attrName>style.visibility</p:attrName>
                                        </p:attrNameLst>
                                      </p:cBhvr>
                                      <p:to>
                                        <p:strVal val="visible"/>
                                      </p:to>
                                    </p:set>
                                    <p:anim calcmode="lin" valueType="num">
                                      <p:cBhvr additive="base">
                                        <p:cTn id="37" dur="500" fill="hold"/>
                                        <p:tgtEl>
                                          <p:spTgt spid="20070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070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0709">
                                            <p:txEl>
                                              <p:pRg st="2" end="2"/>
                                            </p:txEl>
                                          </p:spTgt>
                                        </p:tgtEl>
                                        <p:attrNameLst>
                                          <p:attrName>style.visibility</p:attrName>
                                        </p:attrNameLst>
                                      </p:cBhvr>
                                      <p:to>
                                        <p:strVal val="visible"/>
                                      </p:to>
                                    </p:set>
                                    <p:anim calcmode="lin" valueType="num">
                                      <p:cBhvr additive="base">
                                        <p:cTn id="43" dur="500" fill="hold"/>
                                        <p:tgtEl>
                                          <p:spTgt spid="20070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070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86300"/>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Segoe UI" pitchFamily="34" charset="0"/>
                <a:cs typeface="Arial" charset="0"/>
              </a:rPr>
              <a:t>International-mindedness: </a:t>
            </a:r>
            <a:endParaRPr lang="en-US" altLang="en-US">
              <a:solidFill>
                <a:srgbClr val="000000"/>
              </a:solidFill>
              <a:ea typeface="Segoe UI" pitchFamily="34" charset="0"/>
              <a:cs typeface="Arial" charset="0"/>
            </a:endParaRPr>
          </a:p>
          <a:p>
            <a:pPr marL="457200" indent="-457200" eaLnBrk="0" hangingPunct="0">
              <a:spcBef>
                <a:spcPct val="20000"/>
              </a:spcBef>
            </a:pPr>
            <a:r>
              <a:rPr lang="en-US" altLang="en-US">
                <a:solidFill>
                  <a:srgbClr val="000000"/>
                </a:solidFill>
                <a:ea typeface="Segoe UI" pitchFamily="34" charset="0"/>
                <a:cs typeface="Arial" charset="0"/>
              </a:rPr>
              <a:t>• The geopolitics of the past 60+ years have been greatly influenced by the existence of nuclear weapons </a:t>
            </a:r>
            <a:endParaRPr lang="en-US" altLang="en-US" b="1">
              <a:solidFill>
                <a:srgbClr val="000000"/>
              </a:solidFill>
              <a:ea typeface="Segoe UI" pitchFamily="34" charset="0"/>
              <a:cs typeface="Arial" charset="0"/>
            </a:endParaRPr>
          </a:p>
          <a:p>
            <a:pPr marL="457200" indent="-457200" eaLnBrk="0" hangingPunct="0">
              <a:spcBef>
                <a:spcPct val="20000"/>
              </a:spcBef>
            </a:pPr>
            <a:r>
              <a:rPr lang="en-US" altLang="en-US" b="1">
                <a:solidFill>
                  <a:srgbClr val="000000"/>
                </a:solidFill>
                <a:ea typeface="Segoe UI" pitchFamily="34" charset="0"/>
                <a:cs typeface="Arial" charset="0"/>
              </a:rPr>
              <a:t>Theory of knowledge: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The role of luck/serendipity in successful scientific discovery is almost inevitably accompanied by a scientifically curious mind that will pursue the outcome of the “lucky” event. To what extent might scientific discoveries that have been described as being the result of luck actually be better described as being the result of reason or intuition?</a:t>
            </a:r>
            <a:r>
              <a:rPr lang="en-US" altLang="en-US" b="1">
                <a:solidFill>
                  <a:srgbClr val="000000"/>
                </a:solidFill>
                <a:ea typeface="Calibri" pitchFamily="34" charset="0"/>
                <a:cs typeface="Arial" charset="0"/>
              </a:rPr>
              <a:t> </a:t>
            </a:r>
          </a:p>
        </p:txBody>
      </p:sp>
      <p:sp>
        <p:nvSpPr>
          <p:cNvPr id="6147" name="Rectangle 118"/>
          <p:cNvSpPr>
            <a:spLocks noGrp="1" noChangeArrowheads="1"/>
          </p:cNvSpPr>
          <p:nvPr>
            <p:ph type="ctrTitle" idx="4294967295"/>
          </p:nvPr>
        </p:nvSpPr>
        <p:spPr>
          <a:xfrm>
            <a:off x="685800" y="533400"/>
            <a:ext cx="8096250"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549400"/>
            <a:ext cx="7772400" cy="446088"/>
          </a:xfrm>
          <a:prstGeom prst="rect">
            <a:avLst/>
          </a:prstGeom>
          <a:solidFill>
            <a:srgbClr val="EAEAEA"/>
          </a:solidFill>
          <a:ln w="9525">
            <a:noFill/>
            <a:miter lim="800000"/>
            <a:headEnd/>
            <a:tailEnd/>
          </a:ln>
        </p:spPr>
        <p:txBody>
          <a:bodyPr/>
          <a:lstStyle/>
          <a:p>
            <a:r>
              <a:rPr lang="en-US" altLang="en-US" i="1">
                <a:solidFill>
                  <a:schemeClr val="accent2"/>
                </a:solidFill>
              </a:rPr>
              <a:t>Fundamental forces and their properties</a:t>
            </a:r>
            <a:endParaRPr lang="en-US" i="1">
              <a:solidFill>
                <a:schemeClr val="accent2"/>
              </a:solidFill>
            </a:endParaRPr>
          </a:p>
        </p:txBody>
      </p:sp>
      <p:sp>
        <p:nvSpPr>
          <p:cNvPr id="202756" name="Line 4"/>
          <p:cNvSpPr>
            <a:spLocks noChangeShapeType="1"/>
          </p:cNvSpPr>
          <p:nvPr/>
        </p:nvSpPr>
        <p:spPr bwMode="auto">
          <a:xfrm flipV="1">
            <a:off x="2333625" y="3879850"/>
            <a:ext cx="952500" cy="338138"/>
          </a:xfrm>
          <a:prstGeom prst="line">
            <a:avLst/>
          </a:prstGeom>
          <a:noFill/>
          <a:ln w="76200">
            <a:solidFill>
              <a:schemeClr val="accent1"/>
            </a:solidFill>
            <a:round/>
            <a:headEnd/>
            <a:tailEnd/>
          </a:ln>
        </p:spPr>
        <p:txBody>
          <a:bodyPr/>
          <a:lstStyle/>
          <a:p>
            <a:endParaRPr lang="en-US"/>
          </a:p>
        </p:txBody>
      </p:sp>
      <p:sp>
        <p:nvSpPr>
          <p:cNvPr id="202757" name="Text Box 5"/>
          <p:cNvSpPr txBox="1">
            <a:spLocks noChangeArrowheads="1"/>
          </p:cNvSpPr>
          <p:nvPr/>
        </p:nvSpPr>
        <p:spPr bwMode="auto">
          <a:xfrm>
            <a:off x="6904038" y="2216150"/>
            <a:ext cx="1520825" cy="457200"/>
          </a:xfrm>
          <a:prstGeom prst="rect">
            <a:avLst/>
          </a:prstGeom>
          <a:noFill/>
          <a:ln w="9525">
            <a:noFill/>
            <a:miter lim="800000"/>
            <a:headEnd/>
            <a:tailEnd/>
          </a:ln>
        </p:spPr>
        <p:txBody>
          <a:bodyPr wrap="none">
            <a:spAutoFit/>
          </a:bodyPr>
          <a:lstStyle/>
          <a:p>
            <a:r>
              <a:rPr lang="en-US"/>
              <a:t>GRAVITY</a:t>
            </a:r>
          </a:p>
        </p:txBody>
      </p:sp>
      <p:sp>
        <p:nvSpPr>
          <p:cNvPr id="202758" name="Text Box 6"/>
          <p:cNvSpPr txBox="1">
            <a:spLocks noChangeArrowheads="1"/>
          </p:cNvSpPr>
          <p:nvPr/>
        </p:nvSpPr>
        <p:spPr bwMode="auto">
          <a:xfrm>
            <a:off x="841375" y="2241550"/>
            <a:ext cx="1487488" cy="457200"/>
          </a:xfrm>
          <a:prstGeom prst="rect">
            <a:avLst/>
          </a:prstGeom>
          <a:noFill/>
          <a:ln w="9525">
            <a:noFill/>
            <a:miter lim="800000"/>
            <a:headEnd/>
            <a:tailEnd/>
          </a:ln>
        </p:spPr>
        <p:txBody>
          <a:bodyPr wrap="none">
            <a:spAutoFit/>
          </a:bodyPr>
          <a:lstStyle/>
          <a:p>
            <a:r>
              <a:rPr lang="en-US"/>
              <a:t>STRONG</a:t>
            </a:r>
          </a:p>
        </p:txBody>
      </p:sp>
      <p:sp>
        <p:nvSpPr>
          <p:cNvPr id="202759" name="Text Box 7"/>
          <p:cNvSpPr txBox="1">
            <a:spLocks noChangeArrowheads="1"/>
          </p:cNvSpPr>
          <p:nvPr/>
        </p:nvSpPr>
        <p:spPr bwMode="auto">
          <a:xfrm>
            <a:off x="2268538" y="2481263"/>
            <a:ext cx="3232150" cy="457200"/>
          </a:xfrm>
          <a:prstGeom prst="rect">
            <a:avLst/>
          </a:prstGeom>
          <a:noFill/>
          <a:ln w="9525">
            <a:noFill/>
            <a:miter lim="800000"/>
            <a:headEnd/>
            <a:tailEnd/>
          </a:ln>
        </p:spPr>
        <p:txBody>
          <a:bodyPr wrap="none">
            <a:spAutoFit/>
          </a:bodyPr>
          <a:lstStyle/>
          <a:p>
            <a:r>
              <a:rPr lang="en-US"/>
              <a:t>ELECTROMAGNETIC</a:t>
            </a:r>
          </a:p>
        </p:txBody>
      </p:sp>
      <p:sp>
        <p:nvSpPr>
          <p:cNvPr id="202760" name="Text Box 8"/>
          <p:cNvSpPr txBox="1">
            <a:spLocks noChangeArrowheads="1"/>
          </p:cNvSpPr>
          <p:nvPr/>
        </p:nvSpPr>
        <p:spPr bwMode="auto">
          <a:xfrm>
            <a:off x="5521325" y="2481263"/>
            <a:ext cx="1081088" cy="457200"/>
          </a:xfrm>
          <a:prstGeom prst="rect">
            <a:avLst/>
          </a:prstGeom>
          <a:noFill/>
          <a:ln w="9525">
            <a:noFill/>
            <a:miter lim="800000"/>
            <a:headEnd/>
            <a:tailEnd/>
          </a:ln>
        </p:spPr>
        <p:txBody>
          <a:bodyPr wrap="none">
            <a:spAutoFit/>
          </a:bodyPr>
          <a:lstStyle/>
          <a:p>
            <a:r>
              <a:rPr lang="en-US"/>
              <a:t>WEAK</a:t>
            </a:r>
          </a:p>
        </p:txBody>
      </p:sp>
      <p:sp>
        <p:nvSpPr>
          <p:cNvPr id="202761" name="Oval 9"/>
          <p:cNvSpPr>
            <a:spLocks noChangeArrowheads="1"/>
          </p:cNvSpPr>
          <p:nvPr/>
        </p:nvSpPr>
        <p:spPr bwMode="auto">
          <a:xfrm>
            <a:off x="1846263" y="3324225"/>
            <a:ext cx="290512" cy="290513"/>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endParaRPr>
          </a:p>
        </p:txBody>
      </p:sp>
      <p:sp>
        <p:nvSpPr>
          <p:cNvPr id="202762" name="Oval 10"/>
          <p:cNvSpPr>
            <a:spLocks noChangeArrowheads="1"/>
          </p:cNvSpPr>
          <p:nvPr/>
        </p:nvSpPr>
        <p:spPr bwMode="auto">
          <a:xfrm>
            <a:off x="993775" y="3776663"/>
            <a:ext cx="290513" cy="290512"/>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endParaRPr>
          </a:p>
        </p:txBody>
      </p:sp>
      <p:grpSp>
        <p:nvGrpSpPr>
          <p:cNvPr id="2" name="Group 11"/>
          <p:cNvGrpSpPr>
            <a:grpSpLocks/>
          </p:cNvGrpSpPr>
          <p:nvPr/>
        </p:nvGrpSpPr>
        <p:grpSpPr bwMode="auto">
          <a:xfrm>
            <a:off x="1241425" y="3179763"/>
            <a:ext cx="317500" cy="366712"/>
            <a:chOff x="3123" y="2217"/>
            <a:chExt cx="200" cy="231"/>
          </a:xfrm>
        </p:grpSpPr>
        <p:sp>
          <p:nvSpPr>
            <p:cNvPr id="52275" name="Oval 12"/>
            <p:cNvSpPr>
              <a:spLocks noChangeArrowheads="1"/>
            </p:cNvSpPr>
            <p:nvPr/>
          </p:nvSpPr>
          <p:spPr bwMode="auto">
            <a:xfrm>
              <a:off x="3127" y="2240"/>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a:p>
          </p:txBody>
        </p:sp>
        <p:sp>
          <p:nvSpPr>
            <p:cNvPr id="52276" name="Text Box 13"/>
            <p:cNvSpPr txBox="1">
              <a:spLocks noChangeArrowheads="1"/>
            </p:cNvSpPr>
            <p:nvPr/>
          </p:nvSpPr>
          <p:spPr bwMode="auto">
            <a:xfrm>
              <a:off x="3123" y="2217"/>
              <a:ext cx="200" cy="231"/>
            </a:xfrm>
            <a:prstGeom prst="rect">
              <a:avLst/>
            </a:prstGeom>
            <a:noFill/>
            <a:ln w="9525">
              <a:noFill/>
              <a:miter lim="800000"/>
              <a:headEnd/>
              <a:tailEnd/>
            </a:ln>
          </p:spPr>
          <p:txBody>
            <a:bodyPr wrap="none">
              <a:spAutoFit/>
            </a:bodyPr>
            <a:lstStyle/>
            <a:p>
              <a:r>
                <a:rPr lang="en-US" sz="1800" b="1">
                  <a:solidFill>
                    <a:schemeClr val="bg1"/>
                  </a:solidFill>
                </a:rPr>
                <a:t>+</a:t>
              </a:r>
            </a:p>
          </p:txBody>
        </p:sp>
      </p:grpSp>
      <p:grpSp>
        <p:nvGrpSpPr>
          <p:cNvPr id="3" name="Group 14"/>
          <p:cNvGrpSpPr>
            <a:grpSpLocks/>
          </p:cNvGrpSpPr>
          <p:nvPr/>
        </p:nvGrpSpPr>
        <p:grpSpPr bwMode="auto">
          <a:xfrm>
            <a:off x="1587500" y="3852863"/>
            <a:ext cx="325438" cy="366712"/>
            <a:chOff x="3077" y="2733"/>
            <a:chExt cx="205" cy="231"/>
          </a:xfrm>
        </p:grpSpPr>
        <p:sp>
          <p:nvSpPr>
            <p:cNvPr id="52273" name="Oval 15"/>
            <p:cNvSpPr>
              <a:spLocks noChangeArrowheads="1"/>
            </p:cNvSpPr>
            <p:nvPr/>
          </p:nvSpPr>
          <p:spPr bwMode="auto">
            <a:xfrm>
              <a:off x="3077" y="2748"/>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a:p>
          </p:txBody>
        </p:sp>
        <p:sp>
          <p:nvSpPr>
            <p:cNvPr id="52274" name="Text Box 16"/>
            <p:cNvSpPr txBox="1">
              <a:spLocks noChangeArrowheads="1"/>
            </p:cNvSpPr>
            <p:nvPr/>
          </p:nvSpPr>
          <p:spPr bwMode="auto">
            <a:xfrm>
              <a:off x="3082" y="2733"/>
              <a:ext cx="200" cy="231"/>
            </a:xfrm>
            <a:prstGeom prst="rect">
              <a:avLst/>
            </a:prstGeom>
            <a:noFill/>
            <a:ln w="9525">
              <a:noFill/>
              <a:miter lim="800000"/>
              <a:headEnd/>
              <a:tailEnd/>
            </a:ln>
          </p:spPr>
          <p:txBody>
            <a:bodyPr wrap="none">
              <a:spAutoFit/>
            </a:bodyPr>
            <a:lstStyle/>
            <a:p>
              <a:r>
                <a:rPr lang="en-US" sz="1800" b="1">
                  <a:solidFill>
                    <a:schemeClr val="bg1"/>
                  </a:solidFill>
                </a:rPr>
                <a:t>+</a:t>
              </a:r>
            </a:p>
          </p:txBody>
        </p:sp>
      </p:grpSp>
      <p:sp>
        <p:nvSpPr>
          <p:cNvPr id="202769" name="Oval 17"/>
          <p:cNvSpPr>
            <a:spLocks noChangeArrowheads="1"/>
          </p:cNvSpPr>
          <p:nvPr/>
        </p:nvSpPr>
        <p:spPr bwMode="auto">
          <a:xfrm>
            <a:off x="812800" y="2940050"/>
            <a:ext cx="1509713" cy="1509713"/>
          </a:xfrm>
          <a:prstGeom prst="ellipse">
            <a:avLst/>
          </a:prstGeom>
          <a:noFill/>
          <a:ln w="9525">
            <a:solidFill>
              <a:srgbClr val="C0C0C0"/>
            </a:solidFill>
            <a:prstDash val="dash"/>
            <a:round/>
            <a:headEnd/>
            <a:tailEnd/>
          </a:ln>
        </p:spPr>
        <p:txBody>
          <a:bodyPr wrap="none" anchor="ctr"/>
          <a:lstStyle/>
          <a:p>
            <a:endParaRPr lang="en-US"/>
          </a:p>
        </p:txBody>
      </p:sp>
      <p:sp>
        <p:nvSpPr>
          <p:cNvPr id="202770" name="Line 18"/>
          <p:cNvSpPr>
            <a:spLocks noChangeShapeType="1"/>
          </p:cNvSpPr>
          <p:nvPr/>
        </p:nvSpPr>
        <p:spPr bwMode="auto">
          <a:xfrm>
            <a:off x="1527175" y="3429000"/>
            <a:ext cx="338138" cy="74613"/>
          </a:xfrm>
          <a:prstGeom prst="line">
            <a:avLst/>
          </a:prstGeom>
          <a:noFill/>
          <a:ln w="9525">
            <a:solidFill>
              <a:schemeClr val="tx1"/>
            </a:solidFill>
            <a:round/>
            <a:headEnd/>
            <a:tailEnd type="triangle" w="med" len="med"/>
          </a:ln>
        </p:spPr>
        <p:txBody>
          <a:bodyPr/>
          <a:lstStyle/>
          <a:p>
            <a:endParaRPr lang="en-US"/>
          </a:p>
        </p:txBody>
      </p:sp>
      <p:sp>
        <p:nvSpPr>
          <p:cNvPr id="202771" name="Line 19"/>
          <p:cNvSpPr>
            <a:spLocks noChangeShapeType="1"/>
          </p:cNvSpPr>
          <p:nvPr/>
        </p:nvSpPr>
        <p:spPr bwMode="auto">
          <a:xfrm flipH="1" flipV="1">
            <a:off x="1516063" y="3340100"/>
            <a:ext cx="350837" cy="74613"/>
          </a:xfrm>
          <a:prstGeom prst="line">
            <a:avLst/>
          </a:prstGeom>
          <a:noFill/>
          <a:ln w="9525">
            <a:solidFill>
              <a:schemeClr val="tx1"/>
            </a:solidFill>
            <a:round/>
            <a:headEnd/>
            <a:tailEnd type="triangle" w="med" len="med"/>
          </a:ln>
        </p:spPr>
        <p:txBody>
          <a:bodyPr/>
          <a:lstStyle/>
          <a:p>
            <a:endParaRPr lang="en-US"/>
          </a:p>
        </p:txBody>
      </p:sp>
      <p:sp>
        <p:nvSpPr>
          <p:cNvPr id="202772" name="Line 20"/>
          <p:cNvSpPr>
            <a:spLocks noChangeShapeType="1"/>
          </p:cNvSpPr>
          <p:nvPr/>
        </p:nvSpPr>
        <p:spPr bwMode="auto">
          <a:xfrm>
            <a:off x="1403350" y="3490913"/>
            <a:ext cx="238125" cy="400050"/>
          </a:xfrm>
          <a:prstGeom prst="line">
            <a:avLst/>
          </a:prstGeom>
          <a:noFill/>
          <a:ln w="9525">
            <a:solidFill>
              <a:schemeClr val="tx1"/>
            </a:solidFill>
            <a:round/>
            <a:headEnd/>
            <a:tailEnd type="triangle" w="med" len="med"/>
          </a:ln>
        </p:spPr>
        <p:txBody>
          <a:bodyPr/>
          <a:lstStyle/>
          <a:p>
            <a:endParaRPr lang="en-US"/>
          </a:p>
        </p:txBody>
      </p:sp>
      <p:sp>
        <p:nvSpPr>
          <p:cNvPr id="202773" name="Line 21"/>
          <p:cNvSpPr>
            <a:spLocks noChangeShapeType="1"/>
          </p:cNvSpPr>
          <p:nvPr/>
        </p:nvSpPr>
        <p:spPr bwMode="auto">
          <a:xfrm flipH="1" flipV="1">
            <a:off x="1477963" y="3478213"/>
            <a:ext cx="250825" cy="400050"/>
          </a:xfrm>
          <a:prstGeom prst="line">
            <a:avLst/>
          </a:prstGeom>
          <a:noFill/>
          <a:ln w="9525">
            <a:solidFill>
              <a:schemeClr val="tx1"/>
            </a:solidFill>
            <a:round/>
            <a:headEnd/>
            <a:tailEnd type="triangle" w="med" len="med"/>
          </a:ln>
        </p:spPr>
        <p:txBody>
          <a:bodyPr/>
          <a:lstStyle/>
          <a:p>
            <a:endParaRPr lang="en-US"/>
          </a:p>
        </p:txBody>
      </p:sp>
      <p:sp>
        <p:nvSpPr>
          <p:cNvPr id="202774" name="Line 22"/>
          <p:cNvSpPr>
            <a:spLocks noChangeShapeType="1"/>
          </p:cNvSpPr>
          <p:nvPr/>
        </p:nvSpPr>
        <p:spPr bwMode="auto">
          <a:xfrm flipV="1">
            <a:off x="1239838" y="3503613"/>
            <a:ext cx="614362" cy="312737"/>
          </a:xfrm>
          <a:prstGeom prst="line">
            <a:avLst/>
          </a:prstGeom>
          <a:noFill/>
          <a:ln w="9525">
            <a:solidFill>
              <a:schemeClr val="tx1"/>
            </a:solidFill>
            <a:round/>
            <a:headEnd/>
            <a:tailEnd type="triangle" w="med" len="med"/>
          </a:ln>
        </p:spPr>
        <p:txBody>
          <a:bodyPr/>
          <a:lstStyle/>
          <a:p>
            <a:endParaRPr lang="en-US"/>
          </a:p>
        </p:txBody>
      </p:sp>
      <p:sp>
        <p:nvSpPr>
          <p:cNvPr id="202775" name="Line 23"/>
          <p:cNvSpPr>
            <a:spLocks noChangeShapeType="1"/>
          </p:cNvSpPr>
          <p:nvPr/>
        </p:nvSpPr>
        <p:spPr bwMode="auto">
          <a:xfrm flipH="1">
            <a:off x="1290638" y="3565525"/>
            <a:ext cx="588962" cy="300038"/>
          </a:xfrm>
          <a:prstGeom prst="line">
            <a:avLst/>
          </a:prstGeom>
          <a:noFill/>
          <a:ln w="9525">
            <a:solidFill>
              <a:schemeClr val="tx1"/>
            </a:solidFill>
            <a:round/>
            <a:headEnd/>
            <a:tailEnd type="triangle" w="med" len="med"/>
          </a:ln>
        </p:spPr>
        <p:txBody>
          <a:bodyPr/>
          <a:lstStyle/>
          <a:p>
            <a:endParaRPr lang="en-US"/>
          </a:p>
        </p:txBody>
      </p:sp>
      <p:grpSp>
        <p:nvGrpSpPr>
          <p:cNvPr id="4" name="Group 24"/>
          <p:cNvGrpSpPr>
            <a:grpSpLocks/>
          </p:cNvGrpSpPr>
          <p:nvPr/>
        </p:nvGrpSpPr>
        <p:grpSpPr bwMode="auto">
          <a:xfrm>
            <a:off x="2947988" y="3254375"/>
            <a:ext cx="1339850" cy="1228725"/>
            <a:chOff x="1831" y="2896"/>
            <a:chExt cx="844" cy="774"/>
          </a:xfrm>
        </p:grpSpPr>
        <p:sp>
          <p:nvSpPr>
            <p:cNvPr id="52269" name="AutoShape 25"/>
            <p:cNvSpPr>
              <a:spLocks noChangeArrowheads="1"/>
            </p:cNvSpPr>
            <p:nvPr/>
          </p:nvSpPr>
          <p:spPr bwMode="auto">
            <a:xfrm>
              <a:off x="2107" y="2896"/>
              <a:ext cx="568" cy="536"/>
            </a:xfrm>
            <a:prstGeom prst="triangle">
              <a:avLst>
                <a:gd name="adj" fmla="val 50000"/>
              </a:avLst>
            </a:prstGeom>
            <a:solidFill>
              <a:schemeClr val="accent1">
                <a:alpha val="23137"/>
              </a:schemeClr>
            </a:solidFill>
            <a:ln w="9525">
              <a:solidFill>
                <a:schemeClr val="tx1"/>
              </a:solidFill>
              <a:miter lim="800000"/>
              <a:headEnd/>
              <a:tailEnd/>
            </a:ln>
          </p:spPr>
          <p:txBody>
            <a:bodyPr wrap="none" anchor="ctr"/>
            <a:lstStyle/>
            <a:p>
              <a:endParaRPr lang="en-US"/>
            </a:p>
          </p:txBody>
        </p:sp>
        <p:sp>
          <p:nvSpPr>
            <p:cNvPr id="52270" name="Freeform 26"/>
            <p:cNvSpPr>
              <a:spLocks/>
            </p:cNvSpPr>
            <p:nvPr/>
          </p:nvSpPr>
          <p:spPr bwMode="auto">
            <a:xfrm>
              <a:off x="2115" y="2896"/>
              <a:ext cx="560" cy="773"/>
            </a:xfrm>
            <a:custGeom>
              <a:avLst/>
              <a:gdLst>
                <a:gd name="T0" fmla="*/ 0 w 560"/>
                <a:gd name="T1" fmla="*/ 236 h 773"/>
                <a:gd name="T2" fmla="*/ 276 w 560"/>
                <a:gd name="T3" fmla="*/ 0 h 773"/>
                <a:gd name="T4" fmla="*/ 560 w 560"/>
                <a:gd name="T5" fmla="*/ 536 h 773"/>
                <a:gd name="T6" fmla="*/ 292 w 560"/>
                <a:gd name="T7" fmla="*/ 773 h 773"/>
                <a:gd name="T8" fmla="*/ 0 w 560"/>
                <a:gd name="T9" fmla="*/ 236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0" y="236"/>
                  </a:moveTo>
                  <a:lnTo>
                    <a:pt x="276" y="0"/>
                  </a:lnTo>
                  <a:lnTo>
                    <a:pt x="560" y="536"/>
                  </a:lnTo>
                  <a:lnTo>
                    <a:pt x="292" y="773"/>
                  </a:lnTo>
                  <a:lnTo>
                    <a:pt x="0" y="236"/>
                  </a:lnTo>
                  <a:close/>
                </a:path>
              </a:pathLst>
            </a:custGeom>
            <a:solidFill>
              <a:schemeClr val="accent1">
                <a:alpha val="30196"/>
              </a:schemeClr>
            </a:solidFill>
            <a:ln w="9525">
              <a:solidFill>
                <a:schemeClr val="tx1"/>
              </a:solidFill>
              <a:round/>
              <a:headEnd/>
              <a:tailEnd/>
            </a:ln>
          </p:spPr>
          <p:txBody>
            <a:bodyPr/>
            <a:lstStyle/>
            <a:p>
              <a:endParaRPr lang="en-US"/>
            </a:p>
          </p:txBody>
        </p:sp>
        <p:sp>
          <p:nvSpPr>
            <p:cNvPr id="52271" name="Freeform 27"/>
            <p:cNvSpPr>
              <a:spLocks/>
            </p:cNvSpPr>
            <p:nvPr/>
          </p:nvSpPr>
          <p:spPr bwMode="auto">
            <a:xfrm>
              <a:off x="1831" y="2896"/>
              <a:ext cx="560" cy="773"/>
            </a:xfrm>
            <a:custGeom>
              <a:avLst/>
              <a:gdLst>
                <a:gd name="T0" fmla="*/ 560 w 560"/>
                <a:gd name="T1" fmla="*/ 0 h 773"/>
                <a:gd name="T2" fmla="*/ 284 w 560"/>
                <a:gd name="T3" fmla="*/ 236 h 773"/>
                <a:gd name="T4" fmla="*/ 0 w 560"/>
                <a:gd name="T5" fmla="*/ 773 h 773"/>
                <a:gd name="T6" fmla="*/ 276 w 560"/>
                <a:gd name="T7" fmla="*/ 536 h 773"/>
                <a:gd name="T8" fmla="*/ 560 w 560"/>
                <a:gd name="T9" fmla="*/ 0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560" y="0"/>
                  </a:moveTo>
                  <a:lnTo>
                    <a:pt x="284" y="236"/>
                  </a:lnTo>
                  <a:lnTo>
                    <a:pt x="0" y="773"/>
                  </a:lnTo>
                  <a:lnTo>
                    <a:pt x="276" y="536"/>
                  </a:lnTo>
                  <a:lnTo>
                    <a:pt x="560" y="0"/>
                  </a:lnTo>
                  <a:close/>
                </a:path>
              </a:pathLst>
            </a:custGeom>
            <a:solidFill>
              <a:schemeClr val="accent1">
                <a:alpha val="34117"/>
              </a:schemeClr>
            </a:solidFill>
            <a:ln w="9525">
              <a:solidFill>
                <a:schemeClr val="tx1"/>
              </a:solidFill>
              <a:round/>
              <a:headEnd/>
              <a:tailEnd/>
            </a:ln>
          </p:spPr>
          <p:txBody>
            <a:bodyPr/>
            <a:lstStyle/>
            <a:p>
              <a:endParaRPr lang="en-US"/>
            </a:p>
          </p:txBody>
        </p:sp>
        <p:sp>
          <p:nvSpPr>
            <p:cNvPr id="52272" name="AutoShape 28"/>
            <p:cNvSpPr>
              <a:spLocks noChangeArrowheads="1"/>
            </p:cNvSpPr>
            <p:nvPr/>
          </p:nvSpPr>
          <p:spPr bwMode="auto">
            <a:xfrm>
              <a:off x="1832" y="3134"/>
              <a:ext cx="568" cy="536"/>
            </a:xfrm>
            <a:prstGeom prst="triangle">
              <a:avLst>
                <a:gd name="adj" fmla="val 50000"/>
              </a:avLst>
            </a:prstGeom>
            <a:solidFill>
              <a:schemeClr val="accent1">
                <a:alpha val="41960"/>
              </a:schemeClr>
            </a:solidFill>
            <a:ln w="9525">
              <a:solidFill>
                <a:schemeClr val="tx1"/>
              </a:solidFill>
              <a:miter lim="800000"/>
              <a:headEnd/>
              <a:tailEnd/>
            </a:ln>
          </p:spPr>
          <p:txBody>
            <a:bodyPr wrap="none" anchor="ctr"/>
            <a:lstStyle/>
            <a:p>
              <a:endParaRPr lang="en-US"/>
            </a:p>
          </p:txBody>
        </p:sp>
      </p:grpSp>
      <p:sp>
        <p:nvSpPr>
          <p:cNvPr id="202781" name="Line 29"/>
          <p:cNvSpPr>
            <a:spLocks noChangeShapeType="1"/>
          </p:cNvSpPr>
          <p:nvPr/>
        </p:nvSpPr>
        <p:spPr bwMode="auto">
          <a:xfrm flipV="1">
            <a:off x="3886200" y="3481388"/>
            <a:ext cx="1254125" cy="236537"/>
          </a:xfrm>
          <a:prstGeom prst="line">
            <a:avLst/>
          </a:prstGeom>
          <a:noFill/>
          <a:ln w="76200">
            <a:solidFill>
              <a:srgbClr val="FF3300"/>
            </a:solidFill>
            <a:round/>
            <a:headEnd/>
            <a:tailEnd/>
          </a:ln>
        </p:spPr>
        <p:txBody>
          <a:bodyPr/>
          <a:lstStyle/>
          <a:p>
            <a:endParaRPr lang="en-US"/>
          </a:p>
        </p:txBody>
      </p:sp>
      <p:sp>
        <p:nvSpPr>
          <p:cNvPr id="202782" name="Line 30"/>
          <p:cNvSpPr>
            <a:spLocks noChangeShapeType="1"/>
          </p:cNvSpPr>
          <p:nvPr/>
        </p:nvSpPr>
        <p:spPr bwMode="auto">
          <a:xfrm flipV="1">
            <a:off x="3887788" y="3559175"/>
            <a:ext cx="1266825" cy="185738"/>
          </a:xfrm>
          <a:prstGeom prst="line">
            <a:avLst/>
          </a:prstGeom>
          <a:noFill/>
          <a:ln w="76200">
            <a:solidFill>
              <a:srgbClr val="FF9933"/>
            </a:solidFill>
            <a:round/>
            <a:headEnd/>
            <a:tailEnd/>
          </a:ln>
        </p:spPr>
        <p:txBody>
          <a:bodyPr/>
          <a:lstStyle/>
          <a:p>
            <a:endParaRPr lang="en-US"/>
          </a:p>
        </p:txBody>
      </p:sp>
      <p:sp>
        <p:nvSpPr>
          <p:cNvPr id="202783" name="Line 31"/>
          <p:cNvSpPr>
            <a:spLocks noChangeShapeType="1"/>
          </p:cNvSpPr>
          <p:nvPr/>
        </p:nvSpPr>
        <p:spPr bwMode="auto">
          <a:xfrm flipV="1">
            <a:off x="3914775" y="3635375"/>
            <a:ext cx="1254125" cy="123825"/>
          </a:xfrm>
          <a:prstGeom prst="line">
            <a:avLst/>
          </a:prstGeom>
          <a:noFill/>
          <a:ln w="76200">
            <a:solidFill>
              <a:srgbClr val="FFFF00"/>
            </a:solidFill>
            <a:round/>
            <a:headEnd/>
            <a:tailEnd/>
          </a:ln>
        </p:spPr>
        <p:txBody>
          <a:bodyPr/>
          <a:lstStyle/>
          <a:p>
            <a:endParaRPr lang="en-US"/>
          </a:p>
        </p:txBody>
      </p:sp>
      <p:sp>
        <p:nvSpPr>
          <p:cNvPr id="202784" name="Line 32"/>
          <p:cNvSpPr>
            <a:spLocks noChangeShapeType="1"/>
          </p:cNvSpPr>
          <p:nvPr/>
        </p:nvSpPr>
        <p:spPr bwMode="auto">
          <a:xfrm flipV="1">
            <a:off x="3903663" y="3714750"/>
            <a:ext cx="1266825" cy="60325"/>
          </a:xfrm>
          <a:prstGeom prst="line">
            <a:avLst/>
          </a:prstGeom>
          <a:noFill/>
          <a:ln w="76200">
            <a:solidFill>
              <a:srgbClr val="33CC33"/>
            </a:solidFill>
            <a:round/>
            <a:headEnd/>
            <a:tailEnd/>
          </a:ln>
        </p:spPr>
        <p:txBody>
          <a:bodyPr/>
          <a:lstStyle/>
          <a:p>
            <a:endParaRPr lang="en-US"/>
          </a:p>
        </p:txBody>
      </p:sp>
      <p:sp>
        <p:nvSpPr>
          <p:cNvPr id="202785" name="Line 33"/>
          <p:cNvSpPr>
            <a:spLocks noChangeShapeType="1"/>
          </p:cNvSpPr>
          <p:nvPr/>
        </p:nvSpPr>
        <p:spPr bwMode="auto">
          <a:xfrm>
            <a:off x="3892550" y="3789363"/>
            <a:ext cx="1292225" cy="1587"/>
          </a:xfrm>
          <a:prstGeom prst="line">
            <a:avLst/>
          </a:prstGeom>
          <a:noFill/>
          <a:ln w="76200">
            <a:solidFill>
              <a:schemeClr val="accent2"/>
            </a:solidFill>
            <a:round/>
            <a:headEnd/>
            <a:tailEnd/>
          </a:ln>
        </p:spPr>
        <p:txBody>
          <a:bodyPr/>
          <a:lstStyle/>
          <a:p>
            <a:endParaRPr lang="en-US"/>
          </a:p>
        </p:txBody>
      </p:sp>
      <p:sp>
        <p:nvSpPr>
          <p:cNvPr id="202786" name="Line 34"/>
          <p:cNvSpPr>
            <a:spLocks noChangeShapeType="1"/>
          </p:cNvSpPr>
          <p:nvPr/>
        </p:nvSpPr>
        <p:spPr bwMode="auto">
          <a:xfrm>
            <a:off x="3894138" y="3829050"/>
            <a:ext cx="1266825" cy="39688"/>
          </a:xfrm>
          <a:prstGeom prst="line">
            <a:avLst/>
          </a:prstGeom>
          <a:noFill/>
          <a:ln w="76200">
            <a:solidFill>
              <a:srgbClr val="FF00FF"/>
            </a:solidFill>
            <a:round/>
            <a:headEnd/>
            <a:tailEnd/>
          </a:ln>
        </p:spPr>
        <p:txBody>
          <a:bodyPr/>
          <a:lstStyle/>
          <a:p>
            <a:endParaRPr lang="en-US"/>
          </a:p>
        </p:txBody>
      </p:sp>
      <p:sp>
        <p:nvSpPr>
          <p:cNvPr id="202787" name="Text Box 35"/>
          <p:cNvSpPr txBox="1">
            <a:spLocks noChangeArrowheads="1"/>
          </p:cNvSpPr>
          <p:nvPr/>
        </p:nvSpPr>
        <p:spPr bwMode="auto">
          <a:xfrm>
            <a:off x="923925" y="4397375"/>
            <a:ext cx="1287463" cy="822325"/>
          </a:xfrm>
          <a:prstGeom prst="rect">
            <a:avLst/>
          </a:prstGeom>
          <a:noFill/>
          <a:ln w="9525">
            <a:noFill/>
            <a:miter lim="800000"/>
            <a:headEnd/>
            <a:tailEnd/>
          </a:ln>
        </p:spPr>
        <p:txBody>
          <a:bodyPr>
            <a:spAutoFit/>
          </a:bodyPr>
          <a:lstStyle/>
          <a:p>
            <a:pPr algn="ctr"/>
            <a:r>
              <a:rPr lang="en-US"/>
              <a:t>nuclear</a:t>
            </a:r>
          </a:p>
          <a:p>
            <a:pPr algn="ctr"/>
            <a:r>
              <a:rPr lang="en-US"/>
              <a:t>force</a:t>
            </a:r>
          </a:p>
        </p:txBody>
      </p:sp>
      <p:pic>
        <p:nvPicPr>
          <p:cNvPr id="202788" name="Picture 36" descr="j0303547[1]"/>
          <p:cNvPicPr>
            <a:picLocks noChangeAspect="1" noChangeArrowheads="1"/>
          </p:cNvPicPr>
          <p:nvPr/>
        </p:nvPicPr>
        <p:blipFill>
          <a:blip r:embed="rId7" cstate="print"/>
          <a:srcRect/>
          <a:stretch>
            <a:fillRect/>
          </a:stretch>
        </p:blipFill>
        <p:spPr bwMode="auto">
          <a:xfrm>
            <a:off x="5324475" y="3281363"/>
            <a:ext cx="1411288" cy="1298575"/>
          </a:xfrm>
          <a:prstGeom prst="rect">
            <a:avLst/>
          </a:prstGeom>
          <a:ln>
            <a:noFill/>
          </a:ln>
          <a:effectLst>
            <a:outerShdw blurRad="292100" dist="139700" dir="2700000" algn="tl" rotWithShape="0">
              <a:srgbClr val="333333">
                <a:alpha val="65000"/>
              </a:srgbClr>
            </a:outerShdw>
          </a:effectLst>
        </p:spPr>
      </p:pic>
      <p:sp>
        <p:nvSpPr>
          <p:cNvPr id="202789" name="Text Box 37"/>
          <p:cNvSpPr txBox="1">
            <a:spLocks noChangeArrowheads="1"/>
          </p:cNvSpPr>
          <p:nvPr/>
        </p:nvSpPr>
        <p:spPr bwMode="auto">
          <a:xfrm>
            <a:off x="2479675" y="4454525"/>
            <a:ext cx="2076450" cy="822325"/>
          </a:xfrm>
          <a:prstGeom prst="rect">
            <a:avLst/>
          </a:prstGeom>
          <a:noFill/>
          <a:ln w="9525">
            <a:noFill/>
            <a:miter lim="800000"/>
            <a:headEnd/>
            <a:tailEnd/>
          </a:ln>
        </p:spPr>
        <p:txBody>
          <a:bodyPr>
            <a:spAutoFit/>
          </a:bodyPr>
          <a:lstStyle/>
          <a:p>
            <a:pPr algn="ctr"/>
            <a:r>
              <a:rPr lang="en-US"/>
              <a:t>light, heat and charge</a:t>
            </a:r>
          </a:p>
        </p:txBody>
      </p:sp>
      <p:sp>
        <p:nvSpPr>
          <p:cNvPr id="202790" name="Text Box 38"/>
          <p:cNvSpPr txBox="1">
            <a:spLocks noChangeArrowheads="1"/>
          </p:cNvSpPr>
          <p:nvPr/>
        </p:nvSpPr>
        <p:spPr bwMode="auto">
          <a:xfrm>
            <a:off x="5059363" y="4692650"/>
            <a:ext cx="1955800" cy="457200"/>
          </a:xfrm>
          <a:prstGeom prst="rect">
            <a:avLst/>
          </a:prstGeom>
          <a:noFill/>
          <a:ln w="9525">
            <a:noFill/>
            <a:miter lim="800000"/>
            <a:headEnd/>
            <a:tailEnd/>
          </a:ln>
        </p:spPr>
        <p:txBody>
          <a:bodyPr>
            <a:spAutoFit/>
          </a:bodyPr>
          <a:lstStyle/>
          <a:p>
            <a:pPr algn="ctr"/>
            <a:r>
              <a:rPr lang="en-US"/>
              <a:t>radioactivity</a:t>
            </a:r>
          </a:p>
        </p:txBody>
      </p:sp>
      <p:pic>
        <p:nvPicPr>
          <p:cNvPr id="202791" name="Picture 39" descr="j0198175[1]"/>
          <p:cNvPicPr>
            <a:picLocks noChangeAspect="1" noChangeArrowheads="1"/>
          </p:cNvPicPr>
          <p:nvPr/>
        </p:nvPicPr>
        <p:blipFill>
          <a:blip r:embed="rId8" cstate="print"/>
          <a:srcRect/>
          <a:stretch>
            <a:fillRect/>
          </a:stretch>
        </p:blipFill>
        <p:spPr bwMode="auto">
          <a:xfrm>
            <a:off x="6924675" y="2968625"/>
            <a:ext cx="1522413" cy="1684338"/>
          </a:xfrm>
          <a:prstGeom prst="rect">
            <a:avLst/>
          </a:prstGeom>
          <a:ln>
            <a:noFill/>
          </a:ln>
          <a:effectLst>
            <a:outerShdw blurRad="292100" dist="139700" dir="2700000" algn="tl" rotWithShape="0">
              <a:srgbClr val="333333">
                <a:alpha val="65000"/>
              </a:srgbClr>
            </a:outerShdw>
          </a:effectLst>
        </p:spPr>
      </p:pic>
      <p:sp>
        <p:nvSpPr>
          <p:cNvPr id="202792" name="Text Box 40"/>
          <p:cNvSpPr txBox="1">
            <a:spLocks noChangeArrowheads="1"/>
          </p:cNvSpPr>
          <p:nvPr/>
        </p:nvSpPr>
        <p:spPr bwMode="auto">
          <a:xfrm>
            <a:off x="6883400" y="4686300"/>
            <a:ext cx="1654175" cy="457200"/>
          </a:xfrm>
          <a:prstGeom prst="rect">
            <a:avLst/>
          </a:prstGeom>
          <a:noFill/>
          <a:ln w="9525">
            <a:noFill/>
            <a:miter lim="800000"/>
            <a:headEnd/>
            <a:tailEnd/>
          </a:ln>
        </p:spPr>
        <p:txBody>
          <a:bodyPr>
            <a:spAutoFit/>
          </a:bodyPr>
          <a:lstStyle/>
          <a:p>
            <a:pPr algn="ctr"/>
            <a:r>
              <a:rPr lang="en-US"/>
              <a:t>freefall</a:t>
            </a:r>
          </a:p>
        </p:txBody>
      </p:sp>
      <p:sp>
        <p:nvSpPr>
          <p:cNvPr id="202793" name="Rectangle 41"/>
          <p:cNvSpPr>
            <a:spLocks noChangeArrowheads="1"/>
          </p:cNvSpPr>
          <p:nvPr/>
        </p:nvSpPr>
        <p:spPr bwMode="auto">
          <a:xfrm>
            <a:off x="2319338" y="2108200"/>
            <a:ext cx="4459287" cy="781050"/>
          </a:xfrm>
          <a:prstGeom prst="rect">
            <a:avLst/>
          </a:prstGeom>
          <a:noFill/>
          <a:ln w="28575">
            <a:solidFill>
              <a:schemeClr val="accent2"/>
            </a:solidFill>
            <a:prstDash val="dash"/>
            <a:miter lim="800000"/>
            <a:headEnd/>
            <a:tailEnd/>
          </a:ln>
        </p:spPr>
        <p:txBody>
          <a:bodyPr wrap="none" anchor="ctr"/>
          <a:lstStyle/>
          <a:p>
            <a:endParaRPr lang="en-US"/>
          </a:p>
        </p:txBody>
      </p:sp>
      <p:sp>
        <p:nvSpPr>
          <p:cNvPr id="202794" name="Text Box 42"/>
          <p:cNvSpPr txBox="1">
            <a:spLocks noChangeArrowheads="1"/>
          </p:cNvSpPr>
          <p:nvPr/>
        </p:nvSpPr>
        <p:spPr bwMode="auto">
          <a:xfrm>
            <a:off x="2293938" y="2098675"/>
            <a:ext cx="4500562" cy="457200"/>
          </a:xfrm>
          <a:prstGeom prst="rect">
            <a:avLst/>
          </a:prstGeom>
          <a:solidFill>
            <a:schemeClr val="accent2"/>
          </a:solidFill>
          <a:ln w="9525">
            <a:noFill/>
            <a:miter lim="800000"/>
            <a:headEnd/>
            <a:tailEnd/>
          </a:ln>
        </p:spPr>
        <p:txBody>
          <a:bodyPr>
            <a:spAutoFit/>
          </a:bodyPr>
          <a:lstStyle/>
          <a:p>
            <a:pPr algn="ctr"/>
            <a:r>
              <a:rPr lang="en-US">
                <a:solidFill>
                  <a:schemeClr val="bg1"/>
                </a:solidFill>
              </a:rPr>
              <a:t>ELECTRO-WEAK</a:t>
            </a:r>
          </a:p>
        </p:txBody>
      </p:sp>
      <p:sp>
        <p:nvSpPr>
          <p:cNvPr id="202795" name="Text Box 43"/>
          <p:cNvSpPr txBox="1">
            <a:spLocks noChangeArrowheads="1"/>
          </p:cNvSpPr>
          <p:nvPr/>
        </p:nvSpPr>
        <p:spPr bwMode="auto">
          <a:xfrm>
            <a:off x="6891338" y="5111750"/>
            <a:ext cx="1428750" cy="396875"/>
          </a:xfrm>
          <a:prstGeom prst="rect">
            <a:avLst/>
          </a:prstGeom>
          <a:noFill/>
          <a:ln w="9525">
            <a:noFill/>
            <a:miter lim="800000"/>
            <a:headEnd/>
            <a:tailEnd/>
          </a:ln>
        </p:spPr>
        <p:txBody>
          <a:bodyPr wrap="none">
            <a:spAutoFit/>
          </a:bodyPr>
          <a:lstStyle/>
          <a:p>
            <a:r>
              <a:rPr lang="en-US" sz="2000" i="1">
                <a:solidFill>
                  <a:srgbClr val="FF3300"/>
                </a:solidFill>
              </a:rPr>
              <a:t>WEAKEST</a:t>
            </a:r>
          </a:p>
        </p:txBody>
      </p:sp>
      <p:sp>
        <p:nvSpPr>
          <p:cNvPr id="202796" name="Text Box 44"/>
          <p:cNvSpPr txBox="1">
            <a:spLocks noChangeArrowheads="1"/>
          </p:cNvSpPr>
          <p:nvPr/>
        </p:nvSpPr>
        <p:spPr bwMode="auto">
          <a:xfrm>
            <a:off x="725488" y="5056188"/>
            <a:ext cx="2079625" cy="457200"/>
          </a:xfrm>
          <a:prstGeom prst="rect">
            <a:avLst/>
          </a:prstGeom>
          <a:noFill/>
          <a:ln w="9525">
            <a:noFill/>
            <a:miter lim="800000"/>
            <a:headEnd/>
            <a:tailEnd/>
          </a:ln>
        </p:spPr>
        <p:txBody>
          <a:bodyPr wrap="none">
            <a:spAutoFit/>
          </a:bodyPr>
          <a:lstStyle/>
          <a:p>
            <a:r>
              <a:rPr lang="en-US" b="1">
                <a:solidFill>
                  <a:srgbClr val="FF3300"/>
                </a:solidFill>
              </a:rPr>
              <a:t>STRONGEST</a:t>
            </a:r>
          </a:p>
        </p:txBody>
      </p:sp>
      <p:sp>
        <p:nvSpPr>
          <p:cNvPr id="202797" name="Line 45"/>
          <p:cNvSpPr>
            <a:spLocks noChangeShapeType="1"/>
          </p:cNvSpPr>
          <p:nvPr/>
        </p:nvSpPr>
        <p:spPr bwMode="auto">
          <a:xfrm>
            <a:off x="2743200" y="5313363"/>
            <a:ext cx="4121150" cy="0"/>
          </a:xfrm>
          <a:prstGeom prst="line">
            <a:avLst/>
          </a:prstGeom>
          <a:noFill/>
          <a:ln w="76200">
            <a:solidFill>
              <a:srgbClr val="FF3300"/>
            </a:solidFill>
            <a:round/>
            <a:headEnd/>
            <a:tailEnd type="arrow" w="med" len="med"/>
          </a:ln>
        </p:spPr>
        <p:txBody>
          <a:bodyPr/>
          <a:lstStyle/>
          <a:p>
            <a:endParaRPr lang="en-US"/>
          </a:p>
        </p:txBody>
      </p:sp>
      <p:sp>
        <p:nvSpPr>
          <p:cNvPr id="202798" name="Text Box 46"/>
          <p:cNvSpPr txBox="1">
            <a:spLocks noChangeArrowheads="1"/>
          </p:cNvSpPr>
          <p:nvPr/>
        </p:nvSpPr>
        <p:spPr bwMode="auto">
          <a:xfrm>
            <a:off x="738188" y="5476875"/>
            <a:ext cx="2054225" cy="711200"/>
          </a:xfrm>
          <a:prstGeom prst="rect">
            <a:avLst/>
          </a:prstGeom>
          <a:solidFill>
            <a:srgbClr val="FF0000"/>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rPr>
              <a:t>Extremely Short</a:t>
            </a:r>
          </a:p>
        </p:txBody>
      </p:sp>
      <p:sp>
        <p:nvSpPr>
          <p:cNvPr id="202799" name="Text Box 47"/>
          <p:cNvSpPr txBox="1">
            <a:spLocks noChangeArrowheads="1"/>
          </p:cNvSpPr>
          <p:nvPr/>
        </p:nvSpPr>
        <p:spPr bwMode="auto">
          <a:xfrm>
            <a:off x="2792413" y="5484813"/>
            <a:ext cx="2084387" cy="711200"/>
          </a:xfrm>
          <a:prstGeom prst="rect">
            <a:avLst/>
          </a:prstGeom>
          <a:solidFill>
            <a:schemeClr val="tx1"/>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sym typeface="Symbol" pitchFamily="18" charset="2"/>
              </a:rPr>
              <a:t></a:t>
            </a:r>
          </a:p>
        </p:txBody>
      </p:sp>
      <p:sp>
        <p:nvSpPr>
          <p:cNvPr id="202800" name="Text Box 48"/>
          <p:cNvSpPr txBox="1">
            <a:spLocks noChangeArrowheads="1"/>
          </p:cNvSpPr>
          <p:nvPr/>
        </p:nvSpPr>
        <p:spPr bwMode="auto">
          <a:xfrm>
            <a:off x="4859338" y="5481638"/>
            <a:ext cx="1944687" cy="711200"/>
          </a:xfrm>
          <a:prstGeom prst="rect">
            <a:avLst/>
          </a:prstGeom>
          <a:solidFill>
            <a:srgbClr val="FF0000"/>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rPr>
              <a:t>Short</a:t>
            </a:r>
          </a:p>
        </p:txBody>
      </p:sp>
      <p:sp>
        <p:nvSpPr>
          <p:cNvPr id="202801" name="Text Box 49"/>
          <p:cNvSpPr txBox="1">
            <a:spLocks noChangeArrowheads="1"/>
          </p:cNvSpPr>
          <p:nvPr/>
        </p:nvSpPr>
        <p:spPr bwMode="auto">
          <a:xfrm>
            <a:off x="6805613" y="5476875"/>
            <a:ext cx="1593850" cy="711200"/>
          </a:xfrm>
          <a:prstGeom prst="rect">
            <a:avLst/>
          </a:prstGeom>
          <a:solidFill>
            <a:schemeClr val="tx1"/>
          </a:solidFill>
          <a:ln w="9525">
            <a:solidFill>
              <a:schemeClr val="tx1"/>
            </a:solidFill>
            <a:miter lim="800000"/>
            <a:headEnd/>
            <a:tailEnd/>
          </a:ln>
        </p:spPr>
        <p:txBody>
          <a:bodyPr>
            <a:spAutoFit/>
          </a:bodyPr>
          <a:lstStyle/>
          <a:p>
            <a:pPr algn="ctr"/>
            <a:r>
              <a:rPr lang="en-US" sz="2000">
                <a:solidFill>
                  <a:schemeClr val="bg1"/>
                </a:solidFill>
              </a:rPr>
              <a:t>Range:</a:t>
            </a:r>
          </a:p>
          <a:p>
            <a:pPr algn="ctr"/>
            <a:r>
              <a:rPr lang="en-US" sz="2000">
                <a:solidFill>
                  <a:schemeClr val="bg1"/>
                </a:solidFill>
                <a:sym typeface="Symbol" pitchFamily="18" charset="2"/>
              </a:rPr>
              <a:t></a:t>
            </a:r>
          </a:p>
        </p:txBody>
      </p:sp>
      <p:sp>
        <p:nvSpPr>
          <p:cNvPr id="202802" name="Text Box 50"/>
          <p:cNvSpPr txBox="1">
            <a:spLocks noChangeArrowheads="1"/>
          </p:cNvSpPr>
          <p:nvPr/>
        </p:nvSpPr>
        <p:spPr bwMode="auto">
          <a:xfrm>
            <a:off x="735013" y="6207125"/>
            <a:ext cx="2060575" cy="681038"/>
          </a:xfrm>
          <a:prstGeom prst="rect">
            <a:avLst/>
          </a:prstGeom>
          <a:solidFill>
            <a:schemeClr val="accent2"/>
          </a:solidFill>
          <a:ln w="9525">
            <a:solidFill>
              <a:schemeClr val="tx1"/>
            </a:solidFill>
            <a:miter lim="800000"/>
            <a:headEnd/>
            <a:tailEnd/>
          </a:ln>
        </p:spPr>
        <p:txBody>
          <a:bodyPr>
            <a:spAutoFit/>
          </a:bodyPr>
          <a:lstStyle/>
          <a:p>
            <a:pPr algn="ctr"/>
            <a:r>
              <a:rPr lang="en-US" sz="1800">
                <a:solidFill>
                  <a:schemeClr val="bg1"/>
                </a:solidFill>
              </a:rPr>
              <a:t>Force Carrier:</a:t>
            </a:r>
          </a:p>
          <a:p>
            <a:pPr algn="ctr"/>
            <a:r>
              <a:rPr lang="en-US" sz="2000">
                <a:solidFill>
                  <a:schemeClr val="bg1"/>
                </a:solidFill>
              </a:rPr>
              <a:t>Gluon</a:t>
            </a:r>
          </a:p>
        </p:txBody>
      </p:sp>
      <p:sp>
        <p:nvSpPr>
          <p:cNvPr id="202803" name="Text Box 51"/>
          <p:cNvSpPr txBox="1">
            <a:spLocks noChangeArrowheads="1"/>
          </p:cNvSpPr>
          <p:nvPr/>
        </p:nvSpPr>
        <p:spPr bwMode="auto">
          <a:xfrm>
            <a:off x="2794000" y="6199188"/>
            <a:ext cx="4008438" cy="650875"/>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Force Carrier:</a:t>
            </a:r>
          </a:p>
          <a:p>
            <a:pPr algn="ctr"/>
            <a:r>
              <a:rPr lang="en-US" sz="1800">
                <a:solidFill>
                  <a:schemeClr val="bg1"/>
                </a:solidFill>
              </a:rPr>
              <a:t>Photon</a:t>
            </a:r>
          </a:p>
        </p:txBody>
      </p:sp>
      <p:sp>
        <p:nvSpPr>
          <p:cNvPr id="202804" name="Text Box 52"/>
          <p:cNvSpPr txBox="1">
            <a:spLocks noChangeArrowheads="1"/>
          </p:cNvSpPr>
          <p:nvPr/>
        </p:nvSpPr>
        <p:spPr bwMode="auto">
          <a:xfrm>
            <a:off x="6800850" y="6197600"/>
            <a:ext cx="1606550" cy="650875"/>
          </a:xfrm>
          <a:prstGeom prst="rect">
            <a:avLst/>
          </a:prstGeom>
          <a:solidFill>
            <a:schemeClr val="accent2"/>
          </a:solidFill>
          <a:ln w="9525">
            <a:solidFill>
              <a:schemeClr val="tx1"/>
            </a:solidFill>
            <a:miter lim="800000"/>
            <a:headEnd/>
            <a:tailEnd/>
          </a:ln>
        </p:spPr>
        <p:txBody>
          <a:bodyPr>
            <a:spAutoFit/>
          </a:bodyPr>
          <a:lstStyle/>
          <a:p>
            <a:pPr algn="ctr"/>
            <a:r>
              <a:rPr lang="en-US" sz="1800">
                <a:solidFill>
                  <a:schemeClr val="bg1"/>
                </a:solidFill>
              </a:rPr>
              <a:t>Force Carrier:</a:t>
            </a:r>
          </a:p>
          <a:p>
            <a:pPr algn="ctr"/>
            <a:r>
              <a:rPr lang="en-US" sz="1800">
                <a:solidFill>
                  <a:schemeClr val="bg1"/>
                </a:solidFill>
              </a:rPr>
              <a:t>Graviton</a:t>
            </a:r>
          </a:p>
        </p:txBody>
      </p:sp>
      <p:sp>
        <p:nvSpPr>
          <p:cNvPr id="5226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58"/>
                                        </p:tgtEl>
                                        <p:attrNameLst>
                                          <p:attrName>style.visibility</p:attrName>
                                        </p:attrNameLst>
                                      </p:cBhvr>
                                      <p:to>
                                        <p:strVal val="visible"/>
                                      </p:to>
                                    </p:set>
                                    <p:animEffect transition="in" filter="wipe(left)">
                                      <p:cBhvr>
                                        <p:cTn id="7" dur="500"/>
                                        <p:tgtEl>
                                          <p:spTgt spid="202758"/>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59"/>
                                        </p:tgtEl>
                                        <p:attrNameLst>
                                          <p:attrName>style.visibility</p:attrName>
                                        </p:attrNameLst>
                                      </p:cBhvr>
                                      <p:to>
                                        <p:strVal val="visible"/>
                                      </p:to>
                                    </p:set>
                                    <p:animEffect transition="in" filter="wipe(left)">
                                      <p:cBhvr>
                                        <p:cTn id="12" dur="500"/>
                                        <p:tgtEl>
                                          <p:spTgt spid="202759"/>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2760"/>
                                        </p:tgtEl>
                                        <p:attrNameLst>
                                          <p:attrName>style.visibility</p:attrName>
                                        </p:attrNameLst>
                                      </p:cBhvr>
                                      <p:to>
                                        <p:strVal val="visible"/>
                                      </p:to>
                                    </p:set>
                                    <p:animEffect transition="in" filter="wipe(left)">
                                      <p:cBhvr>
                                        <p:cTn id="17" dur="500"/>
                                        <p:tgtEl>
                                          <p:spTgt spid="202760"/>
                                        </p:tgtEl>
                                      </p:cBhvr>
                                    </p:animEffect>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2757"/>
                                        </p:tgtEl>
                                        <p:attrNameLst>
                                          <p:attrName>style.visibility</p:attrName>
                                        </p:attrNameLst>
                                      </p:cBhvr>
                                      <p:to>
                                        <p:strVal val="visible"/>
                                      </p:to>
                                    </p:set>
                                    <p:animEffect transition="in" filter="wipe(left)">
                                      <p:cBhvr>
                                        <p:cTn id="22" dur="500"/>
                                        <p:tgtEl>
                                          <p:spTgt spid="202757"/>
                                        </p:tgtEl>
                                      </p:cBhvr>
                                    </p:animEffect>
                                  </p:childTnLst>
                                  <p:subTnLst>
                                    <p:audio>
                                      <p:cMediaNode>
                                        <p:cTn display="0" masterRel="sameClick">
                                          <p:stCondLst>
                                            <p:cond evt="begin" delay="0">
                                              <p:tn val="20"/>
                                            </p:cond>
                                          </p:stCondLst>
                                          <p:endCondLst>
                                            <p:cond evt="onStopAudio" delay="0">
                                              <p:tgtEl>
                                                <p:sldTgt/>
                                              </p:tgtEl>
                                            </p:cond>
                                          </p:endCondLst>
                                        </p:cTn>
                                        <p:tgtEl>
                                          <p:sndTgt r:embed="rId4" name="type.wav"/>
                                        </p:tgtEl>
                                      </p:cMediaNode>
                                    </p:audio>
                                  </p:sub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202762"/>
                                        </p:tgtEl>
                                        <p:attrNameLst>
                                          <p:attrName>style.visibility</p:attrName>
                                        </p:attrNameLst>
                                      </p:cBhvr>
                                      <p:to>
                                        <p:strVal val="visible"/>
                                      </p:to>
                                    </p:set>
                                    <p:animEffect transition="in" filter="wipe(down)">
                                      <p:cBhvr>
                                        <p:cTn id="26" dur="500"/>
                                        <p:tgtEl>
                                          <p:spTgt spid="202762"/>
                                        </p:tgtEl>
                                      </p:cBhvr>
                                    </p:animEffect>
                                  </p:childTnLst>
                                  <p:subTnLst>
                                    <p:audio>
                                      <p:cMediaNode>
                                        <p:cTn display="0" masterRel="sameClick">
                                          <p:stCondLst>
                                            <p:cond evt="begin" delay="0">
                                              <p:tn val="24"/>
                                            </p:cond>
                                          </p:stCondLst>
                                          <p:endCondLst>
                                            <p:cond evt="onStopAudio" delay="0">
                                              <p:tgtEl>
                                                <p:sldTgt/>
                                              </p:tgtEl>
                                            </p:cond>
                                          </p:endCondLst>
                                        </p:cTn>
                                        <p:tgtEl>
                                          <p:sndTgt r:embed="rId5" name="arrow.wav"/>
                                        </p:tgtEl>
                                      </p:cMediaNode>
                                    </p:audio>
                                  </p:sub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02761"/>
                                        </p:tgtEl>
                                        <p:attrNameLst>
                                          <p:attrName>style.visibility</p:attrName>
                                        </p:attrNameLst>
                                      </p:cBhvr>
                                      <p:to>
                                        <p:strVal val="visible"/>
                                      </p:to>
                                    </p:set>
                                    <p:animEffect transition="in" filter="wipe(down)">
                                      <p:cBhvr>
                                        <p:cTn id="34" dur="500"/>
                                        <p:tgtEl>
                                          <p:spTgt spid="202761"/>
                                        </p:tgtEl>
                                      </p:cBhvr>
                                    </p:animEffect>
                                  </p:childTnLst>
                                  <p:subTnLst>
                                    <p:audio>
                                      <p:cMediaNode>
                                        <p:cTn display="0" masterRel="sameClick">
                                          <p:stCondLst>
                                            <p:cond evt="begin" delay="0">
                                              <p:tn val="32"/>
                                            </p:cond>
                                          </p:stCondLst>
                                          <p:endCondLst>
                                            <p:cond evt="onStopAudio" delay="0">
                                              <p:tgtEl>
                                                <p:sldTgt/>
                                              </p:tgtEl>
                                            </p:cond>
                                          </p:endCondLst>
                                        </p:cTn>
                                        <p:tgtEl>
                                          <p:sndTgt r:embed="rId5" name="arrow.wav"/>
                                        </p:tgtEl>
                                      </p:cMediaNode>
                                    </p:audio>
                                  </p:sub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arrow.wav"/>
                                        </p:tgtEl>
                                      </p:cMediaNode>
                                    </p:audio>
                                  </p:sub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202770"/>
                                        </p:tgtEl>
                                        <p:attrNameLst>
                                          <p:attrName>style.visibility</p:attrName>
                                        </p:attrNameLst>
                                      </p:cBhvr>
                                      <p:to>
                                        <p:strVal val="visible"/>
                                      </p:to>
                                    </p:set>
                                    <p:animEffect transition="in" filter="wipe(down)">
                                      <p:cBhvr>
                                        <p:cTn id="42" dur="500"/>
                                        <p:tgtEl>
                                          <p:spTgt spid="202770"/>
                                        </p:tgtEl>
                                      </p:cBhvr>
                                    </p:animEffect>
                                  </p:childTnLst>
                                  <p:subTnLst>
                                    <p:audio>
                                      <p:cMediaNode>
                                        <p:cTn display="0" masterRel="sameClick">
                                          <p:stCondLst>
                                            <p:cond evt="begin" delay="0">
                                              <p:tn val="40"/>
                                            </p:cond>
                                          </p:stCondLst>
                                          <p:endCondLst>
                                            <p:cond evt="onStopAudio" delay="0">
                                              <p:tgtEl>
                                                <p:sldTgt/>
                                              </p:tgtEl>
                                            </p:cond>
                                          </p:endCondLst>
                                        </p:cTn>
                                        <p:tgtEl>
                                          <p:sndTgt r:embed="rId5" name="arrow.wav"/>
                                        </p:tgtEl>
                                      </p:cMediaNode>
                                    </p:audio>
                                  </p:sub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202772"/>
                                        </p:tgtEl>
                                        <p:attrNameLst>
                                          <p:attrName>style.visibility</p:attrName>
                                        </p:attrNameLst>
                                      </p:cBhvr>
                                      <p:to>
                                        <p:strVal val="visible"/>
                                      </p:to>
                                    </p:set>
                                    <p:animEffect transition="in" filter="wipe(down)">
                                      <p:cBhvr>
                                        <p:cTn id="46" dur="500"/>
                                        <p:tgtEl>
                                          <p:spTgt spid="202772"/>
                                        </p:tgtEl>
                                      </p:cBhvr>
                                    </p:animEffect>
                                  </p:childTnLst>
                                  <p:subTnLst>
                                    <p:audio>
                                      <p:cMediaNode>
                                        <p:cTn display="0" masterRel="sameClick">
                                          <p:stCondLst>
                                            <p:cond evt="begin" delay="0">
                                              <p:tn val="44"/>
                                            </p:cond>
                                          </p:stCondLst>
                                          <p:endCondLst>
                                            <p:cond evt="onStopAudio" delay="0">
                                              <p:tgtEl>
                                                <p:sldTgt/>
                                              </p:tgtEl>
                                            </p:cond>
                                          </p:endCondLst>
                                        </p:cTn>
                                        <p:tgtEl>
                                          <p:sndTgt r:embed="rId5" name="arrow.wav"/>
                                        </p:tgtEl>
                                      </p:cMediaNode>
                                    </p:audio>
                                  </p:sub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02775"/>
                                        </p:tgtEl>
                                        <p:attrNameLst>
                                          <p:attrName>style.visibility</p:attrName>
                                        </p:attrNameLst>
                                      </p:cBhvr>
                                      <p:to>
                                        <p:strVal val="visible"/>
                                      </p:to>
                                    </p:set>
                                    <p:animEffect transition="in" filter="wipe(up)">
                                      <p:cBhvr>
                                        <p:cTn id="50" dur="500"/>
                                        <p:tgtEl>
                                          <p:spTgt spid="202775"/>
                                        </p:tgtEl>
                                      </p:cBhvr>
                                    </p:animEffect>
                                  </p:childTnLst>
                                  <p:subTnLst>
                                    <p:audio>
                                      <p:cMediaNode>
                                        <p:cTn display="0" masterRel="sameClick">
                                          <p:stCondLst>
                                            <p:cond evt="begin" delay="0">
                                              <p:tn val="48"/>
                                            </p:cond>
                                          </p:stCondLst>
                                          <p:endCondLst>
                                            <p:cond evt="onStopAudio" delay="0">
                                              <p:tgtEl>
                                                <p:sldTgt/>
                                              </p:tgtEl>
                                            </p:cond>
                                          </p:endCondLst>
                                        </p:cTn>
                                        <p:tgtEl>
                                          <p:sndTgt r:embed="rId5" name="arrow.wav"/>
                                        </p:tgtEl>
                                      </p:cMediaNode>
                                    </p:audio>
                                  </p:sub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202773"/>
                                        </p:tgtEl>
                                        <p:attrNameLst>
                                          <p:attrName>style.visibility</p:attrName>
                                        </p:attrNameLst>
                                      </p:cBhvr>
                                      <p:to>
                                        <p:strVal val="visible"/>
                                      </p:to>
                                    </p:set>
                                    <p:animEffect transition="in" filter="wipe(down)">
                                      <p:cBhvr>
                                        <p:cTn id="54" dur="500"/>
                                        <p:tgtEl>
                                          <p:spTgt spid="202773"/>
                                        </p:tgtEl>
                                      </p:cBhvr>
                                    </p:animEffect>
                                  </p:childTnLst>
                                  <p:subTnLst>
                                    <p:audio>
                                      <p:cMediaNode>
                                        <p:cTn display="0" masterRel="sameClick">
                                          <p:stCondLst>
                                            <p:cond evt="begin" delay="0">
                                              <p:tn val="52"/>
                                            </p:cond>
                                          </p:stCondLst>
                                          <p:endCondLst>
                                            <p:cond evt="onStopAudio" delay="0">
                                              <p:tgtEl>
                                                <p:sldTgt/>
                                              </p:tgtEl>
                                            </p:cond>
                                          </p:endCondLst>
                                        </p:cTn>
                                        <p:tgtEl>
                                          <p:sndTgt r:embed="rId5" name="arrow.wav"/>
                                        </p:tgtEl>
                                      </p:cMediaNode>
                                    </p:audio>
                                  </p:sub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202774"/>
                                        </p:tgtEl>
                                        <p:attrNameLst>
                                          <p:attrName>style.visibility</p:attrName>
                                        </p:attrNameLst>
                                      </p:cBhvr>
                                      <p:to>
                                        <p:strVal val="visible"/>
                                      </p:to>
                                    </p:set>
                                    <p:animEffect transition="in" filter="wipe(down)">
                                      <p:cBhvr>
                                        <p:cTn id="58" dur="500"/>
                                        <p:tgtEl>
                                          <p:spTgt spid="202774"/>
                                        </p:tgtEl>
                                      </p:cBhvr>
                                    </p:animEffect>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202771"/>
                                        </p:tgtEl>
                                        <p:attrNameLst>
                                          <p:attrName>style.visibility</p:attrName>
                                        </p:attrNameLst>
                                      </p:cBhvr>
                                      <p:to>
                                        <p:strVal val="visible"/>
                                      </p:to>
                                    </p:set>
                                    <p:animEffect transition="in" filter="wipe(down)">
                                      <p:cBhvr>
                                        <p:cTn id="62" dur="500"/>
                                        <p:tgtEl>
                                          <p:spTgt spid="202771"/>
                                        </p:tgtEl>
                                      </p:cBhvr>
                                    </p:animEffect>
                                  </p:childTnLst>
                                  <p:subTnLst>
                                    <p:audio>
                                      <p:cMediaNode>
                                        <p:cTn display="0" masterRel="sameClick">
                                          <p:stCondLst>
                                            <p:cond evt="begin" delay="0">
                                              <p:tn val="60"/>
                                            </p:cond>
                                          </p:stCondLst>
                                          <p:endCondLst>
                                            <p:cond evt="onStopAudio" delay="0">
                                              <p:tgtEl>
                                                <p:sldTgt/>
                                              </p:tgtEl>
                                            </p:cond>
                                          </p:endCondLst>
                                        </p:cTn>
                                        <p:tgtEl>
                                          <p:sndTgt r:embed="rId5" name="arrow.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2769"/>
                                        </p:tgtEl>
                                        <p:attrNameLst>
                                          <p:attrName>style.visibility</p:attrName>
                                        </p:attrNameLst>
                                      </p:cBhvr>
                                      <p:to>
                                        <p:strVal val="visible"/>
                                      </p:to>
                                    </p:set>
                                    <p:animEffect transition="in" filter="fade">
                                      <p:cBhvr>
                                        <p:cTn id="67" dur="2000"/>
                                        <p:tgtEl>
                                          <p:spTgt spid="202769"/>
                                        </p:tgtEl>
                                      </p:cBhvr>
                                    </p:animEffect>
                                  </p:childTnLst>
                                  <p:subTnLst>
                                    <p:audio>
                                      <p:cMediaNode>
                                        <p:cTn display="0" masterRel="sameClick">
                                          <p:stCondLst>
                                            <p:cond evt="begin" delay="0">
                                              <p:tn val="65"/>
                                            </p:cond>
                                          </p:stCondLst>
                                          <p:endCondLst>
                                            <p:cond evt="onStopAudio" delay="0">
                                              <p:tgtEl>
                                                <p:sldTgt/>
                                              </p:tgtEl>
                                            </p:cond>
                                          </p:endCondLst>
                                        </p:cTn>
                                        <p:tgtEl>
                                          <p:sndTgt r:embed="rId6"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2787"/>
                                        </p:tgtEl>
                                        <p:attrNameLst>
                                          <p:attrName>style.visibility</p:attrName>
                                        </p:attrNameLst>
                                      </p:cBhvr>
                                      <p:to>
                                        <p:strVal val="visible"/>
                                      </p:to>
                                    </p:set>
                                    <p:animEffect transition="in" filter="wipe(left)">
                                      <p:cBhvr>
                                        <p:cTn id="72" dur="500"/>
                                        <p:tgtEl>
                                          <p:spTgt spid="202787"/>
                                        </p:tgtEl>
                                      </p:cBhvr>
                                    </p:animEffect>
                                  </p:childTnLst>
                                  <p:subTnLst>
                                    <p:audio>
                                      <p:cMediaNode>
                                        <p:cTn display="0" masterRel="sameClick">
                                          <p:stCondLst>
                                            <p:cond evt="begin" delay="0">
                                              <p:tn val="70"/>
                                            </p:cond>
                                          </p:stCondLst>
                                          <p:endCondLst>
                                            <p:cond evt="onStopAudio" delay="0">
                                              <p:tgtEl>
                                                <p:sldTgt/>
                                              </p:tgtEl>
                                            </p:cond>
                                          </p:endCondLst>
                                        </p:cTn>
                                        <p:tgtEl>
                                          <p:sndTgt r:embed="rId4" name="type.wav"/>
                                        </p:tgtEl>
                                      </p:cMediaNode>
                                    </p:audio>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2756"/>
                                        </p:tgtEl>
                                        <p:attrNameLst>
                                          <p:attrName>style.visibility</p:attrName>
                                        </p:attrNameLst>
                                      </p:cBhvr>
                                      <p:to>
                                        <p:strVal val="visible"/>
                                      </p:to>
                                    </p:set>
                                    <p:animEffect transition="in" filter="wipe(left)">
                                      <p:cBhvr>
                                        <p:cTn id="82" dur="500"/>
                                        <p:tgtEl>
                                          <p:spTgt spid="202756"/>
                                        </p:tgtEl>
                                      </p:cBhvr>
                                    </p:animEffect>
                                  </p:childTnLst>
                                  <p:subTnLst>
                                    <p:audio>
                                      <p:cMediaNode>
                                        <p:cTn display="0" masterRel="sameClick">
                                          <p:stCondLst>
                                            <p:cond evt="begin" delay="0">
                                              <p:tn val="80"/>
                                            </p:cond>
                                          </p:stCondLst>
                                          <p:endCondLst>
                                            <p:cond evt="onStopAudio" delay="0">
                                              <p:tgtEl>
                                                <p:sldTgt/>
                                              </p:tgtEl>
                                            </p:cond>
                                          </p:endCondLst>
                                        </p:cTn>
                                        <p:tgtEl>
                                          <p:sndTgt r:embed="rId6" name="voltage.wav"/>
                                        </p:tgtEl>
                                      </p:cMediaNode>
                                    </p:audio>
                                  </p:sub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02781"/>
                                        </p:tgtEl>
                                        <p:attrNameLst>
                                          <p:attrName>style.visibility</p:attrName>
                                        </p:attrNameLst>
                                      </p:cBhvr>
                                      <p:to>
                                        <p:strVal val="visible"/>
                                      </p:to>
                                    </p:set>
                                    <p:animEffect transition="in" filter="wipe(left)">
                                      <p:cBhvr>
                                        <p:cTn id="86" dur="500"/>
                                        <p:tgtEl>
                                          <p:spTgt spid="202781"/>
                                        </p:tgtEl>
                                      </p:cBhvr>
                                    </p:animEffect>
                                  </p:childTnLst>
                                  <p:subTnLst>
                                    <p:audio>
                                      <p:cMediaNode>
                                        <p:cTn display="0" masterRel="sameClick">
                                          <p:stCondLst>
                                            <p:cond evt="begin" delay="0">
                                              <p:tn val="84"/>
                                            </p:cond>
                                          </p:stCondLst>
                                          <p:endCondLst>
                                            <p:cond evt="onStopAudio" delay="0">
                                              <p:tgtEl>
                                                <p:sldTgt/>
                                              </p:tgtEl>
                                            </p:cond>
                                          </p:endCondLst>
                                        </p:cTn>
                                        <p:tgtEl>
                                          <p:sndTgt r:embed="rId6" name="voltage.wav"/>
                                        </p:tgtEl>
                                      </p:cMediaNode>
                                    </p:audio>
                                  </p:sub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202782"/>
                                        </p:tgtEl>
                                        <p:attrNameLst>
                                          <p:attrName>style.visibility</p:attrName>
                                        </p:attrNameLst>
                                      </p:cBhvr>
                                      <p:to>
                                        <p:strVal val="visible"/>
                                      </p:to>
                                    </p:set>
                                    <p:animEffect transition="in" filter="wipe(left)">
                                      <p:cBhvr>
                                        <p:cTn id="90" dur="500"/>
                                        <p:tgtEl>
                                          <p:spTgt spid="202782"/>
                                        </p:tgtEl>
                                      </p:cBhvr>
                                    </p:animEffect>
                                  </p:childTnLst>
                                  <p:subTnLst>
                                    <p:audio>
                                      <p:cMediaNode>
                                        <p:cTn display="0" masterRel="sameClick">
                                          <p:stCondLst>
                                            <p:cond evt="begin" delay="0">
                                              <p:tn val="88"/>
                                            </p:cond>
                                          </p:stCondLst>
                                          <p:endCondLst>
                                            <p:cond evt="onStopAudio" delay="0">
                                              <p:tgtEl>
                                                <p:sldTgt/>
                                              </p:tgtEl>
                                            </p:cond>
                                          </p:endCondLst>
                                        </p:cTn>
                                        <p:tgtEl>
                                          <p:sndTgt r:embed="rId6" name="voltage.wav"/>
                                        </p:tgtEl>
                                      </p:cMediaNode>
                                    </p:audio>
                                  </p:sub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02783"/>
                                        </p:tgtEl>
                                        <p:attrNameLst>
                                          <p:attrName>style.visibility</p:attrName>
                                        </p:attrNameLst>
                                      </p:cBhvr>
                                      <p:to>
                                        <p:strVal val="visible"/>
                                      </p:to>
                                    </p:set>
                                    <p:animEffect transition="in" filter="wipe(left)">
                                      <p:cBhvr>
                                        <p:cTn id="94" dur="500"/>
                                        <p:tgtEl>
                                          <p:spTgt spid="202783"/>
                                        </p:tgtEl>
                                      </p:cBhvr>
                                    </p:animEffect>
                                  </p:childTnLst>
                                  <p:subTnLst>
                                    <p:audio>
                                      <p:cMediaNode>
                                        <p:cTn display="0" masterRel="sameClick">
                                          <p:stCondLst>
                                            <p:cond evt="begin" delay="0">
                                              <p:tn val="92"/>
                                            </p:cond>
                                          </p:stCondLst>
                                          <p:endCondLst>
                                            <p:cond evt="onStopAudio" delay="0">
                                              <p:tgtEl>
                                                <p:sldTgt/>
                                              </p:tgtEl>
                                            </p:cond>
                                          </p:endCondLst>
                                        </p:cTn>
                                        <p:tgtEl>
                                          <p:sndTgt r:embed="rId6" name="voltage.wav"/>
                                        </p:tgtEl>
                                      </p:cMediaNode>
                                    </p:audio>
                                  </p:sub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02784"/>
                                        </p:tgtEl>
                                        <p:attrNameLst>
                                          <p:attrName>style.visibility</p:attrName>
                                        </p:attrNameLst>
                                      </p:cBhvr>
                                      <p:to>
                                        <p:strVal val="visible"/>
                                      </p:to>
                                    </p:set>
                                    <p:animEffect transition="in" filter="wipe(left)">
                                      <p:cBhvr>
                                        <p:cTn id="98" dur="500"/>
                                        <p:tgtEl>
                                          <p:spTgt spid="202784"/>
                                        </p:tgtEl>
                                      </p:cBhvr>
                                    </p:animEffect>
                                  </p:childTnLst>
                                  <p:subTnLst>
                                    <p:audio>
                                      <p:cMediaNode>
                                        <p:cTn display="0" masterRel="sameClick">
                                          <p:stCondLst>
                                            <p:cond evt="begin" delay="0">
                                              <p:tn val="96"/>
                                            </p:cond>
                                          </p:stCondLst>
                                          <p:endCondLst>
                                            <p:cond evt="onStopAudio" delay="0">
                                              <p:tgtEl>
                                                <p:sldTgt/>
                                              </p:tgtEl>
                                            </p:cond>
                                          </p:endCondLst>
                                        </p:cTn>
                                        <p:tgtEl>
                                          <p:sndTgt r:embed="rId6" name="voltage.wav"/>
                                        </p:tgtEl>
                                      </p:cMediaNode>
                                    </p:audio>
                                  </p:sub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02785"/>
                                        </p:tgtEl>
                                        <p:attrNameLst>
                                          <p:attrName>style.visibility</p:attrName>
                                        </p:attrNameLst>
                                      </p:cBhvr>
                                      <p:to>
                                        <p:strVal val="visible"/>
                                      </p:to>
                                    </p:set>
                                    <p:animEffect transition="in" filter="wipe(left)">
                                      <p:cBhvr>
                                        <p:cTn id="102" dur="500"/>
                                        <p:tgtEl>
                                          <p:spTgt spid="202785"/>
                                        </p:tgtEl>
                                      </p:cBhvr>
                                    </p:animEffect>
                                  </p:childTnLst>
                                  <p:subTnLst>
                                    <p:audio>
                                      <p:cMediaNode>
                                        <p:cTn display="0" masterRel="sameClick">
                                          <p:stCondLst>
                                            <p:cond evt="begin" delay="0">
                                              <p:tn val="100"/>
                                            </p:cond>
                                          </p:stCondLst>
                                          <p:endCondLst>
                                            <p:cond evt="onStopAudio" delay="0">
                                              <p:tgtEl>
                                                <p:sldTgt/>
                                              </p:tgtEl>
                                            </p:cond>
                                          </p:endCondLst>
                                        </p:cTn>
                                        <p:tgtEl>
                                          <p:sndTgt r:embed="rId6" name="voltage.wav"/>
                                        </p:tgtEl>
                                      </p:cMediaNode>
                                    </p:audio>
                                  </p:subTnLst>
                                </p:cTn>
                              </p:par>
                            </p:childTnLst>
                          </p:cTn>
                        </p:par>
                        <p:par>
                          <p:cTn id="103" fill="hold">
                            <p:stCondLst>
                              <p:cond delay="3000"/>
                            </p:stCondLst>
                            <p:childTnLst>
                              <p:par>
                                <p:cTn id="104" presetID="22" presetClass="entr" presetSubtype="8" fill="hold" grpId="0" nodeType="afterEffect">
                                  <p:stCondLst>
                                    <p:cond delay="0"/>
                                  </p:stCondLst>
                                  <p:childTnLst>
                                    <p:set>
                                      <p:cBhvr>
                                        <p:cTn id="105" dur="1" fill="hold">
                                          <p:stCondLst>
                                            <p:cond delay="0"/>
                                          </p:stCondLst>
                                        </p:cTn>
                                        <p:tgtEl>
                                          <p:spTgt spid="202786"/>
                                        </p:tgtEl>
                                        <p:attrNameLst>
                                          <p:attrName>style.visibility</p:attrName>
                                        </p:attrNameLst>
                                      </p:cBhvr>
                                      <p:to>
                                        <p:strVal val="visible"/>
                                      </p:to>
                                    </p:set>
                                    <p:animEffect transition="in" filter="wipe(left)">
                                      <p:cBhvr>
                                        <p:cTn id="106" dur="500"/>
                                        <p:tgtEl>
                                          <p:spTgt spid="202786"/>
                                        </p:tgtEl>
                                      </p:cBhvr>
                                    </p:animEffect>
                                  </p:childTnLst>
                                  <p:subTnLst>
                                    <p:audio>
                                      <p:cMediaNode>
                                        <p:cTn display="0" masterRel="sameClick">
                                          <p:stCondLst>
                                            <p:cond evt="begin" delay="0">
                                              <p:tn val="104"/>
                                            </p:cond>
                                          </p:stCondLst>
                                          <p:endCondLst>
                                            <p:cond evt="onStopAudio" delay="0">
                                              <p:tgtEl>
                                                <p:sldTgt/>
                                              </p:tgtEl>
                                            </p:cond>
                                          </p:endCondLst>
                                        </p:cTn>
                                        <p:tgtEl>
                                          <p:sndTgt r:embed="rId6" name="voltage.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02789"/>
                                        </p:tgtEl>
                                        <p:attrNameLst>
                                          <p:attrName>style.visibility</p:attrName>
                                        </p:attrNameLst>
                                      </p:cBhvr>
                                      <p:to>
                                        <p:strVal val="visible"/>
                                      </p:to>
                                    </p:set>
                                    <p:animEffect transition="in" filter="wipe(left)">
                                      <p:cBhvr>
                                        <p:cTn id="111" dur="500"/>
                                        <p:tgtEl>
                                          <p:spTgt spid="202789"/>
                                        </p:tgtEl>
                                      </p:cBhvr>
                                    </p:animEffect>
                                  </p:childTnLst>
                                  <p:subTnLst>
                                    <p:audio>
                                      <p:cMediaNode>
                                        <p:cTn display="0" masterRel="sameClick">
                                          <p:stCondLst>
                                            <p:cond evt="begin" delay="0">
                                              <p:tn val="109"/>
                                            </p:cond>
                                          </p:stCondLst>
                                          <p:endCondLst>
                                            <p:cond evt="onStopAudio" delay="0">
                                              <p:tgtEl>
                                                <p:sldTgt/>
                                              </p:tgtEl>
                                            </p:cond>
                                          </p:endCondLst>
                                        </p:cTn>
                                        <p:tgtEl>
                                          <p:sndTgt r:embed="rId4" name="type.wav"/>
                                        </p:tgtEl>
                                      </p:cMediaNode>
                                    </p:audio>
                                  </p:subTnLst>
                                </p:cTn>
                              </p:par>
                            </p:childTnLst>
                          </p:cTn>
                        </p:par>
                      </p:childTnLst>
                    </p:cTn>
                  </p:par>
                  <p:par>
                    <p:cTn id="112" fill="hold">
                      <p:stCondLst>
                        <p:cond delay="indefinite"/>
                      </p:stCondLst>
                      <p:childTnLst>
                        <p:par>
                          <p:cTn id="113" fill="hold">
                            <p:stCondLst>
                              <p:cond delay="0"/>
                            </p:stCondLst>
                            <p:childTnLst>
                              <p:par>
                                <p:cTn id="114" presetID="8" presetClass="entr" presetSubtype="32" fill="hold" nodeType="clickEffect">
                                  <p:stCondLst>
                                    <p:cond delay="0"/>
                                  </p:stCondLst>
                                  <p:childTnLst>
                                    <p:set>
                                      <p:cBhvr>
                                        <p:cTn id="115" dur="1" fill="hold">
                                          <p:stCondLst>
                                            <p:cond delay="0"/>
                                          </p:stCondLst>
                                        </p:cTn>
                                        <p:tgtEl>
                                          <p:spTgt spid="202788"/>
                                        </p:tgtEl>
                                        <p:attrNameLst>
                                          <p:attrName>style.visibility</p:attrName>
                                        </p:attrNameLst>
                                      </p:cBhvr>
                                      <p:to>
                                        <p:strVal val="visible"/>
                                      </p:to>
                                    </p:set>
                                    <p:animEffect transition="in" filter="diamond(out)">
                                      <p:cBhvr>
                                        <p:cTn id="116" dur="2000"/>
                                        <p:tgtEl>
                                          <p:spTgt spid="202788"/>
                                        </p:tgtEl>
                                      </p:cBhvr>
                                    </p:animEffect>
                                  </p:childTnLst>
                                  <p:subTnLst>
                                    <p:audio>
                                      <p:cMediaNode>
                                        <p:cTn display="0" masterRel="sameClick">
                                          <p:stCondLst>
                                            <p:cond evt="begin" delay="0">
                                              <p:tn val="114"/>
                                            </p:cond>
                                          </p:stCondLst>
                                          <p:endCondLst>
                                            <p:cond evt="onStopAudio" delay="0">
                                              <p:tgtEl>
                                                <p:sldTgt/>
                                              </p:tgtEl>
                                            </p:cond>
                                          </p:endCondLst>
                                        </p:cTn>
                                        <p:tgtEl>
                                          <p:sndTgt r:embed="rId6" name="voltage.wav"/>
                                        </p:tgtEl>
                                      </p:cMediaNode>
                                    </p:audio>
                                  </p:sub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202790"/>
                                        </p:tgtEl>
                                        <p:attrNameLst>
                                          <p:attrName>style.visibility</p:attrName>
                                        </p:attrNameLst>
                                      </p:cBhvr>
                                      <p:to>
                                        <p:strVal val="visible"/>
                                      </p:to>
                                    </p:set>
                                    <p:animEffect transition="in" filter="wipe(left)">
                                      <p:cBhvr>
                                        <p:cTn id="121" dur="500"/>
                                        <p:tgtEl>
                                          <p:spTgt spid="202790"/>
                                        </p:tgtEl>
                                      </p:cBhvr>
                                    </p:animEffect>
                                  </p:childTnLst>
                                  <p:subTnLst>
                                    <p:audio>
                                      <p:cMediaNode>
                                        <p:cTn display="0" masterRel="sameClick">
                                          <p:stCondLst>
                                            <p:cond evt="begin" delay="0">
                                              <p:tn val="119"/>
                                            </p:cond>
                                          </p:stCondLst>
                                          <p:endCondLst>
                                            <p:cond evt="onStopAudio" delay="0">
                                              <p:tgtEl>
                                                <p:sldTgt/>
                                              </p:tgtEl>
                                            </p:cond>
                                          </p:endCondLst>
                                        </p:cTn>
                                        <p:tgtEl>
                                          <p:sndTgt r:embed="rId4" name="type.wav"/>
                                        </p:tgtEl>
                                      </p:cMediaNode>
                                    </p:audio>
                                  </p:sub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202791"/>
                                        </p:tgtEl>
                                        <p:attrNameLst>
                                          <p:attrName>style.visibility</p:attrName>
                                        </p:attrNameLst>
                                      </p:cBhvr>
                                      <p:to>
                                        <p:strVal val="visible"/>
                                      </p:to>
                                    </p:set>
                                    <p:animEffect transition="in" filter="checkerboard(across)">
                                      <p:cBhvr>
                                        <p:cTn id="126" dur="500"/>
                                        <p:tgtEl>
                                          <p:spTgt spid="202791"/>
                                        </p:tgtEl>
                                      </p:cBhvr>
                                    </p:animEffect>
                                  </p:childTnLst>
                                  <p:subTnLst>
                                    <p:audio>
                                      <p:cMediaNode>
                                        <p:cTn display="0" masterRel="sameClick">
                                          <p:stCondLst>
                                            <p:cond evt="begin" delay="0">
                                              <p:tn val="124"/>
                                            </p:cond>
                                          </p:stCondLst>
                                          <p:endCondLst>
                                            <p:cond evt="onStopAudio" delay="0">
                                              <p:tgtEl>
                                                <p:sldTgt/>
                                              </p:tgtEl>
                                            </p:cond>
                                          </p:endCondLst>
                                        </p:cTn>
                                        <p:tgtEl>
                                          <p:sndTgt r:embed="rId3" name="camera.wav"/>
                                        </p:tgtEl>
                                      </p:cMediaNode>
                                    </p:audio>
                                  </p:sub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02792"/>
                                        </p:tgtEl>
                                        <p:attrNameLst>
                                          <p:attrName>style.visibility</p:attrName>
                                        </p:attrNameLst>
                                      </p:cBhvr>
                                      <p:to>
                                        <p:strVal val="visible"/>
                                      </p:to>
                                    </p:set>
                                    <p:animEffect transition="in" filter="wipe(left)">
                                      <p:cBhvr>
                                        <p:cTn id="131" dur="500"/>
                                        <p:tgtEl>
                                          <p:spTgt spid="202792"/>
                                        </p:tgtEl>
                                      </p:cBhvr>
                                    </p:animEffect>
                                  </p:childTnLst>
                                  <p:subTnLst>
                                    <p:audio>
                                      <p:cMediaNode>
                                        <p:cTn display="0" masterRel="sameClick">
                                          <p:stCondLst>
                                            <p:cond evt="begin" delay="0">
                                              <p:tn val="129"/>
                                            </p:cond>
                                          </p:stCondLst>
                                          <p:endCondLst>
                                            <p:cond evt="onStopAudio" delay="0">
                                              <p:tgtEl>
                                                <p:sldTgt/>
                                              </p:tgtEl>
                                            </p:cond>
                                          </p:endCondLst>
                                        </p:cTn>
                                        <p:tgtEl>
                                          <p:sndTgt r:embed="rId4" name="type.wav"/>
                                        </p:tgtEl>
                                      </p:cMediaNode>
                                    </p:audio>
                                  </p:sub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202796"/>
                                        </p:tgtEl>
                                        <p:attrNameLst>
                                          <p:attrName>style.visibility</p:attrName>
                                        </p:attrNameLst>
                                      </p:cBhvr>
                                      <p:to>
                                        <p:strVal val="visible"/>
                                      </p:to>
                                    </p:set>
                                    <p:animEffect transition="in" filter="wipe(left)">
                                      <p:cBhvr>
                                        <p:cTn id="136" dur="500"/>
                                        <p:tgtEl>
                                          <p:spTgt spid="202796"/>
                                        </p:tgtEl>
                                      </p:cBhvr>
                                    </p:animEffect>
                                  </p:childTnLst>
                                  <p:subTnLst>
                                    <p:audio>
                                      <p:cMediaNode>
                                        <p:cTn display="0" masterRel="sameClick">
                                          <p:stCondLst>
                                            <p:cond evt="begin" delay="0">
                                              <p:tn val="134"/>
                                            </p:cond>
                                          </p:stCondLst>
                                          <p:endCondLst>
                                            <p:cond evt="onStopAudio" delay="0">
                                              <p:tgtEl>
                                                <p:sldTgt/>
                                              </p:tgtEl>
                                            </p:cond>
                                          </p:endCondLst>
                                        </p:cTn>
                                        <p:tgtEl>
                                          <p:sndTgt r:embed="rId4" name="type.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202797"/>
                                        </p:tgtEl>
                                        <p:attrNameLst>
                                          <p:attrName>style.visibility</p:attrName>
                                        </p:attrNameLst>
                                      </p:cBhvr>
                                      <p:to>
                                        <p:strVal val="visible"/>
                                      </p:to>
                                    </p:set>
                                    <p:animEffect transition="in" filter="wipe(left)">
                                      <p:cBhvr>
                                        <p:cTn id="141" dur="500"/>
                                        <p:tgtEl>
                                          <p:spTgt spid="202797"/>
                                        </p:tgtEl>
                                      </p:cBhvr>
                                    </p:animEffect>
                                  </p:childTnLst>
                                  <p:subTnLst>
                                    <p:audio>
                                      <p:cMediaNode>
                                        <p:cTn display="0" masterRel="sameClick">
                                          <p:stCondLst>
                                            <p:cond evt="begin" delay="0">
                                              <p:tn val="139"/>
                                            </p:cond>
                                          </p:stCondLst>
                                          <p:endCondLst>
                                            <p:cond evt="onStopAudio" delay="0">
                                              <p:tgtEl>
                                                <p:sldTgt/>
                                              </p:tgtEl>
                                            </p:cond>
                                          </p:endCondLst>
                                        </p:cTn>
                                        <p:tgtEl>
                                          <p:sndTgt r:embed="rId6" name="voltage.wav"/>
                                        </p:tgtEl>
                                      </p:cMediaNode>
                                    </p:audio>
                                  </p:sub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202795"/>
                                        </p:tgtEl>
                                        <p:attrNameLst>
                                          <p:attrName>style.visibility</p:attrName>
                                        </p:attrNameLst>
                                      </p:cBhvr>
                                      <p:to>
                                        <p:strVal val="visible"/>
                                      </p:to>
                                    </p:set>
                                    <p:animEffect transition="in" filter="wipe(left)">
                                      <p:cBhvr>
                                        <p:cTn id="146" dur="500"/>
                                        <p:tgtEl>
                                          <p:spTgt spid="202795"/>
                                        </p:tgtEl>
                                      </p:cBhvr>
                                    </p:animEffect>
                                  </p:childTnLst>
                                  <p:subTnLst>
                                    <p:audio>
                                      <p:cMediaNode>
                                        <p:cTn display="0" masterRel="sameClick">
                                          <p:stCondLst>
                                            <p:cond evt="begin" delay="0">
                                              <p:tn val="144"/>
                                            </p:cond>
                                          </p:stCondLst>
                                          <p:endCondLst>
                                            <p:cond evt="onStopAudio" delay="0">
                                              <p:tgtEl>
                                                <p:sldTgt/>
                                              </p:tgtEl>
                                            </p:cond>
                                          </p:endCondLst>
                                        </p:cTn>
                                        <p:tgtEl>
                                          <p:sndTgt r:embed="rId4" name="type.wav"/>
                                        </p:tgtEl>
                                      </p:cMediaNode>
                                    </p:audio>
                                  </p:subTnLst>
                                </p:cTn>
                              </p:par>
                            </p:childTnLst>
                          </p:cTn>
                        </p:par>
                      </p:childTnLst>
                    </p:cTn>
                  </p:par>
                  <p:par>
                    <p:cTn id="147" fill="hold">
                      <p:stCondLst>
                        <p:cond delay="indefinite"/>
                      </p:stCondLst>
                      <p:childTnLst>
                        <p:par>
                          <p:cTn id="148" fill="hold">
                            <p:stCondLst>
                              <p:cond delay="0"/>
                            </p:stCondLst>
                            <p:childTnLst>
                              <p:par>
                                <p:cTn id="149" presetID="8" presetClass="entr" presetSubtype="16" fill="hold" grpId="0" nodeType="clickEffect">
                                  <p:stCondLst>
                                    <p:cond delay="0"/>
                                  </p:stCondLst>
                                  <p:childTnLst>
                                    <p:set>
                                      <p:cBhvr>
                                        <p:cTn id="150" dur="1" fill="hold">
                                          <p:stCondLst>
                                            <p:cond delay="0"/>
                                          </p:stCondLst>
                                        </p:cTn>
                                        <p:tgtEl>
                                          <p:spTgt spid="202793"/>
                                        </p:tgtEl>
                                        <p:attrNameLst>
                                          <p:attrName>style.visibility</p:attrName>
                                        </p:attrNameLst>
                                      </p:cBhvr>
                                      <p:to>
                                        <p:strVal val="visible"/>
                                      </p:to>
                                    </p:set>
                                    <p:animEffect transition="in" filter="diamond(in)">
                                      <p:cBhvr>
                                        <p:cTn id="151" dur="500"/>
                                        <p:tgtEl>
                                          <p:spTgt spid="202793"/>
                                        </p:tgtEl>
                                      </p:cBhvr>
                                    </p:animEffect>
                                  </p:childTnLst>
                                  <p:subTnLst>
                                    <p:audio>
                                      <p:cMediaNode>
                                        <p:cTn display="0" masterRel="sameClick">
                                          <p:stCondLst>
                                            <p:cond evt="begin" delay="0">
                                              <p:tn val="149"/>
                                            </p:cond>
                                          </p:stCondLst>
                                          <p:endCondLst>
                                            <p:cond evt="onStopAudio" delay="0">
                                              <p:tgtEl>
                                                <p:sldTgt/>
                                              </p:tgtEl>
                                            </p:cond>
                                          </p:endCondLst>
                                        </p:cTn>
                                        <p:tgtEl>
                                          <p:sndTgt r:embed="rId3" name="camera.wav"/>
                                        </p:tgtEl>
                                      </p:cMediaNode>
                                    </p:audio>
                                  </p:sub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202794"/>
                                        </p:tgtEl>
                                        <p:attrNameLst>
                                          <p:attrName>style.visibility</p:attrName>
                                        </p:attrNameLst>
                                      </p:cBhvr>
                                      <p:to>
                                        <p:strVal val="visible"/>
                                      </p:to>
                                    </p:set>
                                    <p:animEffect transition="in" filter="wipe(left)">
                                      <p:cBhvr>
                                        <p:cTn id="156" dur="500"/>
                                        <p:tgtEl>
                                          <p:spTgt spid="202794"/>
                                        </p:tgtEl>
                                      </p:cBhvr>
                                    </p:animEffect>
                                  </p:childTnLst>
                                  <p:subTnLst>
                                    <p:audio>
                                      <p:cMediaNode>
                                        <p:cTn display="0" masterRel="sameClick">
                                          <p:stCondLst>
                                            <p:cond evt="begin" delay="0">
                                              <p:tn val="154"/>
                                            </p:cond>
                                          </p:stCondLst>
                                          <p:endCondLst>
                                            <p:cond evt="onStopAudio" delay="0">
                                              <p:tgtEl>
                                                <p:sldTgt/>
                                              </p:tgtEl>
                                            </p:cond>
                                          </p:endCondLst>
                                        </p:cTn>
                                        <p:tgtEl>
                                          <p:sndTgt r:embed="rId4" name="type.wav"/>
                                        </p:tgtEl>
                                      </p:cMediaNode>
                                    </p:audio>
                                  </p:sub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202798"/>
                                        </p:tgtEl>
                                        <p:attrNameLst>
                                          <p:attrName>style.visibility</p:attrName>
                                        </p:attrNameLst>
                                      </p:cBhvr>
                                      <p:to>
                                        <p:strVal val="visible"/>
                                      </p:to>
                                    </p:set>
                                    <p:animEffect transition="in" filter="wipe(left)">
                                      <p:cBhvr>
                                        <p:cTn id="161" dur="500"/>
                                        <p:tgtEl>
                                          <p:spTgt spid="202798"/>
                                        </p:tgtEl>
                                      </p:cBhvr>
                                    </p:animEffect>
                                  </p:childTnLst>
                                  <p:subTnLst>
                                    <p:audio>
                                      <p:cMediaNode>
                                        <p:cTn display="0" masterRel="sameClick">
                                          <p:stCondLst>
                                            <p:cond evt="begin" delay="0">
                                              <p:tn val="159"/>
                                            </p:cond>
                                          </p:stCondLst>
                                          <p:endCondLst>
                                            <p:cond evt="onStopAudio" delay="0">
                                              <p:tgtEl>
                                                <p:sldTgt/>
                                              </p:tgtEl>
                                            </p:cond>
                                          </p:endCondLst>
                                        </p:cTn>
                                        <p:tgtEl>
                                          <p:sndTgt r:embed="rId4" name="type.wav"/>
                                        </p:tgtEl>
                                      </p:cMediaNode>
                                    </p:audio>
                                  </p:sub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202799"/>
                                        </p:tgtEl>
                                        <p:attrNameLst>
                                          <p:attrName>style.visibility</p:attrName>
                                        </p:attrNameLst>
                                      </p:cBhvr>
                                      <p:to>
                                        <p:strVal val="visible"/>
                                      </p:to>
                                    </p:set>
                                    <p:animEffect transition="in" filter="wipe(left)">
                                      <p:cBhvr>
                                        <p:cTn id="166" dur="500"/>
                                        <p:tgtEl>
                                          <p:spTgt spid="202799"/>
                                        </p:tgtEl>
                                      </p:cBhvr>
                                    </p:animEffect>
                                  </p:childTnLst>
                                  <p:subTnLst>
                                    <p:audio>
                                      <p:cMediaNode>
                                        <p:cTn display="0" masterRel="sameClick">
                                          <p:stCondLst>
                                            <p:cond evt="begin" delay="0">
                                              <p:tn val="164"/>
                                            </p:cond>
                                          </p:stCondLst>
                                          <p:endCondLst>
                                            <p:cond evt="onStopAudio" delay="0">
                                              <p:tgtEl>
                                                <p:sldTgt/>
                                              </p:tgtEl>
                                            </p:cond>
                                          </p:endCondLst>
                                        </p:cTn>
                                        <p:tgtEl>
                                          <p:sndTgt r:embed="rId4" name="type.wav"/>
                                        </p:tgtEl>
                                      </p:cMediaNode>
                                    </p:audio>
                                  </p:sub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202800"/>
                                        </p:tgtEl>
                                        <p:attrNameLst>
                                          <p:attrName>style.visibility</p:attrName>
                                        </p:attrNameLst>
                                      </p:cBhvr>
                                      <p:to>
                                        <p:strVal val="visible"/>
                                      </p:to>
                                    </p:set>
                                    <p:animEffect transition="in" filter="wipe(left)">
                                      <p:cBhvr>
                                        <p:cTn id="171" dur="500"/>
                                        <p:tgtEl>
                                          <p:spTgt spid="202800"/>
                                        </p:tgtEl>
                                      </p:cBhvr>
                                    </p:animEffect>
                                  </p:childTnLst>
                                  <p:subTnLst>
                                    <p:audio>
                                      <p:cMediaNode>
                                        <p:cTn display="0" masterRel="sameClick">
                                          <p:stCondLst>
                                            <p:cond evt="begin" delay="0">
                                              <p:tn val="169"/>
                                            </p:cond>
                                          </p:stCondLst>
                                          <p:endCondLst>
                                            <p:cond evt="onStopAudio" delay="0">
                                              <p:tgtEl>
                                                <p:sldTgt/>
                                              </p:tgtEl>
                                            </p:cond>
                                          </p:endCondLst>
                                        </p:cTn>
                                        <p:tgtEl>
                                          <p:sndTgt r:embed="rId4" name="type.wav"/>
                                        </p:tgtEl>
                                      </p:cMediaNode>
                                    </p:audio>
                                  </p:sub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202801"/>
                                        </p:tgtEl>
                                        <p:attrNameLst>
                                          <p:attrName>style.visibility</p:attrName>
                                        </p:attrNameLst>
                                      </p:cBhvr>
                                      <p:to>
                                        <p:strVal val="visible"/>
                                      </p:to>
                                    </p:set>
                                    <p:animEffect transition="in" filter="wipe(left)">
                                      <p:cBhvr>
                                        <p:cTn id="176" dur="500"/>
                                        <p:tgtEl>
                                          <p:spTgt spid="202801"/>
                                        </p:tgtEl>
                                      </p:cBhvr>
                                    </p:animEffect>
                                  </p:childTnLst>
                                  <p:subTnLst>
                                    <p:audio>
                                      <p:cMediaNode>
                                        <p:cTn display="0" masterRel="sameClick">
                                          <p:stCondLst>
                                            <p:cond evt="begin" delay="0">
                                              <p:tn val="174"/>
                                            </p:cond>
                                          </p:stCondLst>
                                          <p:endCondLst>
                                            <p:cond evt="onStopAudio" delay="0">
                                              <p:tgtEl>
                                                <p:sldTgt/>
                                              </p:tgtEl>
                                            </p:cond>
                                          </p:endCondLst>
                                        </p:cTn>
                                        <p:tgtEl>
                                          <p:sndTgt r:embed="rId4" name="type.wav"/>
                                        </p:tgtEl>
                                      </p:cMediaNode>
                                    </p:audio>
                                  </p:sub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202802"/>
                                        </p:tgtEl>
                                        <p:attrNameLst>
                                          <p:attrName>style.visibility</p:attrName>
                                        </p:attrNameLst>
                                      </p:cBhvr>
                                      <p:to>
                                        <p:strVal val="visible"/>
                                      </p:to>
                                    </p:set>
                                    <p:animEffect transition="in" filter="wipe(left)">
                                      <p:cBhvr>
                                        <p:cTn id="181" dur="500"/>
                                        <p:tgtEl>
                                          <p:spTgt spid="202802"/>
                                        </p:tgtEl>
                                      </p:cBhvr>
                                    </p:animEffect>
                                  </p:childTnLst>
                                  <p:subTnLst>
                                    <p:audio>
                                      <p:cMediaNode>
                                        <p:cTn display="0" masterRel="sameClick">
                                          <p:stCondLst>
                                            <p:cond evt="begin" delay="0">
                                              <p:tn val="179"/>
                                            </p:cond>
                                          </p:stCondLst>
                                          <p:endCondLst>
                                            <p:cond evt="onStopAudio" delay="0">
                                              <p:tgtEl>
                                                <p:sldTgt/>
                                              </p:tgtEl>
                                            </p:cond>
                                          </p:endCondLst>
                                        </p:cTn>
                                        <p:tgtEl>
                                          <p:sndTgt r:embed="rId4" name="type.wav"/>
                                        </p:tgtEl>
                                      </p:cMediaNode>
                                    </p:audio>
                                  </p:sub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202803"/>
                                        </p:tgtEl>
                                        <p:attrNameLst>
                                          <p:attrName>style.visibility</p:attrName>
                                        </p:attrNameLst>
                                      </p:cBhvr>
                                      <p:to>
                                        <p:strVal val="visible"/>
                                      </p:to>
                                    </p:set>
                                    <p:animEffect transition="in" filter="wipe(left)">
                                      <p:cBhvr>
                                        <p:cTn id="186" dur="500"/>
                                        <p:tgtEl>
                                          <p:spTgt spid="202803"/>
                                        </p:tgtEl>
                                      </p:cBhvr>
                                    </p:animEffect>
                                  </p:childTnLst>
                                  <p:subTnLst>
                                    <p:audio>
                                      <p:cMediaNode>
                                        <p:cTn display="0" masterRel="sameClick">
                                          <p:stCondLst>
                                            <p:cond evt="begin" delay="0">
                                              <p:tn val="184"/>
                                            </p:cond>
                                          </p:stCondLst>
                                          <p:endCondLst>
                                            <p:cond evt="onStopAudio" delay="0">
                                              <p:tgtEl>
                                                <p:sldTgt/>
                                              </p:tgtEl>
                                            </p:cond>
                                          </p:endCondLst>
                                        </p:cTn>
                                        <p:tgtEl>
                                          <p:sndTgt r:embed="rId4" name="type.wav"/>
                                        </p:tgtEl>
                                      </p:cMediaNode>
                                    </p:audio>
                                  </p:sub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202804"/>
                                        </p:tgtEl>
                                        <p:attrNameLst>
                                          <p:attrName>style.visibility</p:attrName>
                                        </p:attrNameLst>
                                      </p:cBhvr>
                                      <p:to>
                                        <p:strVal val="visible"/>
                                      </p:to>
                                    </p:set>
                                    <p:animEffect transition="in" filter="wipe(left)">
                                      <p:cBhvr>
                                        <p:cTn id="191" dur="500"/>
                                        <p:tgtEl>
                                          <p:spTgt spid="202804"/>
                                        </p:tgtEl>
                                      </p:cBhvr>
                                    </p:animEffect>
                                  </p:childTnLst>
                                  <p:subTnLst>
                                    <p:audio>
                                      <p:cMediaNode>
                                        <p:cTn display="0" masterRel="sameClick">
                                          <p:stCondLst>
                                            <p:cond evt="begin" delay="0">
                                              <p:tn val="18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7" grpId="0"/>
      <p:bldP spid="202758" grpId="0"/>
      <p:bldP spid="202759" grpId="0"/>
      <p:bldP spid="202760" grpId="0"/>
      <p:bldP spid="202761" grpId="0" animBg="1"/>
      <p:bldP spid="202762" grpId="0" animBg="1"/>
      <p:bldP spid="202769" grpId="0" animBg="1"/>
      <p:bldP spid="202770" grpId="0" animBg="1"/>
      <p:bldP spid="202771" grpId="0" animBg="1"/>
      <p:bldP spid="202772" grpId="0" animBg="1"/>
      <p:bldP spid="202773" grpId="0" animBg="1"/>
      <p:bldP spid="202774" grpId="0" animBg="1"/>
      <p:bldP spid="202775" grpId="0" animBg="1"/>
      <p:bldP spid="202781" grpId="0" animBg="1"/>
      <p:bldP spid="202782" grpId="0" animBg="1"/>
      <p:bldP spid="202783" grpId="0" animBg="1"/>
      <p:bldP spid="202784" grpId="0" animBg="1"/>
      <p:bldP spid="202785" grpId="0" animBg="1"/>
      <p:bldP spid="202786" grpId="0" animBg="1"/>
      <p:bldP spid="202787" grpId="0"/>
      <p:bldP spid="202789" grpId="0"/>
      <p:bldP spid="202790" grpId="0"/>
      <p:bldP spid="202792" grpId="0"/>
      <p:bldP spid="202793" grpId="0" animBg="1"/>
      <p:bldP spid="202794" grpId="0" animBg="1"/>
      <p:bldP spid="202795" grpId="0"/>
      <p:bldP spid="202796" grpId="0"/>
      <p:bldP spid="202797" grpId="0" animBg="1"/>
      <p:bldP spid="202798" grpId="0" animBg="1"/>
      <p:bldP spid="202799" grpId="0" animBg="1"/>
      <p:bldP spid="202800" grpId="0" animBg="1"/>
      <p:bldP spid="202801" grpId="0" animBg="1"/>
      <p:bldP spid="202802" grpId="0" animBg="1"/>
      <p:bldP spid="202803" grpId="0" animBg="1"/>
      <p:bldP spid="20280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Radioactive decay</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1893, Pierre and Marie Curie                            announced the discovery of two                              </a:t>
            </a:r>
            <a:r>
              <a:rPr lang="en-US" b="1">
                <a:solidFill>
                  <a:srgbClr val="000000"/>
                </a:solidFill>
                <a:cs typeface="Times New Roman" pitchFamily="18" charset="0"/>
              </a:rPr>
              <a:t>radioactive</a:t>
            </a:r>
            <a:r>
              <a:rPr lang="en-US">
                <a:solidFill>
                  <a:srgbClr val="000000"/>
                </a:solidFill>
                <a:cs typeface="Times New Roman" pitchFamily="18" charset="0"/>
              </a:rPr>
              <a:t> elements, radium and                             polonium.</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When these elements were placed                                    by a radio receiver, that receiver                                   picked up some sort of activity coming                             from the elements.	</a:t>
            </a:r>
          </a:p>
        </p:txBody>
      </p:sp>
      <p:sp>
        <p:nvSpPr>
          <p:cNvPr id="204804" name="Rectangle 4"/>
          <p:cNvSpPr>
            <a:spLocks noChangeArrowheads="1"/>
          </p:cNvSpPr>
          <p:nvPr/>
        </p:nvSpPr>
        <p:spPr bwMode="auto">
          <a:xfrm>
            <a:off x="682625" y="5173663"/>
            <a:ext cx="5430838" cy="1684337"/>
          </a:xfrm>
          <a:prstGeom prst="rect">
            <a:avLst/>
          </a:prstGeom>
          <a:solidFill>
            <a:srgbClr val="FFCCCC"/>
          </a:solidFill>
          <a:ln w="9525">
            <a:noFill/>
            <a:miter lim="800000"/>
            <a:headEnd/>
            <a:tailEnd/>
          </a:ln>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Studies showed this radioactivity   was not affected by normal physical and chemical processes.</a:t>
            </a:r>
          </a:p>
        </p:txBody>
      </p:sp>
      <p:pic>
        <p:nvPicPr>
          <p:cNvPr id="204805" name="Picture 5" descr="Curies"/>
          <p:cNvPicPr>
            <a:picLocks noChangeAspect="1" noChangeArrowheads="1"/>
          </p:cNvPicPr>
          <p:nvPr/>
        </p:nvPicPr>
        <p:blipFill>
          <a:blip r:embed="rId6" cstate="print"/>
          <a:srcRect/>
          <a:stretch>
            <a:fillRect/>
          </a:stretch>
        </p:blipFill>
        <p:spPr bwMode="auto">
          <a:xfrm>
            <a:off x="6126163" y="1543050"/>
            <a:ext cx="2801937" cy="3789363"/>
          </a:xfrm>
          <a:prstGeom prst="rect">
            <a:avLst/>
          </a:prstGeom>
          <a:ln>
            <a:noFill/>
          </a:ln>
          <a:effectLst>
            <a:outerShdw blurRad="292100" dist="139700" dir="2700000" algn="tl" rotWithShape="0">
              <a:srgbClr val="333333">
                <a:alpha val="65000"/>
              </a:srgbClr>
            </a:outerShdw>
          </a:effectLst>
        </p:spPr>
      </p:pic>
      <p:pic>
        <p:nvPicPr>
          <p:cNvPr id="204806" name="Picture 6" descr="televerta"/>
          <p:cNvPicPr>
            <a:picLocks noChangeAspect="1" noChangeArrowheads="1"/>
          </p:cNvPicPr>
          <p:nvPr/>
        </p:nvPicPr>
        <p:blipFill>
          <a:blip r:embed="rId7" cstate="print"/>
          <a:srcRect l="5209" t="7004" r="3444"/>
          <a:stretch>
            <a:fillRect/>
          </a:stretch>
        </p:blipFill>
        <p:spPr bwMode="auto">
          <a:xfrm>
            <a:off x="5775325" y="4362450"/>
            <a:ext cx="3368675" cy="2571750"/>
          </a:xfrm>
          <a:prstGeom prst="rect">
            <a:avLst/>
          </a:prstGeom>
          <a:noFill/>
          <a:ln w="9525">
            <a:noFill/>
            <a:miter lim="800000"/>
            <a:headEnd/>
            <a:tailEnd/>
          </a:ln>
        </p:spPr>
      </p:pic>
      <p:sp>
        <p:nvSpPr>
          <p:cNvPr id="5325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02">
                                            <p:txEl>
                                              <p:pRg st="0" end="0"/>
                                            </p:txEl>
                                          </p:spTgt>
                                        </p:tgtEl>
                                        <p:attrNameLst>
                                          <p:attrName>style.visibility</p:attrName>
                                        </p:attrNameLst>
                                      </p:cBhvr>
                                      <p:to>
                                        <p:strVal val="visible"/>
                                      </p:to>
                                    </p:set>
                                    <p:anim calcmode="lin" valueType="num">
                                      <p:cBhvr additive="base">
                                        <p:cTn id="7" dur="500" fill="hold"/>
                                        <p:tgtEl>
                                          <p:spTgt spid="2048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02">
                                            <p:txEl>
                                              <p:pRg st="1" end="1"/>
                                            </p:txEl>
                                          </p:spTgt>
                                        </p:tgtEl>
                                        <p:attrNameLst>
                                          <p:attrName>style.visibility</p:attrName>
                                        </p:attrNameLst>
                                      </p:cBhvr>
                                      <p:to>
                                        <p:strVal val="visible"/>
                                      </p:to>
                                    </p:set>
                                    <p:anim calcmode="lin" valueType="num">
                                      <p:cBhvr additive="base">
                                        <p:cTn id="13" dur="500" fill="hold"/>
                                        <p:tgtEl>
                                          <p:spTgt spid="2048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4805"/>
                                        </p:tgtEl>
                                        <p:attrNameLst>
                                          <p:attrName>style.visibility</p:attrName>
                                        </p:attrNameLst>
                                      </p:cBhvr>
                                      <p:to>
                                        <p:strVal val="visible"/>
                                      </p:to>
                                    </p:set>
                                    <p:animEffect transition="in" filter="fade">
                                      <p:cBhvr>
                                        <p:cTn id="17" dur="2000"/>
                                        <p:tgtEl>
                                          <p:spTgt spid="20480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4802">
                                            <p:txEl>
                                              <p:pRg st="2" end="2"/>
                                            </p:txEl>
                                          </p:spTgt>
                                        </p:tgtEl>
                                        <p:attrNameLst>
                                          <p:attrName>style.visibility</p:attrName>
                                        </p:attrNameLst>
                                      </p:cBhvr>
                                      <p:to>
                                        <p:strVal val="visible"/>
                                      </p:to>
                                    </p:set>
                                    <p:anim calcmode="lin" valueType="num">
                                      <p:cBhvr additive="base">
                                        <p:cTn id="22" dur="500" fill="hold"/>
                                        <p:tgtEl>
                                          <p:spTgt spid="20480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48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4806"/>
                                        </p:tgtEl>
                                        <p:attrNameLst>
                                          <p:attrName>style.visibility</p:attrName>
                                        </p:attrNameLst>
                                      </p:cBhvr>
                                      <p:to>
                                        <p:strVal val="visible"/>
                                      </p:to>
                                    </p:set>
                                    <p:animEffect transition="in" filter="fade">
                                      <p:cBhvr>
                                        <p:cTn id="27" dur="2000"/>
                                        <p:tgtEl>
                                          <p:spTgt spid="204806"/>
                                        </p:tgtEl>
                                      </p:cBhvr>
                                    </p:animEffect>
                                  </p:childTnLst>
                                  <p:subTnLst>
                                    <p:audio>
                                      <p:cMediaNode>
                                        <p:cTn display="0" masterRel="sameClick">
                                          <p:stCondLst>
                                            <p:cond evt="begin" delay="0">
                                              <p:tn val="25"/>
                                            </p:cond>
                                          </p:stCondLst>
                                          <p:endCondLst>
                                            <p:cond evt="onStopAudio" delay="0">
                                              <p:tgtEl>
                                                <p:sldTgt/>
                                              </p:tgtEl>
                                            </p:cond>
                                          </p:endCondLst>
                                        </p:cTn>
                                        <p:tgtEl>
                                          <p:sndTgt r:embed="rId5" name="radio static.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4804">
                                            <p:txEl>
                                              <p:pRg st="1" end="1"/>
                                            </p:txEl>
                                          </p:spTgt>
                                        </p:tgtEl>
                                        <p:attrNameLst>
                                          <p:attrName>style.visibility</p:attrName>
                                        </p:attrNameLst>
                                      </p:cBhvr>
                                      <p:to>
                                        <p:strVal val="visible"/>
                                      </p:to>
                                    </p:set>
                                    <p:anim calcmode="lin" valueType="num">
                                      <p:cBhvr additive="base">
                                        <p:cTn id="32" dur="500" fill="hold"/>
                                        <p:tgtEl>
                                          <p:spTgt spid="20480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48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Radioactive decay</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1896, while studying a uranium compound,            French scientist Henri Becquerel discovered                     that a nearby photographic plate had                        somehow been exposed to some source of                    "light" even though it had not been                           uncovered.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Apparently the darkening of the film was                   caused by some new type of radiation                          being emitted by the uranium compound.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This radiation had sufficient energy to                           pass through the cardboard storage box                          and the glass of the photographic plates.</a:t>
            </a:r>
          </a:p>
        </p:txBody>
      </p:sp>
      <p:pic>
        <p:nvPicPr>
          <p:cNvPr id="206852" name="Picture 4" descr="Becquerel"/>
          <p:cNvPicPr>
            <a:picLocks noChangeAspect="1" noChangeArrowheads="1"/>
          </p:cNvPicPr>
          <p:nvPr/>
        </p:nvPicPr>
        <p:blipFill>
          <a:blip r:embed="rId5" cstate="print"/>
          <a:srcRect/>
          <a:stretch>
            <a:fillRect/>
          </a:stretch>
        </p:blipFill>
        <p:spPr bwMode="auto">
          <a:xfrm>
            <a:off x="7148513" y="1358900"/>
            <a:ext cx="1603375" cy="2328863"/>
          </a:xfrm>
          <a:prstGeom prst="rect">
            <a:avLst/>
          </a:prstGeom>
          <a:ln>
            <a:noFill/>
          </a:ln>
          <a:effectLst>
            <a:outerShdw blurRad="292100" dist="139700" dir="2700000" algn="tl" rotWithShape="0">
              <a:srgbClr val="333333">
                <a:alpha val="65000"/>
              </a:srgbClr>
            </a:outerShdw>
          </a:effectLst>
        </p:spPr>
      </p:pic>
      <p:pic>
        <p:nvPicPr>
          <p:cNvPr id="206853" name="Picture 5" descr="ANd9GcSeIm8BcGy6xOsbPtcwBF4BNZ-aR0XoLE45RZ9Ly0JFmA8agi6r"/>
          <p:cNvPicPr>
            <a:picLocks noChangeAspect="1" noChangeArrowheads="1"/>
          </p:cNvPicPr>
          <p:nvPr/>
        </p:nvPicPr>
        <p:blipFill>
          <a:blip r:embed="rId6" cstate="print"/>
          <a:srcRect/>
          <a:stretch>
            <a:fillRect/>
          </a:stretch>
        </p:blipFill>
        <p:spPr bwMode="auto">
          <a:xfrm>
            <a:off x="6410325" y="4221163"/>
            <a:ext cx="2532063" cy="2357437"/>
          </a:xfrm>
          <a:prstGeom prst="rect">
            <a:avLst/>
          </a:prstGeom>
          <a:ln>
            <a:noFill/>
          </a:ln>
          <a:effectLst>
            <a:outerShdw blurRad="292100" dist="139700" dir="2700000" algn="tl" rotWithShape="0">
              <a:srgbClr val="333333">
                <a:alpha val="65000"/>
              </a:srgbClr>
            </a:outerShdw>
          </a:effectLst>
        </p:spPr>
      </p:pic>
      <p:pic>
        <p:nvPicPr>
          <p:cNvPr id="206854" name="Picture 6" descr="ANd9GcSBnYqE9Ny6JBco4hky3zkceILRfY7cNdJ81FPtYJRJBvbe8bL6Yw"/>
          <p:cNvPicPr>
            <a:picLocks noChangeAspect="1" noChangeArrowheads="1"/>
          </p:cNvPicPr>
          <p:nvPr/>
        </p:nvPicPr>
        <p:blipFill>
          <a:blip r:embed="rId7" cstate="print">
            <a:clrChange>
              <a:clrFrom>
                <a:srgbClr val="FCFFFF"/>
              </a:clrFrom>
              <a:clrTo>
                <a:srgbClr val="FCFFFF">
                  <a:alpha val="0"/>
                </a:srgbClr>
              </a:clrTo>
            </a:clrChange>
          </a:blip>
          <a:srcRect/>
          <a:stretch>
            <a:fillRect/>
          </a:stretch>
        </p:blipFill>
        <p:spPr bwMode="auto">
          <a:xfrm>
            <a:off x="6342063" y="3395663"/>
            <a:ext cx="2700337" cy="2143125"/>
          </a:xfrm>
          <a:prstGeom prst="rect">
            <a:avLst/>
          </a:prstGeom>
          <a:noFill/>
          <a:ln w="9525">
            <a:noFill/>
            <a:miter lim="800000"/>
            <a:headEnd/>
            <a:tailEnd/>
          </a:ln>
        </p:spPr>
      </p:pic>
      <p:sp>
        <p:nvSpPr>
          <p:cNvPr id="5427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850">
                                            <p:txEl>
                                              <p:pRg st="1" end="1"/>
                                            </p:txEl>
                                          </p:spTgt>
                                        </p:tgtEl>
                                        <p:attrNameLst>
                                          <p:attrName>style.visibility</p:attrName>
                                        </p:attrNameLst>
                                      </p:cBhvr>
                                      <p:to>
                                        <p:strVal val="visible"/>
                                      </p:to>
                                    </p:set>
                                    <p:anim calcmode="lin" valueType="num">
                                      <p:cBhvr additive="base">
                                        <p:cTn id="7" dur="500" fill="hold"/>
                                        <p:tgtEl>
                                          <p:spTgt spid="2068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6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06852"/>
                                        </p:tgtEl>
                                        <p:attrNameLst>
                                          <p:attrName>style.visibility</p:attrName>
                                        </p:attrNameLst>
                                      </p:cBhvr>
                                      <p:to>
                                        <p:strVal val="visible"/>
                                      </p:to>
                                    </p:set>
                                    <p:animEffect transition="in" filter="fade">
                                      <p:cBhvr>
                                        <p:cTn id="11" dur="2000"/>
                                        <p:tgtEl>
                                          <p:spTgt spid="2068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6850">
                                            <p:txEl>
                                              <p:pRg st="2" end="2"/>
                                            </p:txEl>
                                          </p:spTgt>
                                        </p:tgtEl>
                                        <p:attrNameLst>
                                          <p:attrName>style.visibility</p:attrName>
                                        </p:attrNameLst>
                                      </p:cBhvr>
                                      <p:to>
                                        <p:strVal val="visible"/>
                                      </p:to>
                                    </p:set>
                                    <p:anim calcmode="lin" valueType="num">
                                      <p:cBhvr additive="base">
                                        <p:cTn id="16" dur="500" fill="hold"/>
                                        <p:tgtEl>
                                          <p:spTgt spid="20685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6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53" presetClass="entr" presetSubtype="0" fill="hold" nodeType="withEffect">
                                  <p:stCondLst>
                                    <p:cond delay="0"/>
                                  </p:stCondLst>
                                  <p:childTnLst>
                                    <p:set>
                                      <p:cBhvr>
                                        <p:cTn id="19" dur="1" fill="hold">
                                          <p:stCondLst>
                                            <p:cond delay="0"/>
                                          </p:stCondLst>
                                        </p:cTn>
                                        <p:tgtEl>
                                          <p:spTgt spid="206853"/>
                                        </p:tgtEl>
                                        <p:attrNameLst>
                                          <p:attrName>style.visibility</p:attrName>
                                        </p:attrNameLst>
                                      </p:cBhvr>
                                      <p:to>
                                        <p:strVal val="visible"/>
                                      </p:to>
                                    </p:set>
                                    <p:anim calcmode="lin" valueType="num">
                                      <p:cBhvr>
                                        <p:cTn id="20" dur="500" fill="hold"/>
                                        <p:tgtEl>
                                          <p:spTgt spid="206853"/>
                                        </p:tgtEl>
                                        <p:attrNameLst>
                                          <p:attrName>ppt_w</p:attrName>
                                        </p:attrNameLst>
                                      </p:cBhvr>
                                      <p:tavLst>
                                        <p:tav tm="0">
                                          <p:val>
                                            <p:fltVal val="0"/>
                                          </p:val>
                                        </p:tav>
                                        <p:tav tm="100000">
                                          <p:val>
                                            <p:strVal val="#ppt_w"/>
                                          </p:val>
                                        </p:tav>
                                      </p:tavLst>
                                    </p:anim>
                                    <p:anim calcmode="lin" valueType="num">
                                      <p:cBhvr>
                                        <p:cTn id="21" dur="500" fill="hold"/>
                                        <p:tgtEl>
                                          <p:spTgt spid="206853"/>
                                        </p:tgtEl>
                                        <p:attrNameLst>
                                          <p:attrName>ppt_h</p:attrName>
                                        </p:attrNameLst>
                                      </p:cBhvr>
                                      <p:tavLst>
                                        <p:tav tm="0">
                                          <p:val>
                                            <p:fltVal val="0"/>
                                          </p:val>
                                        </p:tav>
                                        <p:tav tm="100000">
                                          <p:val>
                                            <p:strVal val="#ppt_h"/>
                                          </p:val>
                                        </p:tav>
                                      </p:tavLst>
                                    </p:anim>
                                    <p:animEffect transition="in" filter="fade">
                                      <p:cBhvr>
                                        <p:cTn id="22" dur="500"/>
                                        <p:tgtEl>
                                          <p:spTgt spid="20685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6850">
                                            <p:txEl>
                                              <p:pRg st="3" end="3"/>
                                            </p:txEl>
                                          </p:spTgt>
                                        </p:tgtEl>
                                        <p:attrNameLst>
                                          <p:attrName>style.visibility</p:attrName>
                                        </p:attrNameLst>
                                      </p:cBhvr>
                                      <p:to>
                                        <p:strVal val="visible"/>
                                      </p:to>
                                    </p:set>
                                    <p:anim calcmode="lin" valueType="num">
                                      <p:cBhvr additive="base">
                                        <p:cTn id="27" dur="500" fill="hold"/>
                                        <p:tgtEl>
                                          <p:spTgt spid="20685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6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53" presetClass="entr" presetSubtype="0" fill="hold" nodeType="withEffect">
                                  <p:stCondLst>
                                    <p:cond delay="0"/>
                                  </p:stCondLst>
                                  <p:childTnLst>
                                    <p:set>
                                      <p:cBhvr>
                                        <p:cTn id="30" dur="1" fill="hold">
                                          <p:stCondLst>
                                            <p:cond delay="0"/>
                                          </p:stCondLst>
                                        </p:cTn>
                                        <p:tgtEl>
                                          <p:spTgt spid="206854"/>
                                        </p:tgtEl>
                                        <p:attrNameLst>
                                          <p:attrName>style.visibility</p:attrName>
                                        </p:attrNameLst>
                                      </p:cBhvr>
                                      <p:to>
                                        <p:strVal val="visible"/>
                                      </p:to>
                                    </p:set>
                                    <p:anim calcmode="lin" valueType="num">
                                      <p:cBhvr>
                                        <p:cTn id="31" dur="500" fill="hold"/>
                                        <p:tgtEl>
                                          <p:spTgt spid="206854"/>
                                        </p:tgtEl>
                                        <p:attrNameLst>
                                          <p:attrName>ppt_w</p:attrName>
                                        </p:attrNameLst>
                                      </p:cBhvr>
                                      <p:tavLst>
                                        <p:tav tm="0">
                                          <p:val>
                                            <p:fltVal val="0"/>
                                          </p:val>
                                        </p:tav>
                                        <p:tav tm="100000">
                                          <p:val>
                                            <p:strVal val="#ppt_w"/>
                                          </p:val>
                                        </p:tav>
                                      </p:tavLst>
                                    </p:anim>
                                    <p:anim calcmode="lin" valueType="num">
                                      <p:cBhvr>
                                        <p:cTn id="32" dur="500" fill="hold"/>
                                        <p:tgtEl>
                                          <p:spTgt spid="206854"/>
                                        </p:tgtEl>
                                        <p:attrNameLst>
                                          <p:attrName>ppt_h</p:attrName>
                                        </p:attrNameLst>
                                      </p:cBhvr>
                                      <p:tavLst>
                                        <p:tav tm="0">
                                          <p:val>
                                            <p:fltVal val="0"/>
                                          </p:val>
                                        </p:tav>
                                        <p:tav tm="100000">
                                          <p:val>
                                            <p:strVal val="#ppt_h"/>
                                          </p:val>
                                        </p:tav>
                                      </p:tavLst>
                                    </p:anim>
                                    <p:animEffect transition="in" filter="fade">
                                      <p:cBhvr>
                                        <p:cTn id="33" dur="5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Alpha particles, beta particles and gamma rays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Studies showed that there                                            were three types of                                                 radioactive particles.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If a radioactive substance                                             is placed in a lead chamber and its emitted particles passed through a magnetic field, as shown, the three different types of radioactivity can be distinguished.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Alpha particles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are two protons (+) and two neutrons (0).  This is identical to a helium nucleus </a:t>
            </a:r>
            <a:r>
              <a:rPr lang="en-US" baseline="30000">
                <a:solidFill>
                  <a:srgbClr val="000000"/>
                </a:solidFill>
                <a:cs typeface="Times New Roman" pitchFamily="18" charset="0"/>
              </a:rPr>
              <a:t>4</a:t>
            </a:r>
            <a:r>
              <a:rPr lang="en-US">
                <a:solidFill>
                  <a:srgbClr val="000000"/>
                </a:solidFill>
                <a:cs typeface="Times New Roman" pitchFamily="18" charset="0"/>
              </a:rPr>
              <a:t>He.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Beta particles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are electrons (-) that come from the nucleus.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Gamma rays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are photons and have no charge.</a:t>
            </a:r>
          </a:p>
        </p:txBody>
      </p:sp>
      <p:sp>
        <p:nvSpPr>
          <p:cNvPr id="208900" name="Freeform 4"/>
          <p:cNvSpPr>
            <a:spLocks/>
          </p:cNvSpPr>
          <p:nvPr/>
        </p:nvSpPr>
        <p:spPr bwMode="auto">
          <a:xfrm>
            <a:off x="4679950" y="2154238"/>
            <a:ext cx="1249363" cy="1238250"/>
          </a:xfrm>
          <a:custGeom>
            <a:avLst/>
            <a:gdLst/>
            <a:ahLst/>
            <a:cxnLst>
              <a:cxn ang="0">
                <a:pos x="7" y="0"/>
              </a:cxn>
              <a:cxn ang="0">
                <a:pos x="787" y="0"/>
              </a:cxn>
              <a:cxn ang="0">
                <a:pos x="787" y="344"/>
              </a:cxn>
              <a:cxn ang="0">
                <a:pos x="674" y="344"/>
              </a:cxn>
              <a:cxn ang="0">
                <a:pos x="674" y="113"/>
              </a:cxn>
              <a:cxn ang="0">
                <a:pos x="113" y="113"/>
              </a:cxn>
              <a:cxn ang="0">
                <a:pos x="113" y="675"/>
              </a:cxn>
              <a:cxn ang="0">
                <a:pos x="674" y="675"/>
              </a:cxn>
              <a:cxn ang="0">
                <a:pos x="674" y="443"/>
              </a:cxn>
              <a:cxn ang="0">
                <a:pos x="787" y="443"/>
              </a:cxn>
              <a:cxn ang="0">
                <a:pos x="787" y="780"/>
              </a:cxn>
              <a:cxn ang="0">
                <a:pos x="0" y="780"/>
              </a:cxn>
              <a:cxn ang="0">
                <a:pos x="7" y="0"/>
              </a:cxn>
            </a:cxnLst>
            <a:rect l="0" t="0" r="r" b="b"/>
            <a:pathLst>
              <a:path w="787" h="780">
                <a:moveTo>
                  <a:pt x="7" y="0"/>
                </a:moveTo>
                <a:lnTo>
                  <a:pt x="787" y="0"/>
                </a:lnTo>
                <a:lnTo>
                  <a:pt x="787" y="344"/>
                </a:lnTo>
                <a:lnTo>
                  <a:pt x="674" y="344"/>
                </a:lnTo>
                <a:lnTo>
                  <a:pt x="674" y="113"/>
                </a:lnTo>
                <a:lnTo>
                  <a:pt x="113" y="113"/>
                </a:lnTo>
                <a:lnTo>
                  <a:pt x="113" y="675"/>
                </a:lnTo>
                <a:lnTo>
                  <a:pt x="674" y="675"/>
                </a:lnTo>
                <a:lnTo>
                  <a:pt x="674" y="443"/>
                </a:lnTo>
                <a:lnTo>
                  <a:pt x="787" y="443"/>
                </a:lnTo>
                <a:lnTo>
                  <a:pt x="787" y="780"/>
                </a:lnTo>
                <a:lnTo>
                  <a:pt x="0" y="780"/>
                </a:lnTo>
                <a:lnTo>
                  <a:pt x="7" y="0"/>
                </a:lnTo>
                <a:close/>
              </a:path>
            </a:pathLst>
          </a:cu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a:lstStyle/>
          <a:p>
            <a:pPr>
              <a:defRPr/>
            </a:pPr>
            <a:endParaRPr lang="en-US">
              <a:latin typeface="Arial" pitchFamily="34" charset="0"/>
            </a:endParaRPr>
          </a:p>
        </p:txBody>
      </p:sp>
      <p:sp>
        <p:nvSpPr>
          <p:cNvPr id="208901" name="AutoShape 5"/>
          <p:cNvSpPr>
            <a:spLocks noChangeArrowheads="1"/>
          </p:cNvSpPr>
          <p:nvPr/>
        </p:nvSpPr>
        <p:spPr bwMode="auto">
          <a:xfrm>
            <a:off x="5114925" y="2598738"/>
            <a:ext cx="334963" cy="334962"/>
          </a:xfrm>
          <a:prstGeom prst="irregularSeal2">
            <a:avLst/>
          </a:prstGeom>
          <a:solidFill>
            <a:srgbClr val="FFFF00"/>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6176963" y="2152650"/>
            <a:ext cx="188912" cy="188913"/>
            <a:chOff x="1792" y="2838"/>
            <a:chExt cx="119" cy="119"/>
          </a:xfrm>
        </p:grpSpPr>
        <p:sp>
          <p:nvSpPr>
            <p:cNvPr id="55364" name="Line 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65" name="Line 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3" name="Group 9"/>
          <p:cNvGrpSpPr>
            <a:grpSpLocks/>
          </p:cNvGrpSpPr>
          <p:nvPr/>
        </p:nvGrpSpPr>
        <p:grpSpPr bwMode="auto">
          <a:xfrm>
            <a:off x="6172200" y="2495550"/>
            <a:ext cx="188913" cy="188913"/>
            <a:chOff x="1792" y="2838"/>
            <a:chExt cx="119" cy="119"/>
          </a:xfrm>
        </p:grpSpPr>
        <p:sp>
          <p:nvSpPr>
            <p:cNvPr id="55362" name="Line 1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63" name="Line 1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4" name="Group 12"/>
          <p:cNvGrpSpPr>
            <a:grpSpLocks/>
          </p:cNvGrpSpPr>
          <p:nvPr/>
        </p:nvGrpSpPr>
        <p:grpSpPr bwMode="auto">
          <a:xfrm>
            <a:off x="6169025" y="2847975"/>
            <a:ext cx="188913" cy="188913"/>
            <a:chOff x="1792" y="2838"/>
            <a:chExt cx="119" cy="119"/>
          </a:xfrm>
        </p:grpSpPr>
        <p:sp>
          <p:nvSpPr>
            <p:cNvPr id="55360" name="Line 1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61" name="Line 1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5" name="Group 15"/>
          <p:cNvGrpSpPr>
            <a:grpSpLocks/>
          </p:cNvGrpSpPr>
          <p:nvPr/>
        </p:nvGrpSpPr>
        <p:grpSpPr bwMode="auto">
          <a:xfrm>
            <a:off x="6165850" y="3201988"/>
            <a:ext cx="188913" cy="188912"/>
            <a:chOff x="1792" y="2838"/>
            <a:chExt cx="119" cy="119"/>
          </a:xfrm>
        </p:grpSpPr>
        <p:sp>
          <p:nvSpPr>
            <p:cNvPr id="55358" name="Line 1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9" name="Line 1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6" name="Group 18"/>
          <p:cNvGrpSpPr>
            <a:grpSpLocks/>
          </p:cNvGrpSpPr>
          <p:nvPr/>
        </p:nvGrpSpPr>
        <p:grpSpPr bwMode="auto">
          <a:xfrm>
            <a:off x="6540500" y="2149475"/>
            <a:ext cx="188913" cy="188913"/>
            <a:chOff x="1792" y="2838"/>
            <a:chExt cx="119" cy="119"/>
          </a:xfrm>
        </p:grpSpPr>
        <p:sp>
          <p:nvSpPr>
            <p:cNvPr id="55356" name="Line 1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7" name="Line 2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7" name="Group 21"/>
          <p:cNvGrpSpPr>
            <a:grpSpLocks/>
          </p:cNvGrpSpPr>
          <p:nvPr/>
        </p:nvGrpSpPr>
        <p:grpSpPr bwMode="auto">
          <a:xfrm>
            <a:off x="6535738" y="2492375"/>
            <a:ext cx="188912" cy="188913"/>
            <a:chOff x="1792" y="2838"/>
            <a:chExt cx="119" cy="119"/>
          </a:xfrm>
        </p:grpSpPr>
        <p:sp>
          <p:nvSpPr>
            <p:cNvPr id="55354" name="Line 2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5" name="Line 2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8" name="Group 24"/>
          <p:cNvGrpSpPr>
            <a:grpSpLocks/>
          </p:cNvGrpSpPr>
          <p:nvPr/>
        </p:nvGrpSpPr>
        <p:grpSpPr bwMode="auto">
          <a:xfrm>
            <a:off x="6532563" y="2844800"/>
            <a:ext cx="188912" cy="188913"/>
            <a:chOff x="1792" y="2838"/>
            <a:chExt cx="119" cy="119"/>
          </a:xfrm>
        </p:grpSpPr>
        <p:sp>
          <p:nvSpPr>
            <p:cNvPr id="55352" name="Line 2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3" name="Line 2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9" name="Group 27"/>
          <p:cNvGrpSpPr>
            <a:grpSpLocks/>
          </p:cNvGrpSpPr>
          <p:nvPr/>
        </p:nvGrpSpPr>
        <p:grpSpPr bwMode="auto">
          <a:xfrm>
            <a:off x="6529388" y="3198813"/>
            <a:ext cx="188912" cy="188912"/>
            <a:chOff x="1792" y="2838"/>
            <a:chExt cx="119" cy="119"/>
          </a:xfrm>
        </p:grpSpPr>
        <p:sp>
          <p:nvSpPr>
            <p:cNvPr id="55350" name="Line 2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51" name="Line 2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0" name="Group 30"/>
          <p:cNvGrpSpPr>
            <a:grpSpLocks/>
          </p:cNvGrpSpPr>
          <p:nvPr/>
        </p:nvGrpSpPr>
        <p:grpSpPr bwMode="auto">
          <a:xfrm>
            <a:off x="6926263" y="2146300"/>
            <a:ext cx="188912" cy="188913"/>
            <a:chOff x="1792" y="2838"/>
            <a:chExt cx="119" cy="119"/>
          </a:xfrm>
        </p:grpSpPr>
        <p:sp>
          <p:nvSpPr>
            <p:cNvPr id="55348" name="Line 3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9" name="Line 3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1" name="Group 33"/>
          <p:cNvGrpSpPr>
            <a:grpSpLocks/>
          </p:cNvGrpSpPr>
          <p:nvPr/>
        </p:nvGrpSpPr>
        <p:grpSpPr bwMode="auto">
          <a:xfrm>
            <a:off x="6921500" y="2489200"/>
            <a:ext cx="188913" cy="188913"/>
            <a:chOff x="1792" y="2838"/>
            <a:chExt cx="119" cy="119"/>
          </a:xfrm>
        </p:grpSpPr>
        <p:sp>
          <p:nvSpPr>
            <p:cNvPr id="55346" name="Line 3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7" name="Line 3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2" name="Group 36"/>
          <p:cNvGrpSpPr>
            <a:grpSpLocks/>
          </p:cNvGrpSpPr>
          <p:nvPr/>
        </p:nvGrpSpPr>
        <p:grpSpPr bwMode="auto">
          <a:xfrm>
            <a:off x="6918325" y="2841625"/>
            <a:ext cx="188913" cy="188913"/>
            <a:chOff x="1792" y="2838"/>
            <a:chExt cx="119" cy="119"/>
          </a:xfrm>
        </p:grpSpPr>
        <p:sp>
          <p:nvSpPr>
            <p:cNvPr id="55344" name="Line 3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5" name="Line 3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3" name="Group 39"/>
          <p:cNvGrpSpPr>
            <a:grpSpLocks/>
          </p:cNvGrpSpPr>
          <p:nvPr/>
        </p:nvGrpSpPr>
        <p:grpSpPr bwMode="auto">
          <a:xfrm>
            <a:off x="6915150" y="3195638"/>
            <a:ext cx="188913" cy="188912"/>
            <a:chOff x="1792" y="2838"/>
            <a:chExt cx="119" cy="119"/>
          </a:xfrm>
        </p:grpSpPr>
        <p:sp>
          <p:nvSpPr>
            <p:cNvPr id="55342" name="Line 4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3" name="Line 4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4" name="Group 42"/>
          <p:cNvGrpSpPr>
            <a:grpSpLocks/>
          </p:cNvGrpSpPr>
          <p:nvPr/>
        </p:nvGrpSpPr>
        <p:grpSpPr bwMode="auto">
          <a:xfrm>
            <a:off x="7307263" y="2157413"/>
            <a:ext cx="188912" cy="188912"/>
            <a:chOff x="1792" y="2838"/>
            <a:chExt cx="119" cy="119"/>
          </a:xfrm>
        </p:grpSpPr>
        <p:sp>
          <p:nvSpPr>
            <p:cNvPr id="55340" name="Line 4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41" name="Line 4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5" name="Group 45"/>
          <p:cNvGrpSpPr>
            <a:grpSpLocks/>
          </p:cNvGrpSpPr>
          <p:nvPr/>
        </p:nvGrpSpPr>
        <p:grpSpPr bwMode="auto">
          <a:xfrm>
            <a:off x="7302500" y="2500313"/>
            <a:ext cx="188913" cy="188912"/>
            <a:chOff x="1792" y="2838"/>
            <a:chExt cx="119" cy="119"/>
          </a:xfrm>
        </p:grpSpPr>
        <p:sp>
          <p:nvSpPr>
            <p:cNvPr id="55338" name="Line 4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39" name="Line 4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6" name="Group 48"/>
          <p:cNvGrpSpPr>
            <a:grpSpLocks/>
          </p:cNvGrpSpPr>
          <p:nvPr/>
        </p:nvGrpSpPr>
        <p:grpSpPr bwMode="auto">
          <a:xfrm>
            <a:off x="7299325" y="2852738"/>
            <a:ext cx="188913" cy="188912"/>
            <a:chOff x="1792" y="2838"/>
            <a:chExt cx="119" cy="119"/>
          </a:xfrm>
        </p:grpSpPr>
        <p:sp>
          <p:nvSpPr>
            <p:cNvPr id="55336" name="Line 4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37" name="Line 5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7" name="Group 51"/>
          <p:cNvGrpSpPr>
            <a:grpSpLocks/>
          </p:cNvGrpSpPr>
          <p:nvPr/>
        </p:nvGrpSpPr>
        <p:grpSpPr bwMode="auto">
          <a:xfrm>
            <a:off x="7296150" y="3206750"/>
            <a:ext cx="188913" cy="188913"/>
            <a:chOff x="1792" y="2838"/>
            <a:chExt cx="119" cy="119"/>
          </a:xfrm>
        </p:grpSpPr>
        <p:sp>
          <p:nvSpPr>
            <p:cNvPr id="55334" name="Line 5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55335" name="Line 5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sp>
        <p:nvSpPr>
          <p:cNvPr id="208950" name="Line 54"/>
          <p:cNvSpPr>
            <a:spLocks noChangeShapeType="1"/>
          </p:cNvSpPr>
          <p:nvPr/>
        </p:nvSpPr>
        <p:spPr bwMode="auto">
          <a:xfrm>
            <a:off x="5427663" y="2755900"/>
            <a:ext cx="703262" cy="0"/>
          </a:xfrm>
          <a:prstGeom prst="line">
            <a:avLst/>
          </a:prstGeom>
          <a:noFill/>
          <a:ln w="9525">
            <a:solidFill>
              <a:schemeClr val="tx1"/>
            </a:solidFill>
            <a:round/>
            <a:headEnd/>
            <a:tailEnd type="triangle" w="med" len="med"/>
          </a:ln>
        </p:spPr>
        <p:txBody>
          <a:bodyPr/>
          <a:lstStyle/>
          <a:p>
            <a:endParaRPr lang="en-US"/>
          </a:p>
        </p:txBody>
      </p:sp>
      <p:sp>
        <p:nvSpPr>
          <p:cNvPr id="208951" name="Freeform 55"/>
          <p:cNvSpPr>
            <a:spLocks/>
          </p:cNvSpPr>
          <p:nvPr/>
        </p:nvSpPr>
        <p:spPr bwMode="auto">
          <a:xfrm>
            <a:off x="6108700" y="2543175"/>
            <a:ext cx="2051050" cy="230188"/>
          </a:xfrm>
          <a:custGeom>
            <a:avLst/>
            <a:gdLst>
              <a:gd name="T0" fmla="*/ 0 w 1292"/>
              <a:gd name="T1" fmla="*/ 223936 h 405"/>
              <a:gd name="T2" fmla="*/ 523875 w 1292"/>
              <a:gd name="T3" fmla="*/ 219957 h 405"/>
              <a:gd name="T4" fmla="*/ 1036637 w 1292"/>
              <a:gd name="T5" fmla="*/ 163689 h 405"/>
              <a:gd name="T6" fmla="*/ 2051050 w 1292"/>
              <a:gd name="T7" fmla="*/ 0 h 405"/>
              <a:gd name="T8" fmla="*/ 0 60000 65536"/>
              <a:gd name="T9" fmla="*/ 0 60000 65536"/>
              <a:gd name="T10" fmla="*/ 0 60000 65536"/>
              <a:gd name="T11" fmla="*/ 0 60000 65536"/>
              <a:gd name="T12" fmla="*/ 0 w 1292"/>
              <a:gd name="T13" fmla="*/ 0 h 405"/>
              <a:gd name="T14" fmla="*/ 1292 w 1292"/>
              <a:gd name="T15" fmla="*/ 405 h 405"/>
            </a:gdLst>
            <a:ahLst/>
            <a:cxnLst>
              <a:cxn ang="T8">
                <a:pos x="T0" y="T1"/>
              </a:cxn>
              <a:cxn ang="T9">
                <a:pos x="T2" y="T3"/>
              </a:cxn>
              <a:cxn ang="T10">
                <a:pos x="T4" y="T5"/>
              </a:cxn>
              <a:cxn ang="T11">
                <a:pos x="T6" y="T7"/>
              </a:cxn>
            </a:cxnLst>
            <a:rect l="T12" t="T13" r="T14" b="T15"/>
            <a:pathLst>
              <a:path w="1292" h="405">
                <a:moveTo>
                  <a:pt x="0" y="394"/>
                </a:moveTo>
                <a:cubicBezTo>
                  <a:pt x="110" y="399"/>
                  <a:pt x="221" y="405"/>
                  <a:pt x="330" y="387"/>
                </a:cubicBezTo>
                <a:cubicBezTo>
                  <a:pt x="439" y="369"/>
                  <a:pt x="493" y="353"/>
                  <a:pt x="653" y="288"/>
                </a:cubicBezTo>
                <a:cubicBezTo>
                  <a:pt x="813" y="223"/>
                  <a:pt x="1052" y="111"/>
                  <a:pt x="1292" y="0"/>
                </a:cubicBezTo>
              </a:path>
            </a:pathLst>
          </a:custGeom>
          <a:noFill/>
          <a:ln w="9525">
            <a:solidFill>
              <a:srgbClr val="FF0000"/>
            </a:solidFill>
            <a:round/>
            <a:headEnd type="none" w="med" len="med"/>
            <a:tailEnd type="triangle" w="med" len="med"/>
          </a:ln>
        </p:spPr>
        <p:txBody>
          <a:bodyPr/>
          <a:lstStyle/>
          <a:p>
            <a:endParaRPr lang="en-US"/>
          </a:p>
        </p:txBody>
      </p:sp>
      <p:sp>
        <p:nvSpPr>
          <p:cNvPr id="208952" name="Rectangle 56"/>
          <p:cNvSpPr>
            <a:spLocks noChangeArrowheads="1"/>
          </p:cNvSpPr>
          <p:nvPr/>
        </p:nvSpPr>
        <p:spPr bwMode="auto">
          <a:xfrm>
            <a:off x="8148638" y="2019300"/>
            <a:ext cx="77787" cy="2274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8953" name="AutoShape 57"/>
          <p:cNvSpPr>
            <a:spLocks noChangeArrowheads="1"/>
          </p:cNvSpPr>
          <p:nvPr/>
        </p:nvSpPr>
        <p:spPr bwMode="auto">
          <a:xfrm>
            <a:off x="8121650" y="2484438"/>
            <a:ext cx="112713" cy="112712"/>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08954" name="Line 58"/>
          <p:cNvSpPr>
            <a:spLocks noChangeShapeType="1"/>
          </p:cNvSpPr>
          <p:nvPr/>
        </p:nvSpPr>
        <p:spPr bwMode="auto">
          <a:xfrm>
            <a:off x="6115050" y="2774950"/>
            <a:ext cx="2074863" cy="0"/>
          </a:xfrm>
          <a:prstGeom prst="line">
            <a:avLst/>
          </a:prstGeom>
          <a:noFill/>
          <a:ln w="9525">
            <a:solidFill>
              <a:srgbClr val="D60093"/>
            </a:solidFill>
            <a:round/>
            <a:headEnd/>
            <a:tailEnd type="triangle" w="med" len="med"/>
          </a:ln>
        </p:spPr>
        <p:txBody>
          <a:bodyPr/>
          <a:lstStyle/>
          <a:p>
            <a:endParaRPr lang="en-US"/>
          </a:p>
        </p:txBody>
      </p:sp>
      <p:sp>
        <p:nvSpPr>
          <p:cNvPr id="208955" name="AutoShape 59"/>
          <p:cNvSpPr>
            <a:spLocks noChangeArrowheads="1"/>
          </p:cNvSpPr>
          <p:nvPr/>
        </p:nvSpPr>
        <p:spPr bwMode="auto">
          <a:xfrm>
            <a:off x="8129588" y="2714625"/>
            <a:ext cx="112712" cy="112713"/>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08956" name="Freeform 60"/>
          <p:cNvSpPr>
            <a:spLocks/>
          </p:cNvSpPr>
          <p:nvPr/>
        </p:nvSpPr>
        <p:spPr bwMode="auto">
          <a:xfrm>
            <a:off x="6097588" y="2741613"/>
            <a:ext cx="2084387" cy="1339850"/>
          </a:xfrm>
          <a:custGeom>
            <a:avLst/>
            <a:gdLst>
              <a:gd name="T0" fmla="*/ 0 w 1257"/>
              <a:gd name="T1" fmla="*/ 25400 h 844"/>
              <a:gd name="T2" fmla="*/ 407923 w 1257"/>
              <a:gd name="T3" fmla="*/ 47625 h 844"/>
              <a:gd name="T4" fmla="*/ 978352 w 1257"/>
              <a:gd name="T5" fmla="*/ 314325 h 844"/>
              <a:gd name="T6" fmla="*/ 1467528 w 1257"/>
              <a:gd name="T7" fmla="*/ 749300 h 844"/>
              <a:gd name="T8" fmla="*/ 2084387 w 1257"/>
              <a:gd name="T9" fmla="*/ 1339850 h 844"/>
              <a:gd name="T10" fmla="*/ 0 60000 65536"/>
              <a:gd name="T11" fmla="*/ 0 60000 65536"/>
              <a:gd name="T12" fmla="*/ 0 60000 65536"/>
              <a:gd name="T13" fmla="*/ 0 60000 65536"/>
              <a:gd name="T14" fmla="*/ 0 60000 65536"/>
              <a:gd name="T15" fmla="*/ 0 w 1257"/>
              <a:gd name="T16" fmla="*/ 0 h 844"/>
              <a:gd name="T17" fmla="*/ 1257 w 1257"/>
              <a:gd name="T18" fmla="*/ 844 h 844"/>
            </a:gdLst>
            <a:ahLst/>
            <a:cxnLst>
              <a:cxn ang="T10">
                <a:pos x="T0" y="T1"/>
              </a:cxn>
              <a:cxn ang="T11">
                <a:pos x="T2" y="T3"/>
              </a:cxn>
              <a:cxn ang="T12">
                <a:pos x="T4" y="T5"/>
              </a:cxn>
              <a:cxn ang="T13">
                <a:pos x="T6" y="T7"/>
              </a:cxn>
              <a:cxn ang="T14">
                <a:pos x="T8" y="T9"/>
              </a:cxn>
            </a:cxnLst>
            <a:rect l="T15" t="T16" r="T17" b="T18"/>
            <a:pathLst>
              <a:path w="1257" h="844">
                <a:moveTo>
                  <a:pt x="0" y="16"/>
                </a:moveTo>
                <a:cubicBezTo>
                  <a:pt x="74" y="8"/>
                  <a:pt x="148" y="0"/>
                  <a:pt x="246" y="30"/>
                </a:cubicBezTo>
                <a:cubicBezTo>
                  <a:pt x="344" y="60"/>
                  <a:pt x="484" y="124"/>
                  <a:pt x="590" y="198"/>
                </a:cubicBezTo>
                <a:cubicBezTo>
                  <a:pt x="696" y="272"/>
                  <a:pt x="774" y="364"/>
                  <a:pt x="885" y="472"/>
                </a:cubicBezTo>
                <a:cubicBezTo>
                  <a:pt x="996" y="580"/>
                  <a:pt x="1126" y="712"/>
                  <a:pt x="1257" y="844"/>
                </a:cubicBezTo>
              </a:path>
            </a:pathLst>
          </a:custGeom>
          <a:noFill/>
          <a:ln w="9525">
            <a:solidFill>
              <a:srgbClr val="008000"/>
            </a:solidFill>
            <a:round/>
            <a:headEnd type="none" w="med" len="med"/>
            <a:tailEnd type="triangle" w="med" len="med"/>
          </a:ln>
        </p:spPr>
        <p:txBody>
          <a:bodyPr/>
          <a:lstStyle/>
          <a:p>
            <a:endParaRPr lang="en-US"/>
          </a:p>
        </p:txBody>
      </p:sp>
      <p:sp>
        <p:nvSpPr>
          <p:cNvPr id="208957" name="AutoShape 61"/>
          <p:cNvSpPr>
            <a:spLocks noChangeArrowheads="1"/>
          </p:cNvSpPr>
          <p:nvPr/>
        </p:nvSpPr>
        <p:spPr bwMode="auto">
          <a:xfrm>
            <a:off x="8105775" y="3997325"/>
            <a:ext cx="112713" cy="112713"/>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08958" name="Text Box 62"/>
          <p:cNvSpPr txBox="1">
            <a:spLocks noChangeArrowheads="1"/>
          </p:cNvSpPr>
          <p:nvPr/>
        </p:nvSpPr>
        <p:spPr bwMode="auto">
          <a:xfrm>
            <a:off x="8259763" y="2274888"/>
            <a:ext cx="547687" cy="396875"/>
          </a:xfrm>
          <a:prstGeom prst="rect">
            <a:avLst/>
          </a:prstGeom>
          <a:noFill/>
          <a:ln w="9525">
            <a:noFill/>
            <a:miter lim="800000"/>
            <a:headEnd/>
            <a:tailEnd/>
          </a:ln>
        </p:spPr>
        <p:txBody>
          <a:bodyPr>
            <a:spAutoFit/>
          </a:bodyPr>
          <a:lstStyle/>
          <a:p>
            <a:pPr>
              <a:spcBef>
                <a:spcPct val="50000"/>
              </a:spcBef>
            </a:pPr>
            <a:r>
              <a:rPr lang="en-US" sz="2000"/>
              <a:t>+2</a:t>
            </a:r>
          </a:p>
        </p:txBody>
      </p:sp>
      <p:sp>
        <p:nvSpPr>
          <p:cNvPr id="208959" name="Text Box 63"/>
          <p:cNvSpPr txBox="1">
            <a:spLocks noChangeArrowheads="1"/>
          </p:cNvSpPr>
          <p:nvPr/>
        </p:nvSpPr>
        <p:spPr bwMode="auto">
          <a:xfrm>
            <a:off x="8407400" y="2616200"/>
            <a:ext cx="346075" cy="396875"/>
          </a:xfrm>
          <a:prstGeom prst="rect">
            <a:avLst/>
          </a:prstGeom>
          <a:noFill/>
          <a:ln w="9525">
            <a:noFill/>
            <a:miter lim="800000"/>
            <a:headEnd/>
            <a:tailEnd/>
          </a:ln>
        </p:spPr>
        <p:txBody>
          <a:bodyPr>
            <a:spAutoFit/>
          </a:bodyPr>
          <a:lstStyle/>
          <a:p>
            <a:pPr>
              <a:spcBef>
                <a:spcPct val="50000"/>
              </a:spcBef>
            </a:pPr>
            <a:r>
              <a:rPr lang="en-US" sz="2000"/>
              <a:t>0</a:t>
            </a:r>
          </a:p>
        </p:txBody>
      </p:sp>
      <p:sp>
        <p:nvSpPr>
          <p:cNvPr id="208960" name="Text Box 64"/>
          <p:cNvSpPr txBox="1">
            <a:spLocks noChangeArrowheads="1"/>
          </p:cNvSpPr>
          <p:nvPr/>
        </p:nvSpPr>
        <p:spPr bwMode="auto">
          <a:xfrm>
            <a:off x="8302625" y="3760788"/>
            <a:ext cx="473075" cy="396875"/>
          </a:xfrm>
          <a:prstGeom prst="rect">
            <a:avLst/>
          </a:prstGeom>
          <a:noFill/>
          <a:ln w="9525">
            <a:noFill/>
            <a:miter lim="800000"/>
            <a:headEnd/>
            <a:tailEnd/>
          </a:ln>
        </p:spPr>
        <p:txBody>
          <a:bodyPr>
            <a:spAutoFit/>
          </a:bodyPr>
          <a:lstStyle/>
          <a:p>
            <a:pPr>
              <a:spcBef>
                <a:spcPct val="50000"/>
              </a:spcBef>
            </a:pPr>
            <a:r>
              <a:rPr lang="en-US" sz="2000"/>
              <a:t>-1</a:t>
            </a:r>
          </a:p>
        </p:txBody>
      </p:sp>
      <p:sp>
        <p:nvSpPr>
          <p:cNvPr id="208961" name="Text Box 65"/>
          <p:cNvSpPr txBox="1">
            <a:spLocks noChangeArrowheads="1"/>
          </p:cNvSpPr>
          <p:nvPr/>
        </p:nvSpPr>
        <p:spPr bwMode="auto">
          <a:xfrm>
            <a:off x="8266113" y="2020888"/>
            <a:ext cx="915987" cy="396875"/>
          </a:xfrm>
          <a:prstGeom prst="rect">
            <a:avLst/>
          </a:prstGeom>
          <a:noFill/>
          <a:ln w="9525">
            <a:noFill/>
            <a:miter lim="800000"/>
            <a:headEnd/>
            <a:tailEnd/>
          </a:ln>
        </p:spPr>
        <p:txBody>
          <a:bodyPr>
            <a:spAutoFit/>
          </a:bodyPr>
          <a:lstStyle/>
          <a:p>
            <a:pPr>
              <a:spcBef>
                <a:spcPct val="50000"/>
              </a:spcBef>
            </a:pPr>
            <a:r>
              <a:rPr lang="en-US" sz="2000"/>
              <a:t>heavy</a:t>
            </a:r>
          </a:p>
        </p:txBody>
      </p:sp>
      <p:sp>
        <p:nvSpPr>
          <p:cNvPr id="208962" name="Text Box 66"/>
          <p:cNvSpPr txBox="1">
            <a:spLocks noChangeArrowheads="1"/>
          </p:cNvSpPr>
          <p:nvPr/>
        </p:nvSpPr>
        <p:spPr bwMode="auto">
          <a:xfrm>
            <a:off x="8280400" y="4043363"/>
            <a:ext cx="915988" cy="396875"/>
          </a:xfrm>
          <a:prstGeom prst="rect">
            <a:avLst/>
          </a:prstGeom>
          <a:noFill/>
          <a:ln w="9525">
            <a:noFill/>
            <a:miter lim="800000"/>
            <a:headEnd/>
            <a:tailEnd/>
          </a:ln>
        </p:spPr>
        <p:txBody>
          <a:bodyPr>
            <a:spAutoFit/>
          </a:bodyPr>
          <a:lstStyle/>
          <a:p>
            <a:pPr>
              <a:spcBef>
                <a:spcPct val="50000"/>
              </a:spcBef>
            </a:pPr>
            <a:r>
              <a:rPr lang="en-US" sz="2000"/>
              <a:t>light</a:t>
            </a:r>
          </a:p>
        </p:txBody>
      </p:sp>
      <p:sp>
        <p:nvSpPr>
          <p:cNvPr id="208963" name="Text Box 67"/>
          <p:cNvSpPr txBox="1">
            <a:spLocks noChangeArrowheads="1"/>
          </p:cNvSpPr>
          <p:nvPr/>
        </p:nvSpPr>
        <p:spPr bwMode="auto">
          <a:xfrm>
            <a:off x="8691563" y="2281238"/>
            <a:ext cx="346075" cy="396875"/>
          </a:xfrm>
          <a:prstGeom prst="rect">
            <a:avLst/>
          </a:prstGeom>
          <a:noFill/>
          <a:ln w="9525">
            <a:noFill/>
            <a:miter lim="800000"/>
            <a:headEnd/>
            <a:tailEnd/>
          </a:ln>
        </p:spPr>
        <p:txBody>
          <a:bodyPr>
            <a:spAutoFit/>
          </a:bodyPr>
          <a:lstStyle/>
          <a:p>
            <a:pPr>
              <a:spcBef>
                <a:spcPct val="50000"/>
              </a:spcBef>
            </a:pPr>
            <a:r>
              <a:rPr lang="en-US" sz="2000">
                <a:sym typeface="Symbol" pitchFamily="18" charset="2"/>
              </a:rPr>
              <a:t></a:t>
            </a:r>
          </a:p>
        </p:txBody>
      </p:sp>
      <p:sp>
        <p:nvSpPr>
          <p:cNvPr id="208964" name="Text Box 68"/>
          <p:cNvSpPr txBox="1">
            <a:spLocks noChangeArrowheads="1"/>
          </p:cNvSpPr>
          <p:nvPr/>
        </p:nvSpPr>
        <p:spPr bwMode="auto">
          <a:xfrm>
            <a:off x="8705850" y="2593975"/>
            <a:ext cx="346075" cy="396875"/>
          </a:xfrm>
          <a:prstGeom prst="rect">
            <a:avLst/>
          </a:prstGeom>
          <a:noFill/>
          <a:ln w="9525">
            <a:noFill/>
            <a:miter lim="800000"/>
            <a:headEnd/>
            <a:tailEnd/>
          </a:ln>
        </p:spPr>
        <p:txBody>
          <a:bodyPr>
            <a:spAutoFit/>
          </a:bodyPr>
          <a:lstStyle/>
          <a:p>
            <a:pPr>
              <a:spcBef>
                <a:spcPct val="50000"/>
              </a:spcBef>
            </a:pPr>
            <a:r>
              <a:rPr lang="en-US" sz="2000">
                <a:sym typeface="Symbol" pitchFamily="18" charset="2"/>
              </a:rPr>
              <a:t></a:t>
            </a:r>
          </a:p>
        </p:txBody>
      </p:sp>
      <p:sp>
        <p:nvSpPr>
          <p:cNvPr id="208965" name="Text Box 69"/>
          <p:cNvSpPr txBox="1">
            <a:spLocks noChangeArrowheads="1"/>
          </p:cNvSpPr>
          <p:nvPr/>
        </p:nvSpPr>
        <p:spPr bwMode="auto">
          <a:xfrm>
            <a:off x="8659813" y="3740150"/>
            <a:ext cx="476250" cy="396875"/>
          </a:xfrm>
          <a:prstGeom prst="rect">
            <a:avLst/>
          </a:prstGeom>
          <a:noFill/>
          <a:ln w="9525">
            <a:noFill/>
            <a:miter lim="800000"/>
            <a:headEnd/>
            <a:tailEnd/>
          </a:ln>
        </p:spPr>
        <p:txBody>
          <a:bodyPr>
            <a:spAutoFit/>
          </a:bodyPr>
          <a:lstStyle/>
          <a:p>
            <a:pPr>
              <a:spcBef>
                <a:spcPct val="50000"/>
              </a:spcBef>
            </a:pPr>
            <a:r>
              <a:rPr lang="en-US" sz="2000">
                <a:sym typeface="Symbol" pitchFamily="18" charset="2"/>
              </a:rPr>
              <a:t></a:t>
            </a:r>
            <a:r>
              <a:rPr lang="en-US" sz="2000" baseline="30000">
                <a:sym typeface="Symbol" pitchFamily="18" charset="2"/>
              </a:rPr>
              <a:t>-</a:t>
            </a:r>
            <a:endParaRPr lang="en-US" sz="2000">
              <a:sym typeface="Symbol" pitchFamily="18" charset="2"/>
            </a:endParaRPr>
          </a:p>
        </p:txBody>
      </p:sp>
      <p:sp>
        <p:nvSpPr>
          <p:cNvPr id="5533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898">
                                            <p:txEl>
                                              <p:pRg st="0" end="0"/>
                                            </p:txEl>
                                          </p:spTgt>
                                        </p:tgtEl>
                                        <p:attrNameLst>
                                          <p:attrName>style.visibility</p:attrName>
                                        </p:attrNameLst>
                                      </p:cBhvr>
                                      <p:to>
                                        <p:strVal val="visible"/>
                                      </p:to>
                                    </p:set>
                                    <p:anim calcmode="lin" valueType="num">
                                      <p:cBhvr additive="base">
                                        <p:cTn id="7" dur="500" fill="hold"/>
                                        <p:tgtEl>
                                          <p:spTgt spid="2088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8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8898">
                                            <p:txEl>
                                              <p:pRg st="1" end="1"/>
                                            </p:txEl>
                                          </p:spTgt>
                                        </p:tgtEl>
                                        <p:attrNameLst>
                                          <p:attrName>style.visibility</p:attrName>
                                        </p:attrNameLst>
                                      </p:cBhvr>
                                      <p:to>
                                        <p:strVal val="visible"/>
                                      </p:to>
                                    </p:set>
                                    <p:anim calcmode="lin" valueType="num">
                                      <p:cBhvr additive="base">
                                        <p:cTn id="13" dur="500" fill="hold"/>
                                        <p:tgtEl>
                                          <p:spTgt spid="2088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8898">
                                            <p:txEl>
                                              <p:pRg st="2" end="2"/>
                                            </p:txEl>
                                          </p:spTgt>
                                        </p:tgtEl>
                                        <p:attrNameLst>
                                          <p:attrName>style.visibility</p:attrName>
                                        </p:attrNameLst>
                                      </p:cBhvr>
                                      <p:to>
                                        <p:strVal val="visible"/>
                                      </p:to>
                                    </p:set>
                                    <p:anim calcmode="lin" valueType="num">
                                      <p:cBhvr additive="base">
                                        <p:cTn id="19" dur="500" fill="hold"/>
                                        <p:tgtEl>
                                          <p:spTgt spid="2088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8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08900"/>
                                        </p:tgtEl>
                                        <p:attrNameLst>
                                          <p:attrName>style.visibility</p:attrName>
                                        </p:attrNameLst>
                                      </p:cBhvr>
                                      <p:to>
                                        <p:strVal val="visible"/>
                                      </p:to>
                                    </p:set>
                                    <p:anim calcmode="lin" valueType="num">
                                      <p:cBhvr additive="base">
                                        <p:cTn id="24" dur="500" fill="hold"/>
                                        <p:tgtEl>
                                          <p:spTgt spid="208900"/>
                                        </p:tgtEl>
                                        <p:attrNameLst>
                                          <p:attrName>ppt_x</p:attrName>
                                        </p:attrNameLst>
                                      </p:cBhvr>
                                      <p:tavLst>
                                        <p:tav tm="0">
                                          <p:val>
                                            <p:strVal val="#ppt_x"/>
                                          </p:val>
                                        </p:tav>
                                        <p:tav tm="100000">
                                          <p:val>
                                            <p:strVal val="#ppt_x"/>
                                          </p:val>
                                        </p:tav>
                                      </p:tavLst>
                                    </p:anim>
                                    <p:anim calcmode="lin" valueType="num">
                                      <p:cBhvr additive="base">
                                        <p:cTn id="25" dur="500" fill="hold"/>
                                        <p:tgtEl>
                                          <p:spTgt spid="2089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08901"/>
                                        </p:tgtEl>
                                        <p:attrNameLst>
                                          <p:attrName>style.visibility</p:attrName>
                                        </p:attrNameLst>
                                      </p:cBhvr>
                                      <p:to>
                                        <p:strVal val="visible"/>
                                      </p:to>
                                    </p:set>
                                    <p:anim calcmode="lin" valueType="num">
                                      <p:cBhvr additive="base">
                                        <p:cTn id="29" dur="500" fill="hold"/>
                                        <p:tgtEl>
                                          <p:spTgt spid="208901"/>
                                        </p:tgtEl>
                                        <p:attrNameLst>
                                          <p:attrName>ppt_x</p:attrName>
                                        </p:attrNameLst>
                                      </p:cBhvr>
                                      <p:tavLst>
                                        <p:tav tm="0">
                                          <p:val>
                                            <p:strVal val="#ppt_x"/>
                                          </p:val>
                                        </p:tav>
                                        <p:tav tm="100000">
                                          <p:val>
                                            <p:strVal val="#ppt_x"/>
                                          </p:val>
                                        </p:tav>
                                      </p:tavLst>
                                    </p:anim>
                                    <p:anim calcmode="lin" valueType="num">
                                      <p:cBhvr additive="base">
                                        <p:cTn id="30" dur="500" fill="hold"/>
                                        <p:tgtEl>
                                          <p:spTgt spid="208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08952"/>
                                        </p:tgtEl>
                                        <p:attrNameLst>
                                          <p:attrName>style.visibility</p:attrName>
                                        </p:attrNameLst>
                                      </p:cBhvr>
                                      <p:to>
                                        <p:strVal val="visible"/>
                                      </p:to>
                                    </p:set>
                                    <p:anim calcmode="lin" valueType="num">
                                      <p:cBhvr additive="base">
                                        <p:cTn id="34" dur="500" fill="hold"/>
                                        <p:tgtEl>
                                          <p:spTgt spid="208952"/>
                                        </p:tgtEl>
                                        <p:attrNameLst>
                                          <p:attrName>ppt_x</p:attrName>
                                        </p:attrNameLst>
                                      </p:cBhvr>
                                      <p:tavLst>
                                        <p:tav tm="0">
                                          <p:val>
                                            <p:strVal val="#ppt_x"/>
                                          </p:val>
                                        </p:tav>
                                        <p:tav tm="100000">
                                          <p:val>
                                            <p:strVal val="#ppt_x"/>
                                          </p:val>
                                        </p:tav>
                                      </p:tavLst>
                                    </p:anim>
                                    <p:anim calcmode="lin" valueType="num">
                                      <p:cBhvr additive="base">
                                        <p:cTn id="35" dur="500" fill="hold"/>
                                        <p:tgtEl>
                                          <p:spTgt spid="2089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3"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1+#ppt_w/2"/>
                                          </p:val>
                                        </p:tav>
                                        <p:tav tm="100000">
                                          <p:val>
                                            <p:strVal val="#ppt_x"/>
                                          </p:val>
                                        </p:tav>
                                      </p:tavLst>
                                    </p:anim>
                                    <p:anim calcmode="lin" valueType="num">
                                      <p:cBhvr additive="base">
                                        <p:cTn id="41"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drumroll.wav"/>
                                        </p:tgtEl>
                                      </p:cMediaNode>
                                    </p:audio>
                                  </p:subTnLst>
                                </p:cTn>
                              </p:par>
                              <p:par>
                                <p:cTn id="42" presetID="2" presetClass="entr" presetSubtype="3"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1+#ppt_w/2"/>
                                          </p:val>
                                        </p:tav>
                                        <p:tav tm="100000">
                                          <p:val>
                                            <p:strVal val="#ppt_x"/>
                                          </p:val>
                                        </p:tav>
                                      </p:tavLst>
                                    </p:anim>
                                    <p:anim calcmode="lin" valueType="num">
                                      <p:cBhvr additive="base">
                                        <p:cTn id="45" dur="500" fill="hold"/>
                                        <p:tgtEl>
                                          <p:spTgt spid="3"/>
                                        </p:tgtEl>
                                        <p:attrNameLst>
                                          <p:attrName>ppt_y</p:attrName>
                                        </p:attrNameLst>
                                      </p:cBhvr>
                                      <p:tavLst>
                                        <p:tav tm="0">
                                          <p:val>
                                            <p:strVal val="0-#ppt_h/2"/>
                                          </p:val>
                                        </p:tav>
                                        <p:tav tm="100000">
                                          <p:val>
                                            <p:strVal val="#ppt_y"/>
                                          </p:val>
                                        </p:tav>
                                      </p:tavLst>
                                    </p:anim>
                                  </p:childTnLst>
                                </p:cTn>
                              </p:par>
                              <p:par>
                                <p:cTn id="46" presetID="2" presetClass="entr" presetSubtype="3"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0-#ppt_h/2"/>
                                          </p:val>
                                        </p:tav>
                                        <p:tav tm="100000">
                                          <p:val>
                                            <p:strVal val="#ppt_y"/>
                                          </p:val>
                                        </p:tav>
                                      </p:tavLst>
                                    </p:anim>
                                  </p:childTnLst>
                                </p:cTn>
                              </p:par>
                              <p:par>
                                <p:cTn id="50" presetID="2" presetClass="entr" presetSubtype="3"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1+#ppt_w/2"/>
                                          </p:val>
                                        </p:tav>
                                        <p:tav tm="100000">
                                          <p:val>
                                            <p:strVal val="#ppt_x"/>
                                          </p:val>
                                        </p:tav>
                                      </p:tavLst>
                                    </p:anim>
                                    <p:anim calcmode="lin" valueType="num">
                                      <p:cBhvr additive="base">
                                        <p:cTn id="53" dur="500" fill="hold"/>
                                        <p:tgtEl>
                                          <p:spTgt spid="5"/>
                                        </p:tgtEl>
                                        <p:attrNameLst>
                                          <p:attrName>ppt_y</p:attrName>
                                        </p:attrNameLst>
                                      </p:cBhvr>
                                      <p:tavLst>
                                        <p:tav tm="0">
                                          <p:val>
                                            <p:strVal val="0-#ppt_h/2"/>
                                          </p:val>
                                        </p:tav>
                                        <p:tav tm="100000">
                                          <p:val>
                                            <p:strVal val="#ppt_y"/>
                                          </p:val>
                                        </p:tav>
                                      </p:tavLst>
                                    </p:anim>
                                  </p:childTnLst>
                                </p:cTn>
                              </p:par>
                              <p:par>
                                <p:cTn id="54" presetID="2" presetClass="entr" presetSubtype="3"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0-#ppt_h/2"/>
                                          </p:val>
                                        </p:tav>
                                        <p:tav tm="100000">
                                          <p:val>
                                            <p:strVal val="#ppt_y"/>
                                          </p:val>
                                        </p:tav>
                                      </p:tavLst>
                                    </p:anim>
                                  </p:childTnLst>
                                </p:cTn>
                              </p:par>
                              <p:par>
                                <p:cTn id="58" presetID="2" presetClass="entr" presetSubtype="3"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1+#ppt_w/2"/>
                                          </p:val>
                                        </p:tav>
                                        <p:tav tm="100000">
                                          <p:val>
                                            <p:strVal val="#ppt_x"/>
                                          </p:val>
                                        </p:tav>
                                      </p:tavLst>
                                    </p:anim>
                                    <p:anim calcmode="lin" valueType="num">
                                      <p:cBhvr additive="base">
                                        <p:cTn id="61" dur="500" fill="hold"/>
                                        <p:tgtEl>
                                          <p:spTgt spid="7"/>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1+#ppt_w/2"/>
                                          </p:val>
                                        </p:tav>
                                        <p:tav tm="100000">
                                          <p:val>
                                            <p:strVal val="#ppt_x"/>
                                          </p:val>
                                        </p:tav>
                                      </p:tavLst>
                                    </p:anim>
                                    <p:anim calcmode="lin" valueType="num">
                                      <p:cBhvr additive="base">
                                        <p:cTn id="65" dur="500" fill="hold"/>
                                        <p:tgtEl>
                                          <p:spTgt spid="8"/>
                                        </p:tgtEl>
                                        <p:attrNameLst>
                                          <p:attrName>ppt_y</p:attrName>
                                        </p:attrNameLst>
                                      </p:cBhvr>
                                      <p:tavLst>
                                        <p:tav tm="0">
                                          <p:val>
                                            <p:strVal val="0-#ppt_h/2"/>
                                          </p:val>
                                        </p:tav>
                                        <p:tav tm="100000">
                                          <p:val>
                                            <p:strVal val="#ppt_y"/>
                                          </p:val>
                                        </p:tav>
                                      </p:tavLst>
                                    </p:anim>
                                  </p:childTnLst>
                                </p:cTn>
                              </p:par>
                              <p:par>
                                <p:cTn id="66" presetID="2" presetClass="entr" presetSubtype="3"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1+#ppt_w/2"/>
                                          </p:val>
                                        </p:tav>
                                        <p:tav tm="100000">
                                          <p:val>
                                            <p:strVal val="#ppt_x"/>
                                          </p:val>
                                        </p:tav>
                                      </p:tavLst>
                                    </p:anim>
                                    <p:anim calcmode="lin" valueType="num">
                                      <p:cBhvr additive="base">
                                        <p:cTn id="69" dur="500" fill="hold"/>
                                        <p:tgtEl>
                                          <p:spTgt spid="9"/>
                                        </p:tgtEl>
                                        <p:attrNameLst>
                                          <p:attrName>ppt_y</p:attrName>
                                        </p:attrNameLst>
                                      </p:cBhvr>
                                      <p:tavLst>
                                        <p:tav tm="0">
                                          <p:val>
                                            <p:strVal val="0-#ppt_h/2"/>
                                          </p:val>
                                        </p:tav>
                                        <p:tav tm="100000">
                                          <p:val>
                                            <p:strVal val="#ppt_y"/>
                                          </p:val>
                                        </p:tav>
                                      </p:tavLst>
                                    </p:anim>
                                  </p:childTnLst>
                                </p:cTn>
                              </p:par>
                              <p:par>
                                <p:cTn id="70" presetID="2" presetClass="entr" presetSubtype="3"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1+#ppt_w/2"/>
                                          </p:val>
                                        </p:tav>
                                        <p:tav tm="100000">
                                          <p:val>
                                            <p:strVal val="#ppt_x"/>
                                          </p:val>
                                        </p:tav>
                                      </p:tavLst>
                                    </p:anim>
                                    <p:anim calcmode="lin" valueType="num">
                                      <p:cBhvr additive="base">
                                        <p:cTn id="73" dur="500" fill="hold"/>
                                        <p:tgtEl>
                                          <p:spTgt spid="10"/>
                                        </p:tgtEl>
                                        <p:attrNameLst>
                                          <p:attrName>ppt_y</p:attrName>
                                        </p:attrNameLst>
                                      </p:cBhvr>
                                      <p:tavLst>
                                        <p:tav tm="0">
                                          <p:val>
                                            <p:strVal val="0-#ppt_h/2"/>
                                          </p:val>
                                        </p:tav>
                                        <p:tav tm="100000">
                                          <p:val>
                                            <p:strVal val="#ppt_y"/>
                                          </p:val>
                                        </p:tav>
                                      </p:tavLst>
                                    </p:anim>
                                  </p:childTnLst>
                                </p:cTn>
                              </p:par>
                              <p:par>
                                <p:cTn id="74" presetID="2" presetClass="entr" presetSubtype="3"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1+#ppt_w/2"/>
                                          </p:val>
                                        </p:tav>
                                        <p:tav tm="100000">
                                          <p:val>
                                            <p:strVal val="#ppt_x"/>
                                          </p:val>
                                        </p:tav>
                                      </p:tavLst>
                                    </p:anim>
                                    <p:anim calcmode="lin" valueType="num">
                                      <p:cBhvr additive="base">
                                        <p:cTn id="77" dur="500" fill="hold"/>
                                        <p:tgtEl>
                                          <p:spTgt spid="11"/>
                                        </p:tgtEl>
                                        <p:attrNameLst>
                                          <p:attrName>ppt_y</p:attrName>
                                        </p:attrNameLst>
                                      </p:cBhvr>
                                      <p:tavLst>
                                        <p:tav tm="0">
                                          <p:val>
                                            <p:strVal val="0-#ppt_h/2"/>
                                          </p:val>
                                        </p:tav>
                                        <p:tav tm="100000">
                                          <p:val>
                                            <p:strVal val="#ppt_y"/>
                                          </p:val>
                                        </p:tav>
                                      </p:tavLst>
                                    </p:anim>
                                  </p:childTnLst>
                                </p:cTn>
                              </p:par>
                              <p:par>
                                <p:cTn id="78" presetID="2" presetClass="entr" presetSubtype="3"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1+#ppt_w/2"/>
                                          </p:val>
                                        </p:tav>
                                        <p:tav tm="100000">
                                          <p:val>
                                            <p:strVal val="#ppt_x"/>
                                          </p:val>
                                        </p:tav>
                                      </p:tavLst>
                                    </p:anim>
                                    <p:anim calcmode="lin" valueType="num">
                                      <p:cBhvr additive="base">
                                        <p:cTn id="81" dur="500" fill="hold"/>
                                        <p:tgtEl>
                                          <p:spTgt spid="12"/>
                                        </p:tgtEl>
                                        <p:attrNameLst>
                                          <p:attrName>ppt_y</p:attrName>
                                        </p:attrNameLst>
                                      </p:cBhvr>
                                      <p:tavLst>
                                        <p:tav tm="0">
                                          <p:val>
                                            <p:strVal val="0-#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1+#ppt_w/2"/>
                                          </p:val>
                                        </p:tav>
                                        <p:tav tm="100000">
                                          <p:val>
                                            <p:strVal val="#ppt_x"/>
                                          </p:val>
                                        </p:tav>
                                      </p:tavLst>
                                    </p:anim>
                                    <p:anim calcmode="lin" valueType="num">
                                      <p:cBhvr additive="base">
                                        <p:cTn id="85" dur="500" fill="hold"/>
                                        <p:tgtEl>
                                          <p:spTgt spid="13"/>
                                        </p:tgtEl>
                                        <p:attrNameLst>
                                          <p:attrName>ppt_y</p:attrName>
                                        </p:attrNameLst>
                                      </p:cBhvr>
                                      <p:tavLst>
                                        <p:tav tm="0">
                                          <p:val>
                                            <p:strVal val="0-#ppt_h/2"/>
                                          </p:val>
                                        </p:tav>
                                        <p:tav tm="100000">
                                          <p:val>
                                            <p:strVal val="#ppt_y"/>
                                          </p:val>
                                        </p:tav>
                                      </p:tavLst>
                                    </p:anim>
                                  </p:childTnLst>
                                </p:cTn>
                              </p:par>
                              <p:par>
                                <p:cTn id="86" presetID="2" presetClass="entr" presetSubtype="3"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additive="base">
                                        <p:cTn id="88" dur="500" fill="hold"/>
                                        <p:tgtEl>
                                          <p:spTgt spid="14"/>
                                        </p:tgtEl>
                                        <p:attrNameLst>
                                          <p:attrName>ppt_x</p:attrName>
                                        </p:attrNameLst>
                                      </p:cBhvr>
                                      <p:tavLst>
                                        <p:tav tm="0">
                                          <p:val>
                                            <p:strVal val="1+#ppt_w/2"/>
                                          </p:val>
                                        </p:tav>
                                        <p:tav tm="100000">
                                          <p:val>
                                            <p:strVal val="#ppt_x"/>
                                          </p:val>
                                        </p:tav>
                                      </p:tavLst>
                                    </p:anim>
                                    <p:anim calcmode="lin" valueType="num">
                                      <p:cBhvr additive="base">
                                        <p:cTn id="89" dur="500" fill="hold"/>
                                        <p:tgtEl>
                                          <p:spTgt spid="14"/>
                                        </p:tgtEl>
                                        <p:attrNameLst>
                                          <p:attrName>ppt_y</p:attrName>
                                        </p:attrNameLst>
                                      </p:cBhvr>
                                      <p:tavLst>
                                        <p:tav tm="0">
                                          <p:val>
                                            <p:strVal val="0-#ppt_h/2"/>
                                          </p:val>
                                        </p:tav>
                                        <p:tav tm="100000">
                                          <p:val>
                                            <p:strVal val="#ppt_y"/>
                                          </p:val>
                                        </p:tav>
                                      </p:tavLst>
                                    </p:anim>
                                  </p:childTnLst>
                                </p:cTn>
                              </p:par>
                              <p:par>
                                <p:cTn id="90" presetID="2" presetClass="entr" presetSubtype="3"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additive="base">
                                        <p:cTn id="92" dur="500" fill="hold"/>
                                        <p:tgtEl>
                                          <p:spTgt spid="15"/>
                                        </p:tgtEl>
                                        <p:attrNameLst>
                                          <p:attrName>ppt_x</p:attrName>
                                        </p:attrNameLst>
                                      </p:cBhvr>
                                      <p:tavLst>
                                        <p:tav tm="0">
                                          <p:val>
                                            <p:strVal val="1+#ppt_w/2"/>
                                          </p:val>
                                        </p:tav>
                                        <p:tav tm="100000">
                                          <p:val>
                                            <p:strVal val="#ppt_x"/>
                                          </p:val>
                                        </p:tav>
                                      </p:tavLst>
                                    </p:anim>
                                    <p:anim calcmode="lin" valueType="num">
                                      <p:cBhvr additive="base">
                                        <p:cTn id="93" dur="500" fill="hold"/>
                                        <p:tgtEl>
                                          <p:spTgt spid="15"/>
                                        </p:tgtEl>
                                        <p:attrNameLst>
                                          <p:attrName>ppt_y</p:attrName>
                                        </p:attrNameLst>
                                      </p:cBhvr>
                                      <p:tavLst>
                                        <p:tav tm="0">
                                          <p:val>
                                            <p:strVal val="0-#ppt_h/2"/>
                                          </p:val>
                                        </p:tav>
                                        <p:tav tm="100000">
                                          <p:val>
                                            <p:strVal val="#ppt_y"/>
                                          </p:val>
                                        </p:tav>
                                      </p:tavLst>
                                    </p:anim>
                                  </p:childTnLst>
                                </p:cTn>
                              </p:par>
                              <p:par>
                                <p:cTn id="94" presetID="2" presetClass="entr" presetSubtype="3" fill="hold"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1+#ppt_w/2"/>
                                          </p:val>
                                        </p:tav>
                                        <p:tav tm="100000">
                                          <p:val>
                                            <p:strVal val="#ppt_x"/>
                                          </p:val>
                                        </p:tav>
                                      </p:tavLst>
                                    </p:anim>
                                    <p:anim calcmode="lin" valueType="num">
                                      <p:cBhvr additive="base">
                                        <p:cTn id="97" dur="50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3" fill="hold" nodeType="with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500" fill="hold"/>
                                        <p:tgtEl>
                                          <p:spTgt spid="17"/>
                                        </p:tgtEl>
                                        <p:attrNameLst>
                                          <p:attrName>ppt_x</p:attrName>
                                        </p:attrNameLst>
                                      </p:cBhvr>
                                      <p:tavLst>
                                        <p:tav tm="0">
                                          <p:val>
                                            <p:strVal val="1+#ppt_w/2"/>
                                          </p:val>
                                        </p:tav>
                                        <p:tav tm="100000">
                                          <p:val>
                                            <p:strVal val="#ppt_x"/>
                                          </p:val>
                                        </p:tav>
                                      </p:tavLst>
                                    </p:anim>
                                    <p:anim calcmode="lin" valueType="num">
                                      <p:cBhvr additive="base">
                                        <p:cTn id="101" dur="500" fill="hold"/>
                                        <p:tgtEl>
                                          <p:spTgt spid="17"/>
                                        </p:tgtEl>
                                        <p:attrNameLst>
                                          <p:attrName>ppt_y</p:attrName>
                                        </p:attrNameLst>
                                      </p:cBhvr>
                                      <p:tavLst>
                                        <p:tav tm="0">
                                          <p:val>
                                            <p:strVal val="0-#ppt_h/2"/>
                                          </p:val>
                                        </p:tav>
                                        <p:tav tm="100000">
                                          <p:val>
                                            <p:strVal val="#ppt_y"/>
                                          </p:val>
                                        </p:tav>
                                      </p:tavLst>
                                    </p:anim>
                                  </p:childTnLst>
                                </p:cTn>
                              </p:par>
                              <p:par>
                                <p:cTn id="102" presetID="8" presetClass="emph" presetSubtype="0" fill="hold" nodeType="withEffect">
                                  <p:stCondLst>
                                    <p:cond delay="0"/>
                                  </p:stCondLst>
                                  <p:childTnLst>
                                    <p:animRot by="21600000">
                                      <p:cBhvr>
                                        <p:cTn id="103" dur="2000" fill="hold"/>
                                        <p:tgtEl>
                                          <p:spTgt spid="2"/>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3"/>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4"/>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5"/>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6"/>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7"/>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8"/>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9"/>
                                        </p:tgtEl>
                                        <p:attrNameLst>
                                          <p:attrName>r</p:attrName>
                                        </p:attrNameLst>
                                      </p:cBhvr>
                                    </p:animRot>
                                  </p:childTnLst>
                                </p:cTn>
                              </p:par>
                              <p:par>
                                <p:cTn id="118" presetID="8" presetClass="emph" presetSubtype="0" fill="hold" nodeType="withEffect">
                                  <p:stCondLst>
                                    <p:cond delay="0"/>
                                  </p:stCondLst>
                                  <p:childTnLst>
                                    <p:animRot by="21600000">
                                      <p:cBhvr>
                                        <p:cTn id="119" dur="2000" fill="hold"/>
                                        <p:tgtEl>
                                          <p:spTgt spid="10"/>
                                        </p:tgtEl>
                                        <p:attrNameLst>
                                          <p:attrName>r</p:attrName>
                                        </p:attrNameLst>
                                      </p:cBhvr>
                                    </p:animRot>
                                  </p:childTnLst>
                                </p:cTn>
                              </p:par>
                              <p:par>
                                <p:cTn id="120" presetID="8" presetClass="emph" presetSubtype="0" fill="hold" nodeType="withEffect">
                                  <p:stCondLst>
                                    <p:cond delay="0"/>
                                  </p:stCondLst>
                                  <p:childTnLst>
                                    <p:animRot by="21600000">
                                      <p:cBhvr>
                                        <p:cTn id="121" dur="2000" fill="hold"/>
                                        <p:tgtEl>
                                          <p:spTgt spid="11"/>
                                        </p:tgtEl>
                                        <p:attrNameLst>
                                          <p:attrName>r</p:attrName>
                                        </p:attrNameLst>
                                      </p:cBhvr>
                                    </p:animRot>
                                  </p:childTnLst>
                                </p:cTn>
                              </p:par>
                              <p:par>
                                <p:cTn id="122" presetID="8" presetClass="emph" presetSubtype="0" fill="hold" nodeType="withEffect">
                                  <p:stCondLst>
                                    <p:cond delay="0"/>
                                  </p:stCondLst>
                                  <p:childTnLst>
                                    <p:animRot by="21600000">
                                      <p:cBhvr>
                                        <p:cTn id="123" dur="2000" fill="hold"/>
                                        <p:tgtEl>
                                          <p:spTgt spid="12"/>
                                        </p:tgtEl>
                                        <p:attrNameLst>
                                          <p:attrName>r</p:attrName>
                                        </p:attrNameLst>
                                      </p:cBhvr>
                                    </p:animRot>
                                  </p:childTnLst>
                                </p:cTn>
                              </p:par>
                              <p:par>
                                <p:cTn id="124" presetID="8" presetClass="emph" presetSubtype="0" fill="hold" nodeType="withEffect">
                                  <p:stCondLst>
                                    <p:cond delay="0"/>
                                  </p:stCondLst>
                                  <p:childTnLst>
                                    <p:animRot by="21600000">
                                      <p:cBhvr>
                                        <p:cTn id="125" dur="2000" fill="hold"/>
                                        <p:tgtEl>
                                          <p:spTgt spid="13"/>
                                        </p:tgtEl>
                                        <p:attrNameLst>
                                          <p:attrName>r</p:attrName>
                                        </p:attrNameLst>
                                      </p:cBhvr>
                                    </p:animRot>
                                  </p:childTnLst>
                                </p:cTn>
                              </p:par>
                              <p:par>
                                <p:cTn id="126" presetID="8" presetClass="emph" presetSubtype="0" fill="hold" nodeType="withEffect">
                                  <p:stCondLst>
                                    <p:cond delay="0"/>
                                  </p:stCondLst>
                                  <p:childTnLst>
                                    <p:animRot by="21600000">
                                      <p:cBhvr>
                                        <p:cTn id="127" dur="2000" fill="hold"/>
                                        <p:tgtEl>
                                          <p:spTgt spid="14"/>
                                        </p:tgtEl>
                                        <p:attrNameLst>
                                          <p:attrName>r</p:attrName>
                                        </p:attrNameLst>
                                      </p:cBhvr>
                                    </p:animRot>
                                  </p:childTnLst>
                                </p:cTn>
                              </p:par>
                              <p:par>
                                <p:cTn id="128" presetID="8" presetClass="emph" presetSubtype="0" fill="hold" nodeType="withEffect">
                                  <p:stCondLst>
                                    <p:cond delay="0"/>
                                  </p:stCondLst>
                                  <p:childTnLst>
                                    <p:animRot by="21600000">
                                      <p:cBhvr>
                                        <p:cTn id="129" dur="2000" fill="hold"/>
                                        <p:tgtEl>
                                          <p:spTgt spid="15"/>
                                        </p:tgtEl>
                                        <p:attrNameLst>
                                          <p:attrName>r</p:attrName>
                                        </p:attrNameLst>
                                      </p:cBhvr>
                                    </p:animRot>
                                  </p:childTnLst>
                                </p:cTn>
                              </p:par>
                              <p:par>
                                <p:cTn id="130" presetID="8" presetClass="emph" presetSubtype="0" fill="hold" nodeType="withEffect">
                                  <p:stCondLst>
                                    <p:cond delay="0"/>
                                  </p:stCondLst>
                                  <p:childTnLst>
                                    <p:animRot by="21600000">
                                      <p:cBhvr>
                                        <p:cTn id="131" dur="2000" fill="hold"/>
                                        <p:tgtEl>
                                          <p:spTgt spid="16"/>
                                        </p:tgtEl>
                                        <p:attrNameLst>
                                          <p:attrName>r</p:attrName>
                                        </p:attrNameLst>
                                      </p:cBhvr>
                                    </p:animRot>
                                  </p:childTnLst>
                                </p:cTn>
                              </p:par>
                              <p:par>
                                <p:cTn id="132" presetID="8" presetClass="emph" presetSubtype="0" fill="hold" nodeType="withEffect">
                                  <p:stCondLst>
                                    <p:cond delay="0"/>
                                  </p:stCondLst>
                                  <p:childTnLst>
                                    <p:animRot by="21600000">
                                      <p:cBhvr>
                                        <p:cTn id="133" dur="2000" fill="hold"/>
                                        <p:tgtEl>
                                          <p:spTgt spid="17"/>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208950"/>
                                        </p:tgtEl>
                                        <p:attrNameLst>
                                          <p:attrName>style.visibility</p:attrName>
                                        </p:attrNameLst>
                                      </p:cBhvr>
                                      <p:to>
                                        <p:strVal val="visible"/>
                                      </p:to>
                                    </p:set>
                                    <p:animEffect transition="in" filter="wipe(left)">
                                      <p:cBhvr>
                                        <p:cTn id="138" dur="500"/>
                                        <p:tgtEl>
                                          <p:spTgt spid="208950"/>
                                        </p:tgtEl>
                                      </p:cBhvr>
                                    </p:animEffect>
                                  </p:childTnLst>
                                  <p:subTnLst>
                                    <p:audio>
                                      <p:cMediaNode>
                                        <p:cTn display="0" masterRel="sameClick">
                                          <p:stCondLst>
                                            <p:cond evt="begin" delay="0">
                                              <p:tn val="136"/>
                                            </p:cond>
                                          </p:stCondLst>
                                          <p:endCondLst>
                                            <p:cond evt="onStopAudio" delay="0">
                                              <p:tgtEl>
                                                <p:sldTgt/>
                                              </p:tgtEl>
                                            </p:cond>
                                          </p:endCondLst>
                                        </p:cTn>
                                        <p:tgtEl>
                                          <p:sndTgt r:embed="rId7" name="voltage.wav"/>
                                        </p:tgtEl>
                                      </p:cMediaNode>
                                    </p:audio>
                                  </p:sub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08951"/>
                                        </p:tgtEl>
                                        <p:attrNameLst>
                                          <p:attrName>style.visibility</p:attrName>
                                        </p:attrNameLst>
                                      </p:cBhvr>
                                      <p:to>
                                        <p:strVal val="visible"/>
                                      </p:to>
                                    </p:set>
                                    <p:animEffect transition="in" filter="wipe(left)">
                                      <p:cBhvr>
                                        <p:cTn id="142" dur="500"/>
                                        <p:tgtEl>
                                          <p:spTgt spid="208951"/>
                                        </p:tgtEl>
                                      </p:cBhvr>
                                    </p:animEffect>
                                  </p:childTnLst>
                                  <p:subTnLst>
                                    <p:audio>
                                      <p:cMediaNode>
                                        <p:cTn display="0" masterRel="sameClick">
                                          <p:stCondLst>
                                            <p:cond evt="begin" delay="0">
                                              <p:tn val="140"/>
                                            </p:cond>
                                          </p:stCondLst>
                                          <p:endCondLst>
                                            <p:cond evt="onStopAudio" delay="0">
                                              <p:tgtEl>
                                                <p:sldTgt/>
                                              </p:tgtEl>
                                            </p:cond>
                                          </p:endCondLst>
                                        </p:cTn>
                                        <p:tgtEl>
                                          <p:sndTgt r:embed="rId7" name="voltage.wav"/>
                                        </p:tgtEl>
                                      </p:cMediaNode>
                                    </p:audio>
                                  </p:subTnLst>
                                </p:cTn>
                              </p:par>
                            </p:childTnLst>
                          </p:cTn>
                        </p:par>
                        <p:par>
                          <p:cTn id="143" fill="hold">
                            <p:stCondLst>
                              <p:cond delay="1000"/>
                            </p:stCondLst>
                            <p:childTnLst>
                              <p:par>
                                <p:cTn id="144" presetID="2" presetClass="entr" presetSubtype="4" fill="hold" grpId="0" nodeType="afterEffect">
                                  <p:stCondLst>
                                    <p:cond delay="0"/>
                                  </p:stCondLst>
                                  <p:childTnLst>
                                    <p:set>
                                      <p:cBhvr>
                                        <p:cTn id="145" dur="1" fill="hold">
                                          <p:stCondLst>
                                            <p:cond delay="0"/>
                                          </p:stCondLst>
                                        </p:cTn>
                                        <p:tgtEl>
                                          <p:spTgt spid="208953"/>
                                        </p:tgtEl>
                                        <p:attrNameLst>
                                          <p:attrName>style.visibility</p:attrName>
                                        </p:attrNameLst>
                                      </p:cBhvr>
                                      <p:to>
                                        <p:strVal val="visible"/>
                                      </p:to>
                                    </p:set>
                                    <p:anim calcmode="lin" valueType="num">
                                      <p:cBhvr additive="base">
                                        <p:cTn id="146" dur="500" fill="hold"/>
                                        <p:tgtEl>
                                          <p:spTgt spid="208953"/>
                                        </p:tgtEl>
                                        <p:attrNameLst>
                                          <p:attrName>ppt_x</p:attrName>
                                        </p:attrNameLst>
                                      </p:cBhvr>
                                      <p:tavLst>
                                        <p:tav tm="0">
                                          <p:val>
                                            <p:strVal val="#ppt_x"/>
                                          </p:val>
                                        </p:tav>
                                        <p:tav tm="100000">
                                          <p:val>
                                            <p:strVal val="#ppt_x"/>
                                          </p:val>
                                        </p:tav>
                                      </p:tavLst>
                                    </p:anim>
                                    <p:anim calcmode="lin" valueType="num">
                                      <p:cBhvr additive="base">
                                        <p:cTn id="147" dur="500" fill="hold"/>
                                        <p:tgtEl>
                                          <p:spTgt spid="2089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5" name="suction.wav"/>
                                        </p:tgtEl>
                                      </p:cMediaNode>
                                    </p:audio>
                                  </p:sub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08954"/>
                                        </p:tgtEl>
                                        <p:attrNameLst>
                                          <p:attrName>style.visibility</p:attrName>
                                        </p:attrNameLst>
                                      </p:cBhvr>
                                      <p:to>
                                        <p:strVal val="visible"/>
                                      </p:to>
                                    </p:set>
                                    <p:animEffect transition="in" filter="wipe(left)">
                                      <p:cBhvr>
                                        <p:cTn id="152" dur="500"/>
                                        <p:tgtEl>
                                          <p:spTgt spid="208954"/>
                                        </p:tgtEl>
                                      </p:cBhvr>
                                    </p:animEffect>
                                  </p:childTnLst>
                                  <p:subTnLst>
                                    <p:audio>
                                      <p:cMediaNode>
                                        <p:cTn display="0" masterRel="sameClick">
                                          <p:stCondLst>
                                            <p:cond evt="begin" delay="0">
                                              <p:tn val="150"/>
                                            </p:cond>
                                          </p:stCondLst>
                                          <p:endCondLst>
                                            <p:cond evt="onStopAudio" delay="0">
                                              <p:tgtEl>
                                                <p:sldTgt/>
                                              </p:tgtEl>
                                            </p:cond>
                                          </p:endCondLst>
                                        </p:cTn>
                                        <p:tgtEl>
                                          <p:sndTgt r:embed="rId7" name="voltage.wav"/>
                                        </p:tgtEl>
                                      </p:cMediaNode>
                                    </p:audio>
                                  </p:subTnLst>
                                </p:cTn>
                              </p:par>
                            </p:childTnLst>
                          </p:cTn>
                        </p:par>
                        <p:par>
                          <p:cTn id="153" fill="hold">
                            <p:stCondLst>
                              <p:cond delay="500"/>
                            </p:stCondLst>
                            <p:childTnLst>
                              <p:par>
                                <p:cTn id="154" presetID="2" presetClass="entr" presetSubtype="4" fill="hold" grpId="0" nodeType="afterEffect">
                                  <p:stCondLst>
                                    <p:cond delay="0"/>
                                  </p:stCondLst>
                                  <p:childTnLst>
                                    <p:set>
                                      <p:cBhvr>
                                        <p:cTn id="155" dur="1" fill="hold">
                                          <p:stCondLst>
                                            <p:cond delay="0"/>
                                          </p:stCondLst>
                                        </p:cTn>
                                        <p:tgtEl>
                                          <p:spTgt spid="208955"/>
                                        </p:tgtEl>
                                        <p:attrNameLst>
                                          <p:attrName>style.visibility</p:attrName>
                                        </p:attrNameLst>
                                      </p:cBhvr>
                                      <p:to>
                                        <p:strVal val="visible"/>
                                      </p:to>
                                    </p:set>
                                    <p:anim calcmode="lin" valueType="num">
                                      <p:cBhvr additive="base">
                                        <p:cTn id="156" dur="500" fill="hold"/>
                                        <p:tgtEl>
                                          <p:spTgt spid="208955"/>
                                        </p:tgtEl>
                                        <p:attrNameLst>
                                          <p:attrName>ppt_x</p:attrName>
                                        </p:attrNameLst>
                                      </p:cBhvr>
                                      <p:tavLst>
                                        <p:tav tm="0">
                                          <p:val>
                                            <p:strVal val="#ppt_x"/>
                                          </p:val>
                                        </p:tav>
                                        <p:tav tm="100000">
                                          <p:val>
                                            <p:strVal val="#ppt_x"/>
                                          </p:val>
                                        </p:tav>
                                      </p:tavLst>
                                    </p:anim>
                                    <p:anim calcmode="lin" valueType="num">
                                      <p:cBhvr additive="base">
                                        <p:cTn id="157" dur="500" fill="hold"/>
                                        <p:tgtEl>
                                          <p:spTgt spid="2089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5" name="suction.wav"/>
                                        </p:tgtEl>
                                      </p:cMediaNode>
                                    </p:audio>
                                  </p:sub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208956"/>
                                        </p:tgtEl>
                                        <p:attrNameLst>
                                          <p:attrName>style.visibility</p:attrName>
                                        </p:attrNameLst>
                                      </p:cBhvr>
                                      <p:to>
                                        <p:strVal val="visible"/>
                                      </p:to>
                                    </p:set>
                                    <p:animEffect transition="in" filter="wipe(left)">
                                      <p:cBhvr>
                                        <p:cTn id="162" dur="500"/>
                                        <p:tgtEl>
                                          <p:spTgt spid="208956"/>
                                        </p:tgtEl>
                                      </p:cBhvr>
                                    </p:animEffect>
                                  </p:childTnLst>
                                  <p:subTnLst>
                                    <p:audio>
                                      <p:cMediaNode>
                                        <p:cTn display="0" masterRel="sameClick">
                                          <p:stCondLst>
                                            <p:cond evt="begin" delay="0">
                                              <p:tn val="160"/>
                                            </p:cond>
                                          </p:stCondLst>
                                          <p:endCondLst>
                                            <p:cond evt="onStopAudio" delay="0">
                                              <p:tgtEl>
                                                <p:sldTgt/>
                                              </p:tgtEl>
                                            </p:cond>
                                          </p:endCondLst>
                                        </p:cTn>
                                        <p:tgtEl>
                                          <p:sndTgt r:embed="rId7" name="voltage.wav"/>
                                        </p:tgtEl>
                                      </p:cMediaNode>
                                    </p:audio>
                                  </p:subTnLst>
                                </p:cTn>
                              </p:par>
                            </p:childTnLst>
                          </p:cTn>
                        </p:par>
                        <p:par>
                          <p:cTn id="163" fill="hold">
                            <p:stCondLst>
                              <p:cond delay="500"/>
                            </p:stCondLst>
                            <p:childTnLst>
                              <p:par>
                                <p:cTn id="164" presetID="2" presetClass="entr" presetSubtype="4" fill="hold" grpId="0" nodeType="afterEffect">
                                  <p:stCondLst>
                                    <p:cond delay="0"/>
                                  </p:stCondLst>
                                  <p:childTnLst>
                                    <p:set>
                                      <p:cBhvr>
                                        <p:cTn id="165" dur="1" fill="hold">
                                          <p:stCondLst>
                                            <p:cond delay="0"/>
                                          </p:stCondLst>
                                        </p:cTn>
                                        <p:tgtEl>
                                          <p:spTgt spid="208957"/>
                                        </p:tgtEl>
                                        <p:attrNameLst>
                                          <p:attrName>style.visibility</p:attrName>
                                        </p:attrNameLst>
                                      </p:cBhvr>
                                      <p:to>
                                        <p:strVal val="visible"/>
                                      </p:to>
                                    </p:set>
                                    <p:anim calcmode="lin" valueType="num">
                                      <p:cBhvr additive="base">
                                        <p:cTn id="166" dur="500" fill="hold"/>
                                        <p:tgtEl>
                                          <p:spTgt spid="208957"/>
                                        </p:tgtEl>
                                        <p:attrNameLst>
                                          <p:attrName>ppt_x</p:attrName>
                                        </p:attrNameLst>
                                      </p:cBhvr>
                                      <p:tavLst>
                                        <p:tav tm="0">
                                          <p:val>
                                            <p:strVal val="#ppt_x"/>
                                          </p:val>
                                        </p:tav>
                                        <p:tav tm="100000">
                                          <p:val>
                                            <p:strVal val="#ppt_x"/>
                                          </p:val>
                                        </p:tav>
                                      </p:tavLst>
                                    </p:anim>
                                    <p:anim calcmode="lin" valueType="num">
                                      <p:cBhvr additive="base">
                                        <p:cTn id="167" dur="500" fill="hold"/>
                                        <p:tgtEl>
                                          <p:spTgt spid="2089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5" name="suction.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208959"/>
                                        </p:tgtEl>
                                        <p:attrNameLst>
                                          <p:attrName>style.visibility</p:attrName>
                                        </p:attrNameLst>
                                      </p:cBhvr>
                                      <p:to>
                                        <p:strVal val="visible"/>
                                      </p:to>
                                    </p:set>
                                    <p:anim calcmode="lin" valueType="num">
                                      <p:cBhvr additive="base">
                                        <p:cTn id="172" dur="500" fill="hold"/>
                                        <p:tgtEl>
                                          <p:spTgt spid="208959"/>
                                        </p:tgtEl>
                                        <p:attrNameLst>
                                          <p:attrName>ppt_x</p:attrName>
                                        </p:attrNameLst>
                                      </p:cBhvr>
                                      <p:tavLst>
                                        <p:tav tm="0">
                                          <p:val>
                                            <p:strVal val="1+#ppt_w/2"/>
                                          </p:val>
                                        </p:tav>
                                        <p:tav tm="100000">
                                          <p:val>
                                            <p:strVal val="#ppt_x"/>
                                          </p:val>
                                        </p:tav>
                                      </p:tavLst>
                                    </p:anim>
                                    <p:anim calcmode="lin" valueType="num">
                                      <p:cBhvr additive="base">
                                        <p:cTn id="173" dur="500" fill="hold"/>
                                        <p:tgtEl>
                                          <p:spTgt spid="2089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5"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 presetClass="entr" presetSubtype="2" fill="hold" grpId="0" nodeType="clickEffect">
                                  <p:stCondLst>
                                    <p:cond delay="0"/>
                                  </p:stCondLst>
                                  <p:childTnLst>
                                    <p:set>
                                      <p:cBhvr>
                                        <p:cTn id="177" dur="1" fill="hold">
                                          <p:stCondLst>
                                            <p:cond delay="0"/>
                                          </p:stCondLst>
                                        </p:cTn>
                                        <p:tgtEl>
                                          <p:spTgt spid="208958"/>
                                        </p:tgtEl>
                                        <p:attrNameLst>
                                          <p:attrName>style.visibility</p:attrName>
                                        </p:attrNameLst>
                                      </p:cBhvr>
                                      <p:to>
                                        <p:strVal val="visible"/>
                                      </p:to>
                                    </p:set>
                                    <p:anim calcmode="lin" valueType="num">
                                      <p:cBhvr additive="base">
                                        <p:cTn id="178" dur="500" fill="hold"/>
                                        <p:tgtEl>
                                          <p:spTgt spid="208958"/>
                                        </p:tgtEl>
                                        <p:attrNameLst>
                                          <p:attrName>ppt_x</p:attrName>
                                        </p:attrNameLst>
                                      </p:cBhvr>
                                      <p:tavLst>
                                        <p:tav tm="0">
                                          <p:val>
                                            <p:strVal val="1+#ppt_w/2"/>
                                          </p:val>
                                        </p:tav>
                                        <p:tav tm="100000">
                                          <p:val>
                                            <p:strVal val="#ppt_x"/>
                                          </p:val>
                                        </p:tav>
                                      </p:tavLst>
                                    </p:anim>
                                    <p:anim calcmode="lin" valueType="num">
                                      <p:cBhvr additive="base">
                                        <p:cTn id="179" dur="500" fill="hold"/>
                                        <p:tgtEl>
                                          <p:spTgt spid="2089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uction.wav"/>
                                        </p:tgtEl>
                                      </p:cMediaNode>
                                    </p:audio>
                                  </p:subTnLst>
                                </p:cTn>
                              </p:par>
                            </p:childTnLst>
                          </p:cTn>
                        </p:par>
                      </p:childTnLst>
                    </p:cTn>
                  </p:par>
                  <p:par>
                    <p:cTn id="180" fill="hold">
                      <p:stCondLst>
                        <p:cond delay="indefinite"/>
                      </p:stCondLst>
                      <p:childTnLst>
                        <p:par>
                          <p:cTn id="181" fill="hold">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208960"/>
                                        </p:tgtEl>
                                        <p:attrNameLst>
                                          <p:attrName>style.visibility</p:attrName>
                                        </p:attrNameLst>
                                      </p:cBhvr>
                                      <p:to>
                                        <p:strVal val="visible"/>
                                      </p:to>
                                    </p:set>
                                    <p:anim calcmode="lin" valueType="num">
                                      <p:cBhvr additive="base">
                                        <p:cTn id="184" dur="500" fill="hold"/>
                                        <p:tgtEl>
                                          <p:spTgt spid="208960"/>
                                        </p:tgtEl>
                                        <p:attrNameLst>
                                          <p:attrName>ppt_x</p:attrName>
                                        </p:attrNameLst>
                                      </p:cBhvr>
                                      <p:tavLst>
                                        <p:tav tm="0">
                                          <p:val>
                                            <p:strVal val="1+#ppt_w/2"/>
                                          </p:val>
                                        </p:tav>
                                        <p:tav tm="100000">
                                          <p:val>
                                            <p:strVal val="#ppt_x"/>
                                          </p:val>
                                        </p:tav>
                                      </p:tavLst>
                                    </p:anim>
                                    <p:anim calcmode="lin" valueType="num">
                                      <p:cBhvr additive="base">
                                        <p:cTn id="185" dur="500" fill="hold"/>
                                        <p:tgtEl>
                                          <p:spTgt spid="2089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5" name="suction.wav"/>
                                        </p:tgtEl>
                                      </p:cMediaNode>
                                    </p:audio>
                                  </p:subTnLst>
                                </p:cTn>
                              </p:par>
                            </p:childTnLst>
                          </p:cTn>
                        </p:par>
                      </p:childTnLst>
                    </p:cTn>
                  </p:par>
                  <p:par>
                    <p:cTn id="186" fill="hold">
                      <p:stCondLst>
                        <p:cond delay="indefinite"/>
                      </p:stCondLst>
                      <p:childTnLst>
                        <p:par>
                          <p:cTn id="187" fill="hold">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208961"/>
                                        </p:tgtEl>
                                        <p:attrNameLst>
                                          <p:attrName>style.visibility</p:attrName>
                                        </p:attrNameLst>
                                      </p:cBhvr>
                                      <p:to>
                                        <p:strVal val="visible"/>
                                      </p:to>
                                    </p:set>
                                    <p:anim calcmode="lin" valueType="num">
                                      <p:cBhvr additive="base">
                                        <p:cTn id="190" dur="500" fill="hold"/>
                                        <p:tgtEl>
                                          <p:spTgt spid="208961"/>
                                        </p:tgtEl>
                                        <p:attrNameLst>
                                          <p:attrName>ppt_x</p:attrName>
                                        </p:attrNameLst>
                                      </p:cBhvr>
                                      <p:tavLst>
                                        <p:tav tm="0">
                                          <p:val>
                                            <p:strVal val="1+#ppt_w/2"/>
                                          </p:val>
                                        </p:tav>
                                        <p:tav tm="100000">
                                          <p:val>
                                            <p:strVal val="#ppt_x"/>
                                          </p:val>
                                        </p:tav>
                                      </p:tavLst>
                                    </p:anim>
                                    <p:anim calcmode="lin" valueType="num">
                                      <p:cBhvr additive="base">
                                        <p:cTn id="191" dur="500" fill="hold"/>
                                        <p:tgtEl>
                                          <p:spTgt spid="2089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5" name="suction.wav"/>
                                        </p:tgtEl>
                                      </p:cMediaNode>
                                    </p:audio>
                                  </p:subTnLst>
                                </p:cTn>
                              </p:par>
                            </p:childTnLst>
                          </p:cTn>
                        </p:par>
                      </p:childTnLst>
                    </p:cTn>
                  </p:par>
                  <p:par>
                    <p:cTn id="192" fill="hold">
                      <p:stCondLst>
                        <p:cond delay="indefinite"/>
                      </p:stCondLst>
                      <p:childTnLst>
                        <p:par>
                          <p:cTn id="193" fill="hold">
                            <p:stCondLst>
                              <p:cond delay="0"/>
                            </p:stCondLst>
                            <p:childTnLst>
                              <p:par>
                                <p:cTn id="194" presetID="2" presetClass="entr" presetSubtype="2" fill="hold" grpId="0" nodeType="clickEffect">
                                  <p:stCondLst>
                                    <p:cond delay="0"/>
                                  </p:stCondLst>
                                  <p:childTnLst>
                                    <p:set>
                                      <p:cBhvr>
                                        <p:cTn id="195" dur="1" fill="hold">
                                          <p:stCondLst>
                                            <p:cond delay="0"/>
                                          </p:stCondLst>
                                        </p:cTn>
                                        <p:tgtEl>
                                          <p:spTgt spid="208962"/>
                                        </p:tgtEl>
                                        <p:attrNameLst>
                                          <p:attrName>style.visibility</p:attrName>
                                        </p:attrNameLst>
                                      </p:cBhvr>
                                      <p:to>
                                        <p:strVal val="visible"/>
                                      </p:to>
                                    </p:set>
                                    <p:anim calcmode="lin" valueType="num">
                                      <p:cBhvr additive="base">
                                        <p:cTn id="196" dur="500" fill="hold"/>
                                        <p:tgtEl>
                                          <p:spTgt spid="208962"/>
                                        </p:tgtEl>
                                        <p:attrNameLst>
                                          <p:attrName>ppt_x</p:attrName>
                                        </p:attrNameLst>
                                      </p:cBhvr>
                                      <p:tavLst>
                                        <p:tav tm="0">
                                          <p:val>
                                            <p:strVal val="1+#ppt_w/2"/>
                                          </p:val>
                                        </p:tav>
                                        <p:tav tm="100000">
                                          <p:val>
                                            <p:strVal val="#ppt_x"/>
                                          </p:val>
                                        </p:tav>
                                      </p:tavLst>
                                    </p:anim>
                                    <p:anim calcmode="lin" valueType="num">
                                      <p:cBhvr additive="base">
                                        <p:cTn id="197" dur="500" fill="hold"/>
                                        <p:tgtEl>
                                          <p:spTgt spid="2089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5" name="suction.wav"/>
                                        </p:tgtEl>
                                      </p:cMediaNode>
                                    </p:audio>
                                  </p:subTnLst>
                                </p:cTn>
                              </p:par>
                            </p:childTnLst>
                          </p:cTn>
                        </p:par>
                      </p:childTnLst>
                    </p:cTn>
                  </p:par>
                  <p:par>
                    <p:cTn id="198" fill="hold">
                      <p:stCondLst>
                        <p:cond delay="indefinite"/>
                      </p:stCondLst>
                      <p:childTnLst>
                        <p:par>
                          <p:cTn id="199" fill="hold">
                            <p:stCondLst>
                              <p:cond delay="0"/>
                            </p:stCondLst>
                            <p:childTnLst>
                              <p:par>
                                <p:cTn id="200" presetID="2" presetClass="entr" presetSubtype="4" fill="hold" nodeType="clickEffect">
                                  <p:stCondLst>
                                    <p:cond delay="0"/>
                                  </p:stCondLst>
                                  <p:childTnLst>
                                    <p:set>
                                      <p:cBhvr>
                                        <p:cTn id="201" dur="1" fill="hold">
                                          <p:stCondLst>
                                            <p:cond delay="0"/>
                                          </p:stCondLst>
                                        </p:cTn>
                                        <p:tgtEl>
                                          <p:spTgt spid="208898">
                                            <p:txEl>
                                              <p:pRg st="3" end="3"/>
                                            </p:txEl>
                                          </p:spTgt>
                                        </p:tgtEl>
                                        <p:attrNameLst>
                                          <p:attrName>style.visibility</p:attrName>
                                        </p:attrNameLst>
                                      </p:cBhvr>
                                      <p:to>
                                        <p:strVal val="visible"/>
                                      </p:to>
                                    </p:set>
                                    <p:anim calcmode="lin" valueType="num">
                                      <p:cBhvr additive="base">
                                        <p:cTn id="202" dur="500" fill="hold"/>
                                        <p:tgtEl>
                                          <p:spTgt spid="208898">
                                            <p:txEl>
                                              <p:pRg st="3" end="3"/>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2088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4" fill="hold">
                      <p:stCondLst>
                        <p:cond delay="indefinite"/>
                      </p:stCondLst>
                      <p:childTnLst>
                        <p:par>
                          <p:cTn id="205" fill="hold">
                            <p:stCondLst>
                              <p:cond delay="0"/>
                            </p:stCondLst>
                            <p:childTnLst>
                              <p:par>
                                <p:cTn id="206" presetID="2" presetClass="entr" presetSubtype="2" fill="hold" grpId="0" nodeType="clickEffect">
                                  <p:stCondLst>
                                    <p:cond delay="0"/>
                                  </p:stCondLst>
                                  <p:childTnLst>
                                    <p:set>
                                      <p:cBhvr>
                                        <p:cTn id="207" dur="1" fill="hold">
                                          <p:stCondLst>
                                            <p:cond delay="0"/>
                                          </p:stCondLst>
                                        </p:cTn>
                                        <p:tgtEl>
                                          <p:spTgt spid="208963"/>
                                        </p:tgtEl>
                                        <p:attrNameLst>
                                          <p:attrName>style.visibility</p:attrName>
                                        </p:attrNameLst>
                                      </p:cBhvr>
                                      <p:to>
                                        <p:strVal val="visible"/>
                                      </p:to>
                                    </p:set>
                                    <p:anim calcmode="lin" valueType="num">
                                      <p:cBhvr additive="base">
                                        <p:cTn id="208" dur="500" fill="hold"/>
                                        <p:tgtEl>
                                          <p:spTgt spid="208963"/>
                                        </p:tgtEl>
                                        <p:attrNameLst>
                                          <p:attrName>ppt_x</p:attrName>
                                        </p:attrNameLst>
                                      </p:cBhvr>
                                      <p:tavLst>
                                        <p:tav tm="0">
                                          <p:val>
                                            <p:strVal val="1+#ppt_w/2"/>
                                          </p:val>
                                        </p:tav>
                                        <p:tav tm="100000">
                                          <p:val>
                                            <p:strVal val="#ppt_x"/>
                                          </p:val>
                                        </p:tav>
                                      </p:tavLst>
                                    </p:anim>
                                    <p:anim calcmode="lin" valueType="num">
                                      <p:cBhvr additive="base">
                                        <p:cTn id="209" dur="500" fill="hold"/>
                                        <p:tgtEl>
                                          <p:spTgt spid="2089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5" name="suction.wav"/>
                                        </p:tgtEl>
                                      </p:cMediaNode>
                                    </p:audio>
                                  </p:subTnLst>
                                </p:cTn>
                              </p:par>
                            </p:childTnLst>
                          </p:cTn>
                        </p:par>
                      </p:childTnLst>
                    </p:cTn>
                  </p:par>
                  <p:par>
                    <p:cTn id="210" fill="hold">
                      <p:stCondLst>
                        <p:cond delay="indefinite"/>
                      </p:stCondLst>
                      <p:childTnLst>
                        <p:par>
                          <p:cTn id="211" fill="hold">
                            <p:stCondLst>
                              <p:cond delay="0"/>
                            </p:stCondLst>
                            <p:childTnLst>
                              <p:par>
                                <p:cTn id="212" presetID="2" presetClass="entr" presetSubtype="4" fill="hold" nodeType="clickEffect">
                                  <p:stCondLst>
                                    <p:cond delay="0"/>
                                  </p:stCondLst>
                                  <p:childTnLst>
                                    <p:set>
                                      <p:cBhvr>
                                        <p:cTn id="213" dur="1" fill="hold">
                                          <p:stCondLst>
                                            <p:cond delay="0"/>
                                          </p:stCondLst>
                                        </p:cTn>
                                        <p:tgtEl>
                                          <p:spTgt spid="208898">
                                            <p:txEl>
                                              <p:pRg st="4" end="4"/>
                                            </p:txEl>
                                          </p:spTgt>
                                        </p:tgtEl>
                                        <p:attrNameLst>
                                          <p:attrName>style.visibility</p:attrName>
                                        </p:attrNameLst>
                                      </p:cBhvr>
                                      <p:to>
                                        <p:strVal val="visible"/>
                                      </p:to>
                                    </p:set>
                                    <p:anim calcmode="lin" valueType="num">
                                      <p:cBhvr additive="base">
                                        <p:cTn id="214" dur="500" fill="hold"/>
                                        <p:tgtEl>
                                          <p:spTgt spid="208898">
                                            <p:txEl>
                                              <p:pRg st="4" end="4"/>
                                            </p:txEl>
                                          </p:spTgt>
                                        </p:tgtEl>
                                        <p:attrNameLst>
                                          <p:attrName>ppt_x</p:attrName>
                                        </p:attrNameLst>
                                      </p:cBhvr>
                                      <p:tavLst>
                                        <p:tav tm="0">
                                          <p:val>
                                            <p:strVal val="#ppt_x"/>
                                          </p:val>
                                        </p:tav>
                                        <p:tav tm="100000">
                                          <p:val>
                                            <p:strVal val="#ppt_x"/>
                                          </p:val>
                                        </p:tav>
                                      </p:tavLst>
                                    </p:anim>
                                    <p:anim calcmode="lin" valueType="num">
                                      <p:cBhvr additive="base">
                                        <p:cTn id="215" dur="500" fill="hold"/>
                                        <p:tgtEl>
                                          <p:spTgt spid="2088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2" fill="hold" grpId="0" nodeType="clickEffect">
                                  <p:stCondLst>
                                    <p:cond delay="0"/>
                                  </p:stCondLst>
                                  <p:childTnLst>
                                    <p:set>
                                      <p:cBhvr>
                                        <p:cTn id="219" dur="1" fill="hold">
                                          <p:stCondLst>
                                            <p:cond delay="0"/>
                                          </p:stCondLst>
                                        </p:cTn>
                                        <p:tgtEl>
                                          <p:spTgt spid="208965"/>
                                        </p:tgtEl>
                                        <p:attrNameLst>
                                          <p:attrName>style.visibility</p:attrName>
                                        </p:attrNameLst>
                                      </p:cBhvr>
                                      <p:to>
                                        <p:strVal val="visible"/>
                                      </p:to>
                                    </p:set>
                                    <p:anim calcmode="lin" valueType="num">
                                      <p:cBhvr additive="base">
                                        <p:cTn id="220" dur="500" fill="hold"/>
                                        <p:tgtEl>
                                          <p:spTgt spid="208965"/>
                                        </p:tgtEl>
                                        <p:attrNameLst>
                                          <p:attrName>ppt_x</p:attrName>
                                        </p:attrNameLst>
                                      </p:cBhvr>
                                      <p:tavLst>
                                        <p:tav tm="0">
                                          <p:val>
                                            <p:strVal val="1+#ppt_w/2"/>
                                          </p:val>
                                        </p:tav>
                                        <p:tav tm="100000">
                                          <p:val>
                                            <p:strVal val="#ppt_x"/>
                                          </p:val>
                                        </p:tav>
                                      </p:tavLst>
                                    </p:anim>
                                    <p:anim calcmode="lin" valueType="num">
                                      <p:cBhvr additive="base">
                                        <p:cTn id="221" dur="500" fill="hold"/>
                                        <p:tgtEl>
                                          <p:spTgt spid="2089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5" name="suction.wav"/>
                                        </p:tgtEl>
                                      </p:cMediaNode>
                                    </p:audio>
                                  </p:subTnLst>
                                </p:cTn>
                              </p:par>
                            </p:childTnLst>
                          </p:cTn>
                        </p:par>
                      </p:childTnLst>
                    </p:cTn>
                  </p:par>
                  <p:par>
                    <p:cTn id="222" fill="hold">
                      <p:stCondLst>
                        <p:cond delay="indefinite"/>
                      </p:stCondLst>
                      <p:childTnLst>
                        <p:par>
                          <p:cTn id="223" fill="hold">
                            <p:stCondLst>
                              <p:cond delay="0"/>
                            </p:stCondLst>
                            <p:childTnLst>
                              <p:par>
                                <p:cTn id="224" presetID="2" presetClass="entr" presetSubtype="4" fill="hold" nodeType="clickEffect">
                                  <p:stCondLst>
                                    <p:cond delay="0"/>
                                  </p:stCondLst>
                                  <p:childTnLst>
                                    <p:set>
                                      <p:cBhvr>
                                        <p:cTn id="225" dur="1" fill="hold">
                                          <p:stCondLst>
                                            <p:cond delay="0"/>
                                          </p:stCondLst>
                                        </p:cTn>
                                        <p:tgtEl>
                                          <p:spTgt spid="208898">
                                            <p:txEl>
                                              <p:pRg st="5" end="5"/>
                                            </p:txEl>
                                          </p:spTgt>
                                        </p:tgtEl>
                                        <p:attrNameLst>
                                          <p:attrName>style.visibility</p:attrName>
                                        </p:attrNameLst>
                                      </p:cBhvr>
                                      <p:to>
                                        <p:strVal val="visible"/>
                                      </p:to>
                                    </p:set>
                                    <p:anim calcmode="lin" valueType="num">
                                      <p:cBhvr additive="base">
                                        <p:cTn id="226" dur="500" fill="hold"/>
                                        <p:tgtEl>
                                          <p:spTgt spid="208898">
                                            <p:txEl>
                                              <p:pRg st="5" end="5"/>
                                            </p:txEl>
                                          </p:spTgt>
                                        </p:tgtEl>
                                        <p:attrNameLst>
                                          <p:attrName>ppt_x</p:attrName>
                                        </p:attrNameLst>
                                      </p:cBhvr>
                                      <p:tavLst>
                                        <p:tav tm="0">
                                          <p:val>
                                            <p:strVal val="#ppt_x"/>
                                          </p:val>
                                        </p:tav>
                                        <p:tav tm="100000">
                                          <p:val>
                                            <p:strVal val="#ppt_x"/>
                                          </p:val>
                                        </p:tav>
                                      </p:tavLst>
                                    </p:anim>
                                    <p:anim calcmode="lin" valueType="num">
                                      <p:cBhvr additive="base">
                                        <p:cTn id="227" dur="500" fill="hold"/>
                                        <p:tgtEl>
                                          <p:spTgt spid="2088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4" name="arrow.wav"/>
                                        </p:tgtEl>
                                      </p:cMediaNode>
                                    </p:audio>
                                  </p:subTnLst>
                                </p:cTn>
                              </p:par>
                            </p:childTnLst>
                          </p:cTn>
                        </p:par>
                      </p:childTnLst>
                    </p:cTn>
                  </p:par>
                  <p:par>
                    <p:cTn id="228" fill="hold">
                      <p:stCondLst>
                        <p:cond delay="indefinite"/>
                      </p:stCondLst>
                      <p:childTnLst>
                        <p:par>
                          <p:cTn id="229" fill="hold">
                            <p:stCondLst>
                              <p:cond delay="0"/>
                            </p:stCondLst>
                            <p:childTnLst>
                              <p:par>
                                <p:cTn id="230" presetID="2" presetClass="entr" presetSubtype="2" fill="hold" grpId="0" nodeType="clickEffect">
                                  <p:stCondLst>
                                    <p:cond delay="0"/>
                                  </p:stCondLst>
                                  <p:childTnLst>
                                    <p:set>
                                      <p:cBhvr>
                                        <p:cTn id="231" dur="1" fill="hold">
                                          <p:stCondLst>
                                            <p:cond delay="0"/>
                                          </p:stCondLst>
                                        </p:cTn>
                                        <p:tgtEl>
                                          <p:spTgt spid="208964"/>
                                        </p:tgtEl>
                                        <p:attrNameLst>
                                          <p:attrName>style.visibility</p:attrName>
                                        </p:attrNameLst>
                                      </p:cBhvr>
                                      <p:to>
                                        <p:strVal val="visible"/>
                                      </p:to>
                                    </p:set>
                                    <p:anim calcmode="lin" valueType="num">
                                      <p:cBhvr additive="base">
                                        <p:cTn id="232" dur="500" fill="hold"/>
                                        <p:tgtEl>
                                          <p:spTgt spid="208964"/>
                                        </p:tgtEl>
                                        <p:attrNameLst>
                                          <p:attrName>ppt_x</p:attrName>
                                        </p:attrNameLst>
                                      </p:cBhvr>
                                      <p:tavLst>
                                        <p:tav tm="0">
                                          <p:val>
                                            <p:strVal val="1+#ppt_w/2"/>
                                          </p:val>
                                        </p:tav>
                                        <p:tav tm="100000">
                                          <p:val>
                                            <p:strVal val="#ppt_x"/>
                                          </p:val>
                                        </p:tav>
                                      </p:tavLst>
                                    </p:anim>
                                    <p:anim calcmode="lin" valueType="num">
                                      <p:cBhvr additive="base">
                                        <p:cTn id="233" dur="500" fill="hold"/>
                                        <p:tgtEl>
                                          <p:spTgt spid="20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P spid="208950" grpId="0" animBg="1"/>
      <p:bldP spid="208951" grpId="0" animBg="1"/>
      <p:bldP spid="208952" grpId="0" animBg="1"/>
      <p:bldP spid="208953" grpId="0" animBg="1"/>
      <p:bldP spid="208954" grpId="0" animBg="1"/>
      <p:bldP spid="208955" grpId="0" animBg="1"/>
      <p:bldP spid="208956" grpId="0" animBg="1"/>
      <p:bldP spid="208957" grpId="0" animBg="1"/>
      <p:bldP spid="208958" grpId="0"/>
      <p:bldP spid="208959" grpId="0"/>
      <p:bldP spid="208960" grpId="0"/>
      <p:bldP spid="208961" grpId="0"/>
      <p:bldP spid="208962" grpId="0"/>
      <p:bldP spid="208963" grpId="0"/>
      <p:bldP spid="208964" grpId="0"/>
      <p:bldP spid="20896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Alpha particles, beta particles and gamma rays</a:t>
            </a:r>
            <a:r>
              <a:rPr lang="en-US" altLang="en-US" dirty="0">
                <a:solidFill>
                  <a:schemeClr val="accent2"/>
                </a:solidFill>
              </a:rPr>
              <a:t> </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When a nucleus emits an </a:t>
            </a:r>
            <a:r>
              <a:rPr lang="en-US" b="1" dirty="0">
                <a:solidFill>
                  <a:srgbClr val="000000"/>
                </a:solidFill>
                <a:cs typeface="Times New Roman" pitchFamily="18" charset="0"/>
              </a:rPr>
              <a:t>alpha particle</a:t>
            </a:r>
            <a:r>
              <a:rPr lang="en-US" dirty="0">
                <a:solidFill>
                  <a:srgbClr val="000000"/>
                </a:solidFill>
                <a:cs typeface="Times New Roman" pitchFamily="18" charset="0"/>
              </a:rPr>
              <a:t> (</a:t>
            </a: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                     it loses two protons and two neutrons.</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All alpha particles consistently have an energy                  of about 5 MeV.</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decay just shown has the form</a:t>
            </a:r>
          </a:p>
          <a:p>
            <a:pPr eaLnBrk="0" hangingPunct="0">
              <a:spcBef>
                <a:spcPct val="20000"/>
              </a:spcBef>
            </a:pPr>
            <a:r>
              <a:rPr lang="en-US" baseline="30000" dirty="0">
                <a:solidFill>
                  <a:srgbClr val="000000"/>
                </a:solidFill>
                <a:cs typeface="Times New Roman" pitchFamily="18" charset="0"/>
              </a:rPr>
              <a:t>		     </a:t>
            </a:r>
            <a:r>
              <a:rPr lang="en-US" baseline="30000" dirty="0">
                <a:solidFill>
                  <a:schemeClr val="accent2"/>
                </a:solidFill>
                <a:cs typeface="Times New Roman" pitchFamily="18" charset="0"/>
              </a:rPr>
              <a:t>241</a:t>
            </a:r>
            <a:r>
              <a:rPr lang="en-US" dirty="0">
                <a:solidFill>
                  <a:schemeClr val="accent2"/>
                </a:solidFill>
                <a:cs typeface="Times New Roman" pitchFamily="18" charset="0"/>
              </a:rPr>
              <a:t>Am </a:t>
            </a:r>
            <a:r>
              <a:rPr lang="en-US" dirty="0">
                <a:solidFill>
                  <a:schemeClr val="accent2"/>
                </a:solidFill>
                <a:cs typeface="Times New Roman" pitchFamily="18" charset="0"/>
                <a:sym typeface="Symbol" pitchFamily="18" charset="2"/>
              </a:rPr>
              <a:t> </a:t>
            </a:r>
            <a:r>
              <a:rPr lang="en-US" baseline="30000" dirty="0">
                <a:solidFill>
                  <a:schemeClr val="accent2"/>
                </a:solidFill>
                <a:cs typeface="Times New Roman" pitchFamily="18" charset="0"/>
                <a:sym typeface="Symbol" pitchFamily="18" charset="2"/>
              </a:rPr>
              <a:t>237</a:t>
            </a:r>
            <a:r>
              <a:rPr lang="en-US" dirty="0">
                <a:solidFill>
                  <a:schemeClr val="accent2"/>
                </a:solidFill>
                <a:cs typeface="Times New Roman" pitchFamily="18" charset="0"/>
                <a:sym typeface="Symbol" pitchFamily="18" charset="2"/>
              </a:rPr>
              <a:t>Np + </a:t>
            </a:r>
            <a:r>
              <a:rPr lang="en-US" baseline="30000" dirty="0">
                <a:solidFill>
                  <a:schemeClr val="accent2"/>
                </a:solidFill>
                <a:cs typeface="Times New Roman" pitchFamily="18" charset="0"/>
                <a:sym typeface="Symbol" pitchFamily="18" charset="2"/>
              </a:rPr>
              <a:t>4</a:t>
            </a:r>
            <a:r>
              <a:rPr lang="en-US" dirty="0">
                <a:solidFill>
                  <a:schemeClr val="accent2"/>
                </a:solidFill>
                <a:cs typeface="Times New Roman" pitchFamily="18" charset="0"/>
                <a:sym typeface="Symbol" pitchFamily="18" charset="2"/>
              </a:rPr>
              <a:t>He.</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Since the energy needed to knock electrons off of atoms is just about 10 </a:t>
            </a:r>
            <a:r>
              <a:rPr lang="en-US" dirty="0" err="1">
                <a:solidFill>
                  <a:srgbClr val="000000"/>
                </a:solidFill>
                <a:cs typeface="Times New Roman" pitchFamily="18" charset="0"/>
              </a:rPr>
              <a:t>eV</a:t>
            </a:r>
            <a:r>
              <a:rPr lang="en-US" dirty="0">
                <a:solidFill>
                  <a:srgbClr val="000000"/>
                </a:solidFill>
                <a:cs typeface="Times New Roman" pitchFamily="18" charset="0"/>
              </a:rPr>
              <a:t>, one alpha particle can ionize a lot of atoms.</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It is just this ionization process that harms living tissue, and is much like burning at the cell level.</a:t>
            </a:r>
          </a:p>
        </p:txBody>
      </p:sp>
      <p:pic>
        <p:nvPicPr>
          <p:cNvPr id="210948" name="Picture 4"/>
          <p:cNvPicPr>
            <a:picLocks noChangeAspect="1" noChangeArrowheads="1"/>
          </p:cNvPicPr>
          <p:nvPr/>
        </p:nvPicPr>
        <p:blipFill>
          <a:blip r:embed="rId6" cstate="print"/>
          <a:stretch>
            <a:fillRect/>
          </a:stretch>
        </p:blipFill>
        <p:spPr bwMode="auto">
          <a:xfrm>
            <a:off x="7429501" y="1987551"/>
            <a:ext cx="1393254" cy="1655982"/>
          </a:xfrm>
          <a:prstGeom prst="rect">
            <a:avLst/>
          </a:prstGeom>
          <a:ln>
            <a:noFill/>
          </a:ln>
          <a:effectLst>
            <a:outerShdw blurRad="292100" dist="139700" dir="2700000" algn="tl" rotWithShape="0">
              <a:srgbClr val="333333">
                <a:alpha val="65000"/>
              </a:srgbClr>
            </a:outerShdw>
          </a:effectLst>
        </p:spPr>
      </p:pic>
      <p:grpSp>
        <p:nvGrpSpPr>
          <p:cNvPr id="2" name="Group 5"/>
          <p:cNvGrpSpPr>
            <a:grpSpLocks/>
          </p:cNvGrpSpPr>
          <p:nvPr/>
        </p:nvGrpSpPr>
        <p:grpSpPr bwMode="auto">
          <a:xfrm>
            <a:off x="7764463" y="2370138"/>
            <a:ext cx="762000" cy="557212"/>
            <a:chOff x="4853" y="743"/>
            <a:chExt cx="480" cy="351"/>
          </a:xfrm>
        </p:grpSpPr>
        <p:pic>
          <p:nvPicPr>
            <p:cNvPr id="56327"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1" y="770"/>
              <a:ext cx="282" cy="324"/>
            </a:xfrm>
            <a:prstGeom prst="rect">
              <a:avLst/>
            </a:prstGeom>
            <a:noFill/>
            <a:ln w="9525">
              <a:noFill/>
              <a:miter lim="800000"/>
              <a:headEnd/>
              <a:tailEnd/>
            </a:ln>
          </p:spPr>
        </p:pic>
        <p:sp>
          <p:nvSpPr>
            <p:cNvPr id="56328" name="Text Box 7"/>
            <p:cNvSpPr txBox="1">
              <a:spLocks noChangeArrowheads="1"/>
            </p:cNvSpPr>
            <p:nvPr/>
          </p:nvSpPr>
          <p:spPr bwMode="auto">
            <a:xfrm>
              <a:off x="4853" y="743"/>
              <a:ext cx="218" cy="288"/>
            </a:xfrm>
            <a:prstGeom prst="rect">
              <a:avLst/>
            </a:prstGeom>
            <a:noFill/>
            <a:ln w="9525">
              <a:noFill/>
              <a:miter lim="800000"/>
              <a:headEnd/>
              <a:tailEnd/>
            </a:ln>
          </p:spPr>
          <p:txBody>
            <a:bodyPr>
              <a:spAutoFit/>
            </a:bodyPr>
            <a:lstStyle/>
            <a:p>
              <a:pPr>
                <a:spcBef>
                  <a:spcPct val="50000"/>
                </a:spcBef>
              </a:pPr>
              <a:r>
                <a:rPr lang="en-US">
                  <a:sym typeface="Symbol" pitchFamily="18" charset="2"/>
                </a:rPr>
                <a:t></a:t>
              </a:r>
            </a:p>
          </p:txBody>
        </p:sp>
      </p:grpSp>
      <p:pic>
        <p:nvPicPr>
          <p:cNvPr id="210952" name="Picture 8"/>
          <p:cNvPicPr>
            <a:picLocks noChangeAspect="1" noChangeArrowheads="1"/>
          </p:cNvPicPr>
          <p:nvPr/>
        </p:nvPicPr>
        <p:blipFill>
          <a:blip r:embed="rId8" cstate="print"/>
          <a:stretch>
            <a:fillRect/>
          </a:stretch>
        </p:blipFill>
        <p:spPr bwMode="auto">
          <a:xfrm>
            <a:off x="7422931" y="1971897"/>
            <a:ext cx="1386061" cy="1671636"/>
          </a:xfrm>
          <a:prstGeom prst="rect">
            <a:avLst/>
          </a:prstGeom>
          <a:noFill/>
          <a:ln>
            <a:noFill/>
          </a:ln>
        </p:spPr>
      </p:pic>
      <p:sp>
        <p:nvSpPr>
          <p:cNvPr id="5632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946">
                                            <p:txEl>
                                              <p:pRg st="1" end="1"/>
                                            </p:txEl>
                                          </p:spTgt>
                                        </p:tgtEl>
                                        <p:attrNameLst>
                                          <p:attrName>style.visibility</p:attrName>
                                        </p:attrNameLst>
                                      </p:cBhvr>
                                      <p:to>
                                        <p:strVal val="visible"/>
                                      </p:to>
                                    </p:set>
                                    <p:anim calcmode="lin" valueType="num">
                                      <p:cBhvr additive="base">
                                        <p:cTn id="7" dur="5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210948"/>
                                        </p:tgtEl>
                                        <p:attrNameLst>
                                          <p:attrName>style.visibility</p:attrName>
                                        </p:attrNameLst>
                                      </p:cBhvr>
                                      <p:to>
                                        <p:strVal val="visible"/>
                                      </p:to>
                                    </p:set>
                                    <p:anim calcmode="lin" valueType="num">
                                      <p:cBhvr>
                                        <p:cTn id="12" dur="500" fill="hold"/>
                                        <p:tgtEl>
                                          <p:spTgt spid="210948"/>
                                        </p:tgtEl>
                                        <p:attrNameLst>
                                          <p:attrName>ppt_w</p:attrName>
                                        </p:attrNameLst>
                                      </p:cBhvr>
                                      <p:tavLst>
                                        <p:tav tm="0">
                                          <p:val>
                                            <p:fltVal val="0"/>
                                          </p:val>
                                        </p:tav>
                                        <p:tav tm="100000">
                                          <p:val>
                                            <p:strVal val="#ppt_w"/>
                                          </p:val>
                                        </p:tav>
                                      </p:tavLst>
                                    </p:anim>
                                    <p:anim calcmode="lin" valueType="num">
                                      <p:cBhvr>
                                        <p:cTn id="13" dur="500" fill="hold"/>
                                        <p:tgtEl>
                                          <p:spTgt spid="210948"/>
                                        </p:tgtEl>
                                        <p:attrNameLst>
                                          <p:attrName>ppt_h</p:attrName>
                                        </p:attrNameLst>
                                      </p:cBhvr>
                                      <p:tavLst>
                                        <p:tav tm="0">
                                          <p:val>
                                            <p:fltVal val="0"/>
                                          </p:val>
                                        </p:tav>
                                        <p:tav tm="100000">
                                          <p:val>
                                            <p:strVal val="#ppt_h"/>
                                          </p:val>
                                        </p:tav>
                                      </p:tavLst>
                                    </p:anim>
                                    <p:animEffect transition="in" filter="fade">
                                      <p:cBhvr>
                                        <p:cTn id="14" dur="500"/>
                                        <p:tgtEl>
                                          <p:spTgt spid="210948"/>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0952"/>
                                        </p:tgtEl>
                                        <p:attrNameLst>
                                          <p:attrName>style.visibility</p:attrName>
                                        </p:attrNameLst>
                                      </p:cBhvr>
                                      <p:to>
                                        <p:strVal val="visible"/>
                                      </p:to>
                                    </p:set>
                                    <p:animEffect transition="in" filter="fade">
                                      <p:cBhvr>
                                        <p:cTn id="19" dur="2000"/>
                                        <p:tgtEl>
                                          <p:spTgt spid="21095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64" presetClass="path" presetSubtype="0" accel="50000" decel="50000" fill="hold" nodeType="withEffect">
                                  <p:stCondLst>
                                    <p:cond delay="0"/>
                                  </p:stCondLst>
                                  <p:childTnLst>
                                    <p:animMotion origin="layout" path="M 0 0  L 0 -0.33333  E" pathEditMode="relative" ptsTypes="">
                                      <p:cBhvr>
                                        <p:cTn id="24" dur="2000" fill="hold"/>
                                        <p:tgtEl>
                                          <p:spTgt spid="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0946">
                                            <p:txEl>
                                              <p:pRg st="2" end="2"/>
                                            </p:txEl>
                                          </p:spTgt>
                                        </p:tgtEl>
                                        <p:attrNameLst>
                                          <p:attrName>style.visibility</p:attrName>
                                        </p:attrNameLst>
                                      </p:cBhvr>
                                      <p:to>
                                        <p:strVal val="visible"/>
                                      </p:to>
                                    </p:set>
                                    <p:anim calcmode="lin" valueType="num">
                                      <p:cBhvr additive="base">
                                        <p:cTn id="29" dur="500" fill="hold"/>
                                        <p:tgtEl>
                                          <p:spTgt spid="21094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09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0946">
                                            <p:txEl>
                                              <p:pRg st="3" end="3"/>
                                            </p:txEl>
                                          </p:spTgt>
                                        </p:tgtEl>
                                        <p:attrNameLst>
                                          <p:attrName>style.visibility</p:attrName>
                                        </p:attrNameLst>
                                      </p:cBhvr>
                                      <p:to>
                                        <p:strVal val="visible"/>
                                      </p:to>
                                    </p:set>
                                    <p:anim calcmode="lin" valueType="num">
                                      <p:cBhvr additive="base">
                                        <p:cTn id="35" dur="500" fill="hold"/>
                                        <p:tgtEl>
                                          <p:spTgt spid="21094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0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0946">
                                            <p:txEl>
                                              <p:pRg st="4" end="4"/>
                                            </p:txEl>
                                          </p:spTgt>
                                        </p:tgtEl>
                                        <p:attrNameLst>
                                          <p:attrName>style.visibility</p:attrName>
                                        </p:attrNameLst>
                                      </p:cBhvr>
                                      <p:to>
                                        <p:strVal val="visible"/>
                                      </p:to>
                                    </p:set>
                                    <p:anim calcmode="lin" valueType="num">
                                      <p:cBhvr additive="base">
                                        <p:cTn id="41" dur="500" fill="hold"/>
                                        <p:tgtEl>
                                          <p:spTgt spid="21094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09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0946">
                                            <p:txEl>
                                              <p:pRg st="5" end="5"/>
                                            </p:txEl>
                                          </p:spTgt>
                                        </p:tgtEl>
                                        <p:attrNameLst>
                                          <p:attrName>style.visibility</p:attrName>
                                        </p:attrNameLst>
                                      </p:cBhvr>
                                      <p:to>
                                        <p:strVal val="visible"/>
                                      </p:to>
                                    </p:set>
                                    <p:anim calcmode="lin" valueType="num">
                                      <p:cBhvr additive="base">
                                        <p:cTn id="47" dur="500" fill="hold"/>
                                        <p:tgtEl>
                                          <p:spTgt spid="21094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09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0946">
                                            <p:txEl>
                                              <p:pRg st="6" end="6"/>
                                            </p:txEl>
                                          </p:spTgt>
                                        </p:tgtEl>
                                        <p:attrNameLst>
                                          <p:attrName>style.visibility</p:attrName>
                                        </p:attrNameLst>
                                      </p:cBhvr>
                                      <p:to>
                                        <p:strVal val="visible"/>
                                      </p:to>
                                    </p:set>
                                    <p:anim calcmode="lin" valueType="num">
                                      <p:cBhvr additive="base">
                                        <p:cTn id="53" dur="500" fill="hold"/>
                                        <p:tgtEl>
                                          <p:spTgt spid="21094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09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Alpha particles, beta particles and gamma rays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It turns out that the total energy of the americium nucleus will equal the total energy of the neptunium nucleus plus the total energy of the alpha particle.</a:t>
            </a:r>
          </a:p>
          <a:p>
            <a:pPr eaLnBrk="0" hangingPunct="0">
              <a:spcBef>
                <a:spcPct val="20000"/>
              </a:spcBef>
            </a:pPr>
            <a:r>
              <a:rPr lang="en-US" baseline="30000">
                <a:solidFill>
                  <a:srgbClr val="000000"/>
                </a:solidFill>
                <a:cs typeface="Times New Roman" pitchFamily="18" charset="0"/>
              </a:rPr>
              <a:t>	</a:t>
            </a:r>
            <a:r>
              <a:rPr lang="en-US" baseline="30000">
                <a:solidFill>
                  <a:schemeClr val="accent2"/>
                </a:solidFill>
                <a:cs typeface="Times New Roman" pitchFamily="18" charset="0"/>
              </a:rPr>
              <a:t>241</a:t>
            </a:r>
            <a:r>
              <a:rPr lang="en-US">
                <a:solidFill>
                  <a:schemeClr val="accent2"/>
                </a:solidFill>
                <a:cs typeface="Times New Roman" pitchFamily="18" charset="0"/>
              </a:rPr>
              <a:t>Am 		</a:t>
            </a:r>
            <a:r>
              <a:rPr lang="en-US">
                <a:solidFill>
                  <a:schemeClr val="accent2"/>
                </a:solidFill>
                <a:cs typeface="Times New Roman" pitchFamily="18" charset="0"/>
                <a:sym typeface="Symbol" pitchFamily="18" charset="2"/>
              </a:rPr>
              <a:t> 		</a:t>
            </a:r>
            <a:r>
              <a:rPr lang="en-US" baseline="30000">
                <a:solidFill>
                  <a:schemeClr val="accent2"/>
                </a:solidFill>
                <a:cs typeface="Times New Roman" pitchFamily="18" charset="0"/>
                <a:sym typeface="Symbol" pitchFamily="18" charset="2"/>
              </a:rPr>
              <a:t>237</a:t>
            </a:r>
            <a:r>
              <a:rPr lang="en-US">
                <a:solidFill>
                  <a:schemeClr val="accent2"/>
                </a:solidFill>
                <a:cs typeface="Times New Roman" pitchFamily="18" charset="0"/>
                <a:sym typeface="Symbol" pitchFamily="18" charset="2"/>
              </a:rPr>
              <a:t>Np 	  + 	</a:t>
            </a:r>
            <a:r>
              <a:rPr lang="en-US" baseline="30000">
                <a:solidFill>
                  <a:schemeClr val="accent2"/>
                </a:solidFill>
                <a:cs typeface="Times New Roman" pitchFamily="18" charset="0"/>
                <a:sym typeface="Symbol" pitchFamily="18" charset="2"/>
              </a:rPr>
              <a:t>4</a:t>
            </a:r>
            <a:r>
              <a:rPr lang="en-US">
                <a:solidFill>
                  <a:schemeClr val="accent2"/>
                </a:solidFill>
                <a:cs typeface="Times New Roman" pitchFamily="18" charset="0"/>
                <a:sym typeface="Symbol" pitchFamily="18" charset="2"/>
              </a:rPr>
              <a:t>He</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According to </a:t>
            </a:r>
            <a:r>
              <a:rPr lang="en-US" i="1">
                <a:solidFill>
                  <a:srgbClr val="000000"/>
                </a:solidFill>
                <a:cs typeface="Times New Roman" pitchFamily="18" charset="0"/>
              </a:rPr>
              <a:t>E</a:t>
            </a:r>
            <a:r>
              <a:rPr lang="en-US">
                <a:solidFill>
                  <a:srgbClr val="000000"/>
                </a:solidFill>
                <a:cs typeface="Times New Roman" pitchFamily="18" charset="0"/>
              </a:rPr>
              <a:t> = </a:t>
            </a:r>
            <a:r>
              <a:rPr lang="en-US" i="1">
                <a:solidFill>
                  <a:srgbClr val="000000"/>
                </a:solidFill>
                <a:cs typeface="Times New Roman" pitchFamily="18" charset="0"/>
              </a:rPr>
              <a:t>mc</a:t>
            </a:r>
            <a:r>
              <a:rPr lang="en-US" baseline="30000">
                <a:solidFill>
                  <a:srgbClr val="000000"/>
                </a:solidFill>
                <a:cs typeface="Times New Roman" pitchFamily="18" charset="0"/>
              </a:rPr>
              <a:t>2 </a:t>
            </a:r>
            <a:r>
              <a:rPr lang="en-US">
                <a:solidFill>
                  <a:srgbClr val="000000"/>
                </a:solidFill>
                <a:cs typeface="Times New Roman" pitchFamily="18" charset="0"/>
              </a:rPr>
              <a:t>each portion has energy due to mass itself. It turns out that the right hand side is short by about 5 MeV (considering mass only), so the alpha particle must make up for the mass defect by having 5 MeV of kinetic energy.</a:t>
            </a:r>
          </a:p>
        </p:txBody>
      </p:sp>
      <p:pic>
        <p:nvPicPr>
          <p:cNvPr id="21299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06550" y="3557588"/>
            <a:ext cx="920750" cy="1093787"/>
          </a:xfrm>
          <a:prstGeom prst="rect">
            <a:avLst/>
          </a:prstGeom>
          <a:noFill/>
          <a:ln w="9525">
            <a:noFill/>
            <a:miter lim="800000"/>
            <a:headEnd/>
            <a:tailEnd/>
          </a:ln>
        </p:spPr>
      </p:pic>
      <p:pic>
        <p:nvPicPr>
          <p:cNvPr id="21299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16788" y="3852863"/>
            <a:ext cx="295275" cy="339725"/>
          </a:xfrm>
          <a:prstGeom prst="rect">
            <a:avLst/>
          </a:prstGeom>
          <a:noFill/>
          <a:ln w="9525">
            <a:noFill/>
            <a:miter lim="800000"/>
            <a:headEnd/>
            <a:tailEnd/>
          </a:ln>
        </p:spPr>
      </p:pic>
      <p:pic>
        <p:nvPicPr>
          <p:cNvPr id="212998"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70500" y="3552825"/>
            <a:ext cx="938213" cy="1131888"/>
          </a:xfrm>
          <a:prstGeom prst="rect">
            <a:avLst/>
          </a:prstGeom>
          <a:noFill/>
          <a:ln w="9525">
            <a:noFill/>
            <a:miter lim="800000"/>
            <a:headEnd/>
            <a:tailEnd/>
          </a:ln>
        </p:spPr>
      </p:pic>
      <p:sp>
        <p:nvSpPr>
          <p:cNvPr id="212999" name="Line 7"/>
          <p:cNvSpPr>
            <a:spLocks noChangeShapeType="1"/>
          </p:cNvSpPr>
          <p:nvPr/>
        </p:nvSpPr>
        <p:spPr bwMode="auto">
          <a:xfrm flipV="1">
            <a:off x="7651750" y="4000500"/>
            <a:ext cx="987425" cy="0"/>
          </a:xfrm>
          <a:prstGeom prst="line">
            <a:avLst/>
          </a:prstGeom>
          <a:noFill/>
          <a:ln w="38100">
            <a:solidFill>
              <a:srgbClr val="FF0000"/>
            </a:solidFill>
            <a:round/>
            <a:headEnd/>
            <a:tailEnd type="arrow" w="med" len="med"/>
          </a:ln>
        </p:spPr>
        <p:txBody>
          <a:bodyPr/>
          <a:lstStyle/>
          <a:p>
            <a:endParaRPr lang="en-US"/>
          </a:p>
        </p:txBody>
      </p:sp>
      <p:sp>
        <p:nvSpPr>
          <p:cNvPr id="213000" name="Text Box 8"/>
          <p:cNvSpPr txBox="1">
            <a:spLocks noChangeArrowheads="1"/>
          </p:cNvSpPr>
          <p:nvPr/>
        </p:nvSpPr>
        <p:spPr bwMode="auto">
          <a:xfrm>
            <a:off x="5535613" y="4649788"/>
            <a:ext cx="2635250" cy="396875"/>
          </a:xfrm>
          <a:prstGeom prst="rect">
            <a:avLst/>
          </a:prstGeom>
          <a:noFill/>
          <a:ln w="9525">
            <a:noFill/>
            <a:miter lim="800000"/>
            <a:headEnd/>
            <a:tailEnd/>
          </a:ln>
        </p:spPr>
        <p:txBody>
          <a:bodyPr wrap="none">
            <a:spAutoFit/>
          </a:bodyPr>
          <a:lstStyle/>
          <a:p>
            <a:r>
              <a:rPr lang="en-US" sz="2000" i="1">
                <a:solidFill>
                  <a:srgbClr val="FF0000"/>
                </a:solidFill>
              </a:rPr>
              <a:t>Mass defect of 5 MeV</a:t>
            </a:r>
          </a:p>
        </p:txBody>
      </p:sp>
      <p:sp>
        <p:nvSpPr>
          <p:cNvPr id="213001" name="Text Box 9"/>
          <p:cNvSpPr txBox="1">
            <a:spLocks noChangeArrowheads="1"/>
          </p:cNvSpPr>
          <p:nvPr/>
        </p:nvSpPr>
        <p:spPr bwMode="auto">
          <a:xfrm>
            <a:off x="7159625" y="4119563"/>
            <a:ext cx="1749425" cy="457200"/>
          </a:xfrm>
          <a:prstGeom prst="rect">
            <a:avLst/>
          </a:prstGeom>
          <a:noFill/>
          <a:ln w="9525">
            <a:noFill/>
            <a:miter lim="800000"/>
            <a:headEnd/>
            <a:tailEnd/>
          </a:ln>
        </p:spPr>
        <p:txBody>
          <a:bodyPr wrap="none">
            <a:spAutoFit/>
          </a:bodyPr>
          <a:lstStyle/>
          <a:p>
            <a:r>
              <a:rPr lang="en-US" i="1">
                <a:solidFill>
                  <a:srgbClr val="FF0000"/>
                </a:solidFill>
              </a:rPr>
              <a:t>E</a:t>
            </a:r>
            <a:r>
              <a:rPr lang="en-US" i="1" baseline="-25000">
                <a:solidFill>
                  <a:srgbClr val="FF0000"/>
                </a:solidFill>
              </a:rPr>
              <a:t>K</a:t>
            </a:r>
            <a:r>
              <a:rPr lang="en-US" i="1">
                <a:solidFill>
                  <a:srgbClr val="FF0000"/>
                </a:solidFill>
              </a:rPr>
              <a:t> </a:t>
            </a:r>
            <a:r>
              <a:rPr lang="en-US">
                <a:solidFill>
                  <a:srgbClr val="FF0000"/>
                </a:solidFill>
              </a:rPr>
              <a:t>= 5 MeV</a:t>
            </a:r>
          </a:p>
        </p:txBody>
      </p:sp>
      <p:sp>
        <p:nvSpPr>
          <p:cNvPr id="213002" name="Freeform 10"/>
          <p:cNvSpPr>
            <a:spLocks/>
          </p:cNvSpPr>
          <p:nvPr/>
        </p:nvSpPr>
        <p:spPr bwMode="auto">
          <a:xfrm>
            <a:off x="4764088" y="3184525"/>
            <a:ext cx="4198937" cy="1711325"/>
          </a:xfrm>
          <a:custGeom>
            <a:avLst/>
            <a:gdLst>
              <a:gd name="T0" fmla="*/ 741362 w 2645"/>
              <a:gd name="T1" fmla="*/ 1711325 h 1078"/>
              <a:gd name="T2" fmla="*/ 0 w 2645"/>
              <a:gd name="T3" fmla="*/ 1709738 h 1078"/>
              <a:gd name="T4" fmla="*/ 0 w 2645"/>
              <a:gd name="T5" fmla="*/ 0 h 1078"/>
              <a:gd name="T6" fmla="*/ 4198937 w 2645"/>
              <a:gd name="T7" fmla="*/ 0 h 1078"/>
              <a:gd name="T8" fmla="*/ 4198937 w 2645"/>
              <a:gd name="T9" fmla="*/ 1709738 h 1078"/>
              <a:gd name="T10" fmla="*/ 3441700 w 2645"/>
              <a:gd name="T11" fmla="*/ 1709738 h 1078"/>
              <a:gd name="T12" fmla="*/ 0 60000 65536"/>
              <a:gd name="T13" fmla="*/ 0 60000 65536"/>
              <a:gd name="T14" fmla="*/ 0 60000 65536"/>
              <a:gd name="T15" fmla="*/ 0 60000 65536"/>
              <a:gd name="T16" fmla="*/ 0 60000 65536"/>
              <a:gd name="T17" fmla="*/ 0 60000 65536"/>
              <a:gd name="T18" fmla="*/ 0 w 2645"/>
              <a:gd name="T19" fmla="*/ 0 h 1078"/>
              <a:gd name="T20" fmla="*/ 2645 w 2645"/>
              <a:gd name="T21" fmla="*/ 1078 h 1078"/>
            </a:gdLst>
            <a:ahLst/>
            <a:cxnLst>
              <a:cxn ang="T12">
                <a:pos x="T0" y="T1"/>
              </a:cxn>
              <a:cxn ang="T13">
                <a:pos x="T2" y="T3"/>
              </a:cxn>
              <a:cxn ang="T14">
                <a:pos x="T4" y="T5"/>
              </a:cxn>
              <a:cxn ang="T15">
                <a:pos x="T6" y="T7"/>
              </a:cxn>
              <a:cxn ang="T16">
                <a:pos x="T8" y="T9"/>
              </a:cxn>
              <a:cxn ang="T17">
                <a:pos x="T10" y="T11"/>
              </a:cxn>
            </a:cxnLst>
            <a:rect l="T18" t="T19" r="T20" b="T21"/>
            <a:pathLst>
              <a:path w="2645" h="1078">
                <a:moveTo>
                  <a:pt x="467" y="1078"/>
                </a:moveTo>
                <a:lnTo>
                  <a:pt x="0" y="1077"/>
                </a:lnTo>
                <a:lnTo>
                  <a:pt x="0" y="0"/>
                </a:lnTo>
                <a:lnTo>
                  <a:pt x="2645" y="0"/>
                </a:lnTo>
                <a:lnTo>
                  <a:pt x="2645" y="1077"/>
                </a:lnTo>
                <a:lnTo>
                  <a:pt x="2168" y="1077"/>
                </a:lnTo>
              </a:path>
            </a:pathLst>
          </a:custGeom>
          <a:noFill/>
          <a:ln w="12700" cap="flat" cmpd="sng">
            <a:solidFill>
              <a:srgbClr val="FF0000"/>
            </a:solidFill>
            <a:prstDash val="dash"/>
            <a:round/>
            <a:headEnd/>
            <a:tailEnd/>
          </a:ln>
        </p:spPr>
        <p:txBody>
          <a:bodyPr/>
          <a:lstStyle/>
          <a:p>
            <a:endParaRPr lang="en-US"/>
          </a:p>
        </p:txBody>
      </p:sp>
      <p:sp>
        <p:nvSpPr>
          <p:cNvPr id="5735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994">
                                            <p:txEl>
                                              <p:pRg st="1" end="1"/>
                                            </p:txEl>
                                          </p:spTgt>
                                        </p:tgtEl>
                                        <p:attrNameLst>
                                          <p:attrName>style.visibility</p:attrName>
                                        </p:attrNameLst>
                                      </p:cBhvr>
                                      <p:to>
                                        <p:strVal val="visible"/>
                                      </p:to>
                                    </p:set>
                                    <p:anim calcmode="lin" valueType="num">
                                      <p:cBhvr additive="base">
                                        <p:cTn id="7" dur="500" fill="hold"/>
                                        <p:tgtEl>
                                          <p:spTgt spid="2129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2994">
                                            <p:txEl>
                                              <p:pRg st="2" end="2"/>
                                            </p:txEl>
                                          </p:spTgt>
                                        </p:tgtEl>
                                        <p:attrNameLst>
                                          <p:attrName>style.visibility</p:attrName>
                                        </p:attrNameLst>
                                      </p:cBhvr>
                                      <p:to>
                                        <p:strVal val="visible"/>
                                      </p:to>
                                    </p:set>
                                    <p:anim calcmode="lin" valueType="num">
                                      <p:cBhvr additive="base">
                                        <p:cTn id="13" dur="500" fill="hold"/>
                                        <p:tgtEl>
                                          <p:spTgt spid="2129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9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12996"/>
                                        </p:tgtEl>
                                        <p:attrNameLst>
                                          <p:attrName>style.visibility</p:attrName>
                                        </p:attrNameLst>
                                      </p:cBhvr>
                                      <p:to>
                                        <p:strVal val="visible"/>
                                      </p:to>
                                    </p:set>
                                    <p:anim calcmode="lin" valueType="num">
                                      <p:cBhvr>
                                        <p:cTn id="17" dur="500" fill="hold"/>
                                        <p:tgtEl>
                                          <p:spTgt spid="212996"/>
                                        </p:tgtEl>
                                        <p:attrNameLst>
                                          <p:attrName>ppt_w</p:attrName>
                                        </p:attrNameLst>
                                      </p:cBhvr>
                                      <p:tavLst>
                                        <p:tav tm="0">
                                          <p:val>
                                            <p:fltVal val="0"/>
                                          </p:val>
                                        </p:tav>
                                        <p:tav tm="100000">
                                          <p:val>
                                            <p:strVal val="#ppt_w"/>
                                          </p:val>
                                        </p:tav>
                                      </p:tavLst>
                                    </p:anim>
                                    <p:anim calcmode="lin" valueType="num">
                                      <p:cBhvr>
                                        <p:cTn id="18" dur="500" fill="hold"/>
                                        <p:tgtEl>
                                          <p:spTgt spid="212996"/>
                                        </p:tgtEl>
                                        <p:attrNameLst>
                                          <p:attrName>ppt_h</p:attrName>
                                        </p:attrNameLst>
                                      </p:cBhvr>
                                      <p:tavLst>
                                        <p:tav tm="0">
                                          <p:val>
                                            <p:fltVal val="0"/>
                                          </p:val>
                                        </p:tav>
                                        <p:tav tm="100000">
                                          <p:val>
                                            <p:strVal val="#ppt_h"/>
                                          </p:val>
                                        </p:tav>
                                      </p:tavLst>
                                    </p:anim>
                                    <p:animEffect transition="in" filter="fade">
                                      <p:cBhvr>
                                        <p:cTn id="19" dur="500"/>
                                        <p:tgtEl>
                                          <p:spTgt spid="212996"/>
                                        </p:tgtEl>
                                      </p:cBhvr>
                                    </p:animEffect>
                                  </p:childTnLst>
                                </p:cTn>
                              </p:par>
                              <p:par>
                                <p:cTn id="20" presetID="53" presetClass="entr" presetSubtype="0" fill="hold" nodeType="withEffect">
                                  <p:stCondLst>
                                    <p:cond delay="0"/>
                                  </p:stCondLst>
                                  <p:childTnLst>
                                    <p:set>
                                      <p:cBhvr>
                                        <p:cTn id="21" dur="1" fill="hold">
                                          <p:stCondLst>
                                            <p:cond delay="0"/>
                                          </p:stCondLst>
                                        </p:cTn>
                                        <p:tgtEl>
                                          <p:spTgt spid="212998"/>
                                        </p:tgtEl>
                                        <p:attrNameLst>
                                          <p:attrName>style.visibility</p:attrName>
                                        </p:attrNameLst>
                                      </p:cBhvr>
                                      <p:to>
                                        <p:strVal val="visible"/>
                                      </p:to>
                                    </p:set>
                                    <p:anim calcmode="lin" valueType="num">
                                      <p:cBhvr>
                                        <p:cTn id="22" dur="500" fill="hold"/>
                                        <p:tgtEl>
                                          <p:spTgt spid="212998"/>
                                        </p:tgtEl>
                                        <p:attrNameLst>
                                          <p:attrName>ppt_w</p:attrName>
                                        </p:attrNameLst>
                                      </p:cBhvr>
                                      <p:tavLst>
                                        <p:tav tm="0">
                                          <p:val>
                                            <p:fltVal val="0"/>
                                          </p:val>
                                        </p:tav>
                                        <p:tav tm="100000">
                                          <p:val>
                                            <p:strVal val="#ppt_w"/>
                                          </p:val>
                                        </p:tav>
                                      </p:tavLst>
                                    </p:anim>
                                    <p:anim calcmode="lin" valueType="num">
                                      <p:cBhvr>
                                        <p:cTn id="23" dur="500" fill="hold"/>
                                        <p:tgtEl>
                                          <p:spTgt spid="212998"/>
                                        </p:tgtEl>
                                        <p:attrNameLst>
                                          <p:attrName>ppt_h</p:attrName>
                                        </p:attrNameLst>
                                      </p:cBhvr>
                                      <p:tavLst>
                                        <p:tav tm="0">
                                          <p:val>
                                            <p:fltVal val="0"/>
                                          </p:val>
                                        </p:tav>
                                        <p:tav tm="100000">
                                          <p:val>
                                            <p:strVal val="#ppt_h"/>
                                          </p:val>
                                        </p:tav>
                                      </p:tavLst>
                                    </p:anim>
                                    <p:animEffect transition="in" filter="fade">
                                      <p:cBhvr>
                                        <p:cTn id="24" dur="500"/>
                                        <p:tgtEl>
                                          <p:spTgt spid="212998"/>
                                        </p:tgtEl>
                                      </p:cBhvr>
                                    </p:animEffect>
                                  </p:childTnLst>
                                </p:cTn>
                              </p:par>
                              <p:par>
                                <p:cTn id="25" presetID="53" presetClass="entr" presetSubtype="0" fill="hold" nodeType="withEffect">
                                  <p:stCondLst>
                                    <p:cond delay="0"/>
                                  </p:stCondLst>
                                  <p:childTnLst>
                                    <p:set>
                                      <p:cBhvr>
                                        <p:cTn id="26" dur="1" fill="hold">
                                          <p:stCondLst>
                                            <p:cond delay="0"/>
                                          </p:stCondLst>
                                        </p:cTn>
                                        <p:tgtEl>
                                          <p:spTgt spid="212997"/>
                                        </p:tgtEl>
                                        <p:attrNameLst>
                                          <p:attrName>style.visibility</p:attrName>
                                        </p:attrNameLst>
                                      </p:cBhvr>
                                      <p:to>
                                        <p:strVal val="visible"/>
                                      </p:to>
                                    </p:set>
                                    <p:anim calcmode="lin" valueType="num">
                                      <p:cBhvr>
                                        <p:cTn id="27" dur="500" fill="hold"/>
                                        <p:tgtEl>
                                          <p:spTgt spid="212997"/>
                                        </p:tgtEl>
                                        <p:attrNameLst>
                                          <p:attrName>ppt_w</p:attrName>
                                        </p:attrNameLst>
                                      </p:cBhvr>
                                      <p:tavLst>
                                        <p:tav tm="0">
                                          <p:val>
                                            <p:fltVal val="0"/>
                                          </p:val>
                                        </p:tav>
                                        <p:tav tm="100000">
                                          <p:val>
                                            <p:strVal val="#ppt_w"/>
                                          </p:val>
                                        </p:tav>
                                      </p:tavLst>
                                    </p:anim>
                                    <p:anim calcmode="lin" valueType="num">
                                      <p:cBhvr>
                                        <p:cTn id="28" dur="500" fill="hold"/>
                                        <p:tgtEl>
                                          <p:spTgt spid="212997"/>
                                        </p:tgtEl>
                                        <p:attrNameLst>
                                          <p:attrName>ppt_h</p:attrName>
                                        </p:attrNameLst>
                                      </p:cBhvr>
                                      <p:tavLst>
                                        <p:tav tm="0">
                                          <p:val>
                                            <p:fltVal val="0"/>
                                          </p:val>
                                        </p:tav>
                                        <p:tav tm="100000">
                                          <p:val>
                                            <p:strVal val="#ppt_h"/>
                                          </p:val>
                                        </p:tav>
                                      </p:tavLst>
                                    </p:anim>
                                    <p:animEffect transition="in" filter="fade">
                                      <p:cBhvr>
                                        <p:cTn id="29" dur="500"/>
                                        <p:tgtEl>
                                          <p:spTgt spid="21299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2994">
                                            <p:txEl>
                                              <p:pRg st="6" end="6"/>
                                            </p:txEl>
                                          </p:spTgt>
                                        </p:tgtEl>
                                        <p:attrNameLst>
                                          <p:attrName>style.visibility</p:attrName>
                                        </p:attrNameLst>
                                      </p:cBhvr>
                                      <p:to>
                                        <p:strVal val="visible"/>
                                      </p:to>
                                    </p:set>
                                    <p:anim calcmode="lin" valueType="num">
                                      <p:cBhvr additive="base">
                                        <p:cTn id="34" dur="500" fill="hold"/>
                                        <p:tgtEl>
                                          <p:spTgt spid="21299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29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13000"/>
                                        </p:tgtEl>
                                        <p:attrNameLst>
                                          <p:attrName>style.visibility</p:attrName>
                                        </p:attrNameLst>
                                      </p:cBhvr>
                                      <p:to>
                                        <p:strVal val="visible"/>
                                      </p:to>
                                    </p:set>
                                    <p:anim calcmode="lin" valueType="num">
                                      <p:cBhvr>
                                        <p:cTn id="40" dur="500" fill="hold"/>
                                        <p:tgtEl>
                                          <p:spTgt spid="213000"/>
                                        </p:tgtEl>
                                        <p:attrNameLst>
                                          <p:attrName>ppt_w</p:attrName>
                                        </p:attrNameLst>
                                      </p:cBhvr>
                                      <p:tavLst>
                                        <p:tav tm="0">
                                          <p:val>
                                            <p:fltVal val="0"/>
                                          </p:val>
                                        </p:tav>
                                        <p:tav tm="100000">
                                          <p:val>
                                            <p:strVal val="#ppt_w"/>
                                          </p:val>
                                        </p:tav>
                                      </p:tavLst>
                                    </p:anim>
                                    <p:anim calcmode="lin" valueType="num">
                                      <p:cBhvr>
                                        <p:cTn id="41" dur="500" fill="hold"/>
                                        <p:tgtEl>
                                          <p:spTgt spid="213000"/>
                                        </p:tgtEl>
                                        <p:attrNameLst>
                                          <p:attrName>ppt_h</p:attrName>
                                        </p:attrNameLst>
                                      </p:cBhvr>
                                      <p:tavLst>
                                        <p:tav tm="0">
                                          <p:val>
                                            <p:fltVal val="0"/>
                                          </p:val>
                                        </p:tav>
                                        <p:tav tm="100000">
                                          <p:val>
                                            <p:strVal val="#ppt_h"/>
                                          </p:val>
                                        </p:tav>
                                      </p:tavLst>
                                    </p:anim>
                                    <p:animEffect transition="in" filter="fade">
                                      <p:cBhvr>
                                        <p:cTn id="42" dur="500"/>
                                        <p:tgtEl>
                                          <p:spTgt spid="213000"/>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par>
                                <p:cTn id="43" presetID="8" presetClass="entr" presetSubtype="32" fill="hold" grpId="0" nodeType="withEffect">
                                  <p:stCondLst>
                                    <p:cond delay="0"/>
                                  </p:stCondLst>
                                  <p:childTnLst>
                                    <p:set>
                                      <p:cBhvr>
                                        <p:cTn id="44" dur="1" fill="hold">
                                          <p:stCondLst>
                                            <p:cond delay="0"/>
                                          </p:stCondLst>
                                        </p:cTn>
                                        <p:tgtEl>
                                          <p:spTgt spid="213002"/>
                                        </p:tgtEl>
                                        <p:attrNameLst>
                                          <p:attrName>style.visibility</p:attrName>
                                        </p:attrNameLst>
                                      </p:cBhvr>
                                      <p:to>
                                        <p:strVal val="visible"/>
                                      </p:to>
                                    </p:set>
                                    <p:animEffect transition="in" filter="diamond(out)">
                                      <p:cBhvr>
                                        <p:cTn id="45" dur="2000"/>
                                        <p:tgtEl>
                                          <p:spTgt spid="21300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2999"/>
                                        </p:tgtEl>
                                        <p:attrNameLst>
                                          <p:attrName>style.visibility</p:attrName>
                                        </p:attrNameLst>
                                      </p:cBhvr>
                                      <p:to>
                                        <p:strVal val="visible"/>
                                      </p:to>
                                    </p:set>
                                    <p:animEffect transition="in" filter="wipe(down)">
                                      <p:cBhvr>
                                        <p:cTn id="50" dur="500"/>
                                        <p:tgtEl>
                                          <p:spTgt spid="212999"/>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13001"/>
                                        </p:tgtEl>
                                        <p:attrNameLst>
                                          <p:attrName>style.visibility</p:attrName>
                                        </p:attrNameLst>
                                      </p:cBhvr>
                                      <p:to>
                                        <p:strVal val="visible"/>
                                      </p:to>
                                    </p:set>
                                    <p:anim calcmode="lin" valueType="num">
                                      <p:cBhvr>
                                        <p:cTn id="55" dur="500" fill="hold"/>
                                        <p:tgtEl>
                                          <p:spTgt spid="213001"/>
                                        </p:tgtEl>
                                        <p:attrNameLst>
                                          <p:attrName>ppt_w</p:attrName>
                                        </p:attrNameLst>
                                      </p:cBhvr>
                                      <p:tavLst>
                                        <p:tav tm="0">
                                          <p:val>
                                            <p:fltVal val="0"/>
                                          </p:val>
                                        </p:tav>
                                        <p:tav tm="100000">
                                          <p:val>
                                            <p:strVal val="#ppt_w"/>
                                          </p:val>
                                        </p:tav>
                                      </p:tavLst>
                                    </p:anim>
                                    <p:anim calcmode="lin" valueType="num">
                                      <p:cBhvr>
                                        <p:cTn id="56" dur="500" fill="hold"/>
                                        <p:tgtEl>
                                          <p:spTgt spid="213001"/>
                                        </p:tgtEl>
                                        <p:attrNameLst>
                                          <p:attrName>ppt_h</p:attrName>
                                        </p:attrNameLst>
                                      </p:cBhvr>
                                      <p:tavLst>
                                        <p:tav tm="0">
                                          <p:val>
                                            <p:fltVal val="0"/>
                                          </p:val>
                                        </p:tav>
                                        <p:tav tm="100000">
                                          <p:val>
                                            <p:strVal val="#ppt_h"/>
                                          </p:val>
                                        </p:tav>
                                      </p:tavLst>
                                    </p:anim>
                                    <p:animEffect transition="in" filter="fade">
                                      <p:cBhvr>
                                        <p:cTn id="57" dur="500"/>
                                        <p:tgtEl>
                                          <p:spTgt spid="213001"/>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animBg="1"/>
      <p:bldP spid="213000" grpId="0"/>
      <p:bldP spid="213001" grpId="0"/>
      <p:bldP spid="21300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Alpha particles, beta particles and gamma rays</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a:t>
            </a:r>
            <a:r>
              <a:rPr lang="en-US" dirty="0">
                <a:solidFill>
                  <a:srgbClr val="000000"/>
                </a:solidFill>
                <a:cs typeface="Times New Roman" pitchFamily="18" charset="0"/>
                <a:sym typeface="Symbol" pitchFamily="18" charset="2"/>
              </a:rPr>
              <a:t></a:t>
            </a:r>
            <a:r>
              <a:rPr lang="en-US" baseline="30000" dirty="0">
                <a:solidFill>
                  <a:srgbClr val="000000"/>
                </a:solidFill>
                <a:cs typeface="Times New Roman" pitchFamily="18" charset="0"/>
                <a:sym typeface="Symbol" pitchFamily="18" charset="2"/>
              </a:rPr>
              <a:t>-</a:t>
            </a:r>
            <a:r>
              <a:rPr lang="en-US" dirty="0">
                <a:solidFill>
                  <a:srgbClr val="000000"/>
                </a:solidFill>
                <a:cs typeface="Times New Roman" pitchFamily="18" charset="0"/>
                <a:sym typeface="Symbol" pitchFamily="18" charset="2"/>
              </a:rPr>
              <a:t> decay, a neutron becomes a proton and an                          electron is emitted from the nucleus.</a:t>
            </a:r>
          </a:p>
          <a:p>
            <a:pPr eaLnBrk="0" hangingPunct="0">
              <a:spcBef>
                <a:spcPct val="20000"/>
              </a:spcBef>
            </a:pPr>
            <a:r>
              <a:rPr lang="en-US" baseline="30000" dirty="0">
                <a:solidFill>
                  <a:srgbClr val="000000"/>
                </a:solidFill>
                <a:cs typeface="Times New Roman" pitchFamily="18" charset="0"/>
                <a:sym typeface="Symbol" pitchFamily="18" charset="2"/>
              </a:rPr>
              <a:t>    </a:t>
            </a:r>
            <a:r>
              <a:rPr lang="en-US" baseline="30000" dirty="0">
                <a:solidFill>
                  <a:schemeClr val="accent2"/>
                </a:solidFill>
                <a:cs typeface="Times New Roman" pitchFamily="18" charset="0"/>
                <a:sym typeface="Symbol" pitchFamily="18" charset="2"/>
              </a:rPr>
              <a:t>14</a:t>
            </a:r>
            <a:r>
              <a:rPr lang="en-US" dirty="0">
                <a:solidFill>
                  <a:schemeClr val="accent2"/>
                </a:solidFill>
                <a:cs typeface="Times New Roman" pitchFamily="18" charset="0"/>
                <a:sym typeface="Symbol" pitchFamily="18" charset="2"/>
              </a:rPr>
              <a:t>C  </a:t>
            </a:r>
            <a:r>
              <a:rPr lang="en-US" baseline="30000" dirty="0">
                <a:solidFill>
                  <a:schemeClr val="accent2"/>
                </a:solidFill>
                <a:cs typeface="Times New Roman" pitchFamily="18" charset="0"/>
                <a:sym typeface="Symbol" pitchFamily="18" charset="2"/>
              </a:rPr>
              <a:t>14</a:t>
            </a:r>
            <a:r>
              <a:rPr lang="en-US" dirty="0">
                <a:solidFill>
                  <a:schemeClr val="accent2"/>
                </a:solidFill>
                <a:cs typeface="Times New Roman" pitchFamily="18" charset="0"/>
                <a:sym typeface="Symbol" pitchFamily="18" charset="2"/>
              </a:rPr>
              <a:t>N +  + e</a:t>
            </a:r>
            <a:r>
              <a:rPr lang="en-US" baseline="30000" dirty="0">
                <a:solidFill>
                  <a:schemeClr val="accent2"/>
                </a:solidFill>
                <a:cs typeface="Times New Roman" pitchFamily="18" charset="0"/>
                <a:sym typeface="Symbol" pitchFamily="18" charset="2"/>
              </a:rPr>
              <a:t>-</a:t>
            </a:r>
          </a:p>
          <a:p>
            <a:pPr eaLnBrk="0" hangingPunct="0">
              <a:spcBef>
                <a:spcPct val="20000"/>
              </a:spcBef>
            </a:pPr>
            <a:endParaRPr lang="en-US" dirty="0">
              <a:solidFill>
                <a:schemeClr val="accent2"/>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a:t>
            </a:r>
            <a:r>
              <a:rPr lang="en-US" dirty="0">
                <a:solidFill>
                  <a:srgbClr val="000000"/>
                </a:solidFill>
                <a:cs typeface="Times New Roman" pitchFamily="18" charset="0"/>
                <a:sym typeface="Symbol" pitchFamily="18" charset="2"/>
              </a:rPr>
              <a:t></a:t>
            </a:r>
            <a:r>
              <a:rPr lang="en-US" baseline="30000" dirty="0">
                <a:solidFill>
                  <a:srgbClr val="000000"/>
                </a:solidFill>
                <a:cs typeface="Times New Roman" pitchFamily="18" charset="0"/>
                <a:sym typeface="Symbol" pitchFamily="18" charset="2"/>
              </a:rPr>
              <a:t>+</a:t>
            </a:r>
            <a:r>
              <a:rPr lang="en-US" dirty="0">
                <a:solidFill>
                  <a:srgbClr val="000000"/>
                </a:solidFill>
                <a:cs typeface="Times New Roman" pitchFamily="18" charset="0"/>
                <a:sym typeface="Symbol" pitchFamily="18" charset="2"/>
              </a:rPr>
              <a:t> decay, a proton becomes a neutron and a positron is emitted from the nucleus.</a:t>
            </a:r>
          </a:p>
          <a:p>
            <a:pPr eaLnBrk="0" hangingPunct="0">
              <a:spcBef>
                <a:spcPct val="20000"/>
              </a:spcBef>
            </a:pPr>
            <a:r>
              <a:rPr lang="en-US" baseline="30000" dirty="0">
                <a:solidFill>
                  <a:srgbClr val="000000"/>
                </a:solidFill>
                <a:cs typeface="Times New Roman" pitchFamily="18" charset="0"/>
                <a:sym typeface="Symbol" pitchFamily="18" charset="2"/>
              </a:rPr>
              <a:t>    </a:t>
            </a:r>
            <a:r>
              <a:rPr lang="en-US" baseline="30000" dirty="0">
                <a:solidFill>
                  <a:schemeClr val="accent2"/>
                </a:solidFill>
                <a:cs typeface="Times New Roman" pitchFamily="18" charset="0"/>
                <a:sym typeface="Symbol" pitchFamily="18" charset="2"/>
              </a:rPr>
              <a:t>10</a:t>
            </a:r>
            <a:r>
              <a:rPr lang="en-US" dirty="0">
                <a:solidFill>
                  <a:schemeClr val="accent2"/>
                </a:solidFill>
                <a:cs typeface="Times New Roman" pitchFamily="18" charset="0"/>
                <a:sym typeface="Symbol" pitchFamily="18" charset="2"/>
              </a:rPr>
              <a:t>C  </a:t>
            </a:r>
            <a:r>
              <a:rPr lang="en-US" baseline="30000" dirty="0">
                <a:solidFill>
                  <a:schemeClr val="accent2"/>
                </a:solidFill>
                <a:cs typeface="Times New Roman" pitchFamily="18" charset="0"/>
                <a:sym typeface="Symbol" pitchFamily="18" charset="2"/>
              </a:rPr>
              <a:t>10</a:t>
            </a:r>
            <a:r>
              <a:rPr lang="en-US" dirty="0">
                <a:solidFill>
                  <a:schemeClr val="accent2"/>
                </a:solidFill>
                <a:cs typeface="Times New Roman" pitchFamily="18" charset="0"/>
                <a:sym typeface="Symbol" pitchFamily="18" charset="2"/>
              </a:rPr>
              <a:t>B +  + e</a:t>
            </a:r>
            <a:r>
              <a:rPr lang="en-US" baseline="30000" dirty="0">
                <a:solidFill>
                  <a:schemeClr val="accent2"/>
                </a:solidFill>
                <a:cs typeface="Times New Roman" pitchFamily="18" charset="0"/>
                <a:sym typeface="Symbol" pitchFamily="18" charset="2"/>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short, a </a:t>
            </a:r>
            <a:r>
              <a:rPr lang="en-US" b="1" dirty="0">
                <a:solidFill>
                  <a:srgbClr val="000000"/>
                </a:solidFill>
                <a:cs typeface="Times New Roman" pitchFamily="18" charset="0"/>
              </a:rPr>
              <a:t>beta particle</a:t>
            </a:r>
            <a:r>
              <a:rPr lang="en-US" dirty="0">
                <a:solidFill>
                  <a:srgbClr val="000000"/>
                </a:solidFill>
                <a:cs typeface="Times New Roman" pitchFamily="18" charset="0"/>
              </a:rPr>
              <a:t>                                                      is either an </a:t>
            </a:r>
            <a:r>
              <a:rPr lang="en-US" b="1" dirty="0">
                <a:solidFill>
                  <a:srgbClr val="000000"/>
                </a:solidFill>
                <a:cs typeface="Times New Roman" pitchFamily="18" charset="0"/>
              </a:rPr>
              <a:t>electron</a:t>
            </a:r>
            <a:r>
              <a:rPr lang="en-US" dirty="0">
                <a:solidFill>
                  <a:srgbClr val="000000"/>
                </a:solidFill>
                <a:cs typeface="Times New Roman" pitchFamily="18" charset="0"/>
              </a:rPr>
              <a:t> or it                                                is  an </a:t>
            </a:r>
            <a:r>
              <a:rPr lang="en-US" b="1" dirty="0">
                <a:solidFill>
                  <a:srgbClr val="000000"/>
                </a:solidFill>
                <a:cs typeface="Times New Roman" pitchFamily="18" charset="0"/>
              </a:rPr>
              <a:t>anti-electron</a:t>
            </a:r>
            <a:r>
              <a:rPr lang="en-US" dirty="0">
                <a:solidFill>
                  <a:srgbClr val="000000"/>
                </a:solidFill>
                <a:cs typeface="Times New Roman" pitchFamily="18" charset="0"/>
              </a:rPr>
              <a:t>.</a:t>
            </a:r>
          </a:p>
        </p:txBody>
      </p:sp>
      <p:pic>
        <p:nvPicPr>
          <p:cNvPr id="21504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83063" y="2811463"/>
            <a:ext cx="4857750" cy="1444625"/>
          </a:xfrm>
          <a:prstGeom prst="rect">
            <a:avLst/>
          </a:prstGeom>
          <a:ln>
            <a:noFill/>
          </a:ln>
          <a:effectLst>
            <a:outerShdw blurRad="292100" dist="139700" dir="2700000" algn="tl" rotWithShape="0">
              <a:srgbClr val="333333">
                <a:alpha val="65000"/>
              </a:srgbClr>
            </a:outerShdw>
          </a:effectLst>
        </p:spPr>
      </p:pic>
      <p:pic>
        <p:nvPicPr>
          <p:cNvPr id="21504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73538" y="5226050"/>
            <a:ext cx="4868862" cy="1474788"/>
          </a:xfrm>
          <a:prstGeom prst="rect">
            <a:avLst/>
          </a:prstGeom>
          <a:ln>
            <a:noFill/>
          </a:ln>
          <a:effectLst>
            <a:outerShdw blurRad="292100" dist="139700" dir="2700000" algn="tl" rotWithShape="0">
              <a:srgbClr val="333333">
                <a:alpha val="65000"/>
              </a:srgbClr>
            </a:outerShdw>
          </a:effectLst>
        </p:spPr>
      </p:pic>
      <p:sp>
        <p:nvSpPr>
          <p:cNvPr id="215046" name="Line 6"/>
          <p:cNvSpPr>
            <a:spLocks noChangeShapeType="1"/>
          </p:cNvSpPr>
          <p:nvPr/>
        </p:nvSpPr>
        <p:spPr bwMode="auto">
          <a:xfrm>
            <a:off x="2716213" y="2935288"/>
            <a:ext cx="131762" cy="0"/>
          </a:xfrm>
          <a:prstGeom prst="line">
            <a:avLst/>
          </a:prstGeom>
          <a:noFill/>
          <a:ln w="19050">
            <a:solidFill>
              <a:schemeClr val="accent2"/>
            </a:solidFill>
            <a:round/>
            <a:headEnd/>
            <a:tailEnd/>
          </a:ln>
        </p:spPr>
        <p:txBody>
          <a:bodyPr/>
          <a:lstStyle/>
          <a:p>
            <a:endParaRPr lang="en-US"/>
          </a:p>
        </p:txBody>
      </p:sp>
      <p:sp>
        <p:nvSpPr>
          <p:cNvPr id="215047" name="Freeform 7"/>
          <p:cNvSpPr>
            <a:spLocks/>
          </p:cNvSpPr>
          <p:nvPr/>
        </p:nvSpPr>
        <p:spPr bwMode="auto">
          <a:xfrm>
            <a:off x="4770438" y="3730625"/>
            <a:ext cx="1365250" cy="188913"/>
          </a:xfrm>
          <a:custGeom>
            <a:avLst/>
            <a:gdLst>
              <a:gd name="T0" fmla="*/ 0 w 887"/>
              <a:gd name="T1" fmla="*/ 0 h 88"/>
              <a:gd name="T2" fmla="*/ 641837 w 887"/>
              <a:gd name="T3" fmla="*/ 178179 h 88"/>
              <a:gd name="T4" fmla="*/ 1365250 w 887"/>
              <a:gd name="T5" fmla="*/ 64402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215048" name="Freeform 8"/>
          <p:cNvSpPr>
            <a:spLocks/>
          </p:cNvSpPr>
          <p:nvPr/>
        </p:nvSpPr>
        <p:spPr bwMode="auto">
          <a:xfrm>
            <a:off x="4764088" y="5678488"/>
            <a:ext cx="1385887" cy="176212"/>
          </a:xfrm>
          <a:custGeom>
            <a:avLst/>
            <a:gdLst>
              <a:gd name="T0" fmla="*/ 0 w 887"/>
              <a:gd name="T1" fmla="*/ 0 h 88"/>
              <a:gd name="T2" fmla="*/ 651539 w 887"/>
              <a:gd name="T3" fmla="*/ 166200 h 88"/>
              <a:gd name="T4" fmla="*/ 1385887 w 887"/>
              <a:gd name="T5" fmla="*/ 60072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215049" name="Text Box 9"/>
          <p:cNvSpPr txBox="1">
            <a:spLocks noChangeArrowheads="1"/>
          </p:cNvSpPr>
          <p:nvPr/>
        </p:nvSpPr>
        <p:spPr bwMode="auto">
          <a:xfrm>
            <a:off x="8467725" y="3552825"/>
            <a:ext cx="476250" cy="460375"/>
          </a:xfrm>
          <a:prstGeom prst="rect">
            <a:avLst/>
          </a:prstGeom>
          <a:noFill/>
          <a:ln w="9525">
            <a:noFill/>
            <a:miter lim="800000"/>
            <a:headEnd/>
            <a:tailEnd/>
          </a:ln>
        </p:spPr>
        <p:txBody>
          <a:bodyPr>
            <a:spAutoFit/>
          </a:bodyPr>
          <a:lstStyle/>
          <a:p>
            <a:pPr>
              <a:spcBef>
                <a:spcPct val="50000"/>
              </a:spcBef>
            </a:pPr>
            <a:r>
              <a:rPr lang="en-US">
                <a:sym typeface="Symbol" pitchFamily="18" charset="2"/>
              </a:rPr>
              <a:t></a:t>
            </a:r>
            <a:r>
              <a:rPr lang="en-US" baseline="30000">
                <a:sym typeface="Symbol" pitchFamily="18" charset="2"/>
              </a:rPr>
              <a:t>-</a:t>
            </a:r>
            <a:endParaRPr lang="en-US">
              <a:sym typeface="Symbol" pitchFamily="18" charset="2"/>
            </a:endParaRPr>
          </a:p>
        </p:txBody>
      </p:sp>
      <p:sp>
        <p:nvSpPr>
          <p:cNvPr id="215050" name="Text Box 10"/>
          <p:cNvSpPr txBox="1">
            <a:spLocks noChangeArrowheads="1"/>
          </p:cNvSpPr>
          <p:nvPr/>
        </p:nvSpPr>
        <p:spPr bwMode="auto">
          <a:xfrm>
            <a:off x="8439150" y="5926138"/>
            <a:ext cx="476250" cy="460375"/>
          </a:xfrm>
          <a:prstGeom prst="rect">
            <a:avLst/>
          </a:prstGeom>
          <a:noFill/>
          <a:ln w="9525">
            <a:noFill/>
            <a:miter lim="800000"/>
            <a:headEnd/>
            <a:tailEnd/>
          </a:ln>
        </p:spPr>
        <p:txBody>
          <a:bodyPr>
            <a:spAutoFit/>
          </a:bodyPr>
          <a:lstStyle/>
          <a:p>
            <a:pPr>
              <a:spcBef>
                <a:spcPct val="50000"/>
              </a:spcBef>
            </a:pPr>
            <a:r>
              <a:rPr lang="en-US">
                <a:sym typeface="Symbol" pitchFamily="18" charset="2"/>
              </a:rPr>
              <a:t></a:t>
            </a:r>
            <a:r>
              <a:rPr lang="en-US" baseline="30000">
                <a:sym typeface="Symbol" pitchFamily="18" charset="2"/>
              </a:rPr>
              <a:t>+</a:t>
            </a:r>
            <a:endParaRPr lang="en-US">
              <a:sym typeface="Symbol" pitchFamily="18" charset="2"/>
            </a:endParaRPr>
          </a:p>
        </p:txBody>
      </p:sp>
      <p:sp>
        <p:nvSpPr>
          <p:cNvPr id="5837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42">
                                            <p:txEl>
                                              <p:pRg st="1" end="1"/>
                                            </p:txEl>
                                          </p:spTgt>
                                        </p:tgtEl>
                                        <p:attrNameLst>
                                          <p:attrName>style.visibility</p:attrName>
                                        </p:attrNameLst>
                                      </p:cBhvr>
                                      <p:to>
                                        <p:strVal val="visible"/>
                                      </p:to>
                                    </p:set>
                                    <p:anim calcmode="lin" valueType="num">
                                      <p:cBhvr additive="base">
                                        <p:cTn id="7" dur="500" fill="hold"/>
                                        <p:tgtEl>
                                          <p:spTgt spid="2150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15044"/>
                                        </p:tgtEl>
                                        <p:attrNameLst>
                                          <p:attrName>style.visibility</p:attrName>
                                        </p:attrNameLst>
                                      </p:cBhvr>
                                      <p:to>
                                        <p:strVal val="visible"/>
                                      </p:to>
                                    </p:set>
                                    <p:anim calcmode="lin" valueType="num">
                                      <p:cBhvr>
                                        <p:cTn id="11" dur="500" fill="hold"/>
                                        <p:tgtEl>
                                          <p:spTgt spid="215044"/>
                                        </p:tgtEl>
                                        <p:attrNameLst>
                                          <p:attrName>ppt_w</p:attrName>
                                        </p:attrNameLst>
                                      </p:cBhvr>
                                      <p:tavLst>
                                        <p:tav tm="0">
                                          <p:val>
                                            <p:fltVal val="0"/>
                                          </p:val>
                                        </p:tav>
                                        <p:tav tm="100000">
                                          <p:val>
                                            <p:strVal val="#ppt_w"/>
                                          </p:val>
                                        </p:tav>
                                      </p:tavLst>
                                    </p:anim>
                                    <p:anim calcmode="lin" valueType="num">
                                      <p:cBhvr>
                                        <p:cTn id="12" dur="500" fill="hold"/>
                                        <p:tgtEl>
                                          <p:spTgt spid="215044"/>
                                        </p:tgtEl>
                                        <p:attrNameLst>
                                          <p:attrName>ppt_h</p:attrName>
                                        </p:attrNameLst>
                                      </p:cBhvr>
                                      <p:tavLst>
                                        <p:tav tm="0">
                                          <p:val>
                                            <p:fltVal val="0"/>
                                          </p:val>
                                        </p:tav>
                                        <p:tav tm="100000">
                                          <p:val>
                                            <p:strVal val="#ppt_h"/>
                                          </p:val>
                                        </p:tav>
                                      </p:tavLst>
                                    </p:anim>
                                    <p:animEffect transition="in" filter="fade">
                                      <p:cBhvr>
                                        <p:cTn id="13" dur="500"/>
                                        <p:tgtEl>
                                          <p:spTgt spid="2150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5042">
                                            <p:txEl>
                                              <p:pRg st="2" end="2"/>
                                            </p:txEl>
                                          </p:spTgt>
                                        </p:tgtEl>
                                        <p:attrNameLst>
                                          <p:attrName>style.visibility</p:attrName>
                                        </p:attrNameLst>
                                      </p:cBhvr>
                                      <p:to>
                                        <p:strVal val="visible"/>
                                      </p:to>
                                    </p:set>
                                    <p:anim calcmode="lin" valueType="num">
                                      <p:cBhvr additive="base">
                                        <p:cTn id="18" dur="500" fill="hold"/>
                                        <p:tgtEl>
                                          <p:spTgt spid="21504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2" presetClass="entr" presetSubtype="4" fill="hold" grpId="0" nodeType="withEffect">
                                  <p:stCondLst>
                                    <p:cond delay="0"/>
                                  </p:stCondLst>
                                  <p:childTnLst>
                                    <p:set>
                                      <p:cBhvr>
                                        <p:cTn id="21" dur="1" fill="hold">
                                          <p:stCondLst>
                                            <p:cond delay="0"/>
                                          </p:stCondLst>
                                        </p:cTn>
                                        <p:tgtEl>
                                          <p:spTgt spid="215046"/>
                                        </p:tgtEl>
                                        <p:attrNameLst>
                                          <p:attrName>style.visibility</p:attrName>
                                        </p:attrNameLst>
                                      </p:cBhvr>
                                      <p:to>
                                        <p:strVal val="visible"/>
                                      </p:to>
                                    </p:set>
                                    <p:anim calcmode="lin" valueType="num">
                                      <p:cBhvr additive="base">
                                        <p:cTn id="22" dur="500" fill="hold"/>
                                        <p:tgtEl>
                                          <p:spTgt spid="215046"/>
                                        </p:tgtEl>
                                        <p:attrNameLst>
                                          <p:attrName>ppt_x</p:attrName>
                                        </p:attrNameLst>
                                      </p:cBhvr>
                                      <p:tavLst>
                                        <p:tav tm="0">
                                          <p:val>
                                            <p:strVal val="#ppt_x"/>
                                          </p:val>
                                        </p:tav>
                                        <p:tav tm="100000">
                                          <p:val>
                                            <p:strVal val="#ppt_x"/>
                                          </p:val>
                                        </p:tav>
                                      </p:tavLst>
                                    </p:anim>
                                    <p:anim calcmode="lin" valueType="num">
                                      <p:cBhvr additive="base">
                                        <p:cTn id="23" dur="500" fill="hold"/>
                                        <p:tgtEl>
                                          <p:spTgt spid="21504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5047"/>
                                        </p:tgtEl>
                                        <p:attrNameLst>
                                          <p:attrName>style.visibility</p:attrName>
                                        </p:attrNameLst>
                                      </p:cBhvr>
                                      <p:to>
                                        <p:strVal val="visible"/>
                                      </p:to>
                                    </p:set>
                                    <p:animEffect transition="in" filter="wipe(left)">
                                      <p:cBhvr>
                                        <p:cTn id="28" dur="500"/>
                                        <p:tgtEl>
                                          <p:spTgt spid="215047"/>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5042">
                                            <p:txEl>
                                              <p:pRg st="6" end="6"/>
                                            </p:txEl>
                                          </p:spTgt>
                                        </p:tgtEl>
                                        <p:attrNameLst>
                                          <p:attrName>style.visibility</p:attrName>
                                        </p:attrNameLst>
                                      </p:cBhvr>
                                      <p:to>
                                        <p:strVal val="visible"/>
                                      </p:to>
                                    </p:set>
                                    <p:anim calcmode="lin" valueType="num">
                                      <p:cBhvr additive="base">
                                        <p:cTn id="33" dur="500" fill="hold"/>
                                        <p:tgtEl>
                                          <p:spTgt spid="21504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53" presetClass="entr" presetSubtype="0" fill="hold" nodeType="withEffect">
                                  <p:stCondLst>
                                    <p:cond delay="0"/>
                                  </p:stCondLst>
                                  <p:childTnLst>
                                    <p:set>
                                      <p:cBhvr>
                                        <p:cTn id="36" dur="1" fill="hold">
                                          <p:stCondLst>
                                            <p:cond delay="0"/>
                                          </p:stCondLst>
                                        </p:cTn>
                                        <p:tgtEl>
                                          <p:spTgt spid="215045"/>
                                        </p:tgtEl>
                                        <p:attrNameLst>
                                          <p:attrName>style.visibility</p:attrName>
                                        </p:attrNameLst>
                                      </p:cBhvr>
                                      <p:to>
                                        <p:strVal val="visible"/>
                                      </p:to>
                                    </p:set>
                                    <p:anim calcmode="lin" valueType="num">
                                      <p:cBhvr>
                                        <p:cTn id="37" dur="500" fill="hold"/>
                                        <p:tgtEl>
                                          <p:spTgt spid="215045"/>
                                        </p:tgtEl>
                                        <p:attrNameLst>
                                          <p:attrName>ppt_w</p:attrName>
                                        </p:attrNameLst>
                                      </p:cBhvr>
                                      <p:tavLst>
                                        <p:tav tm="0">
                                          <p:val>
                                            <p:fltVal val="0"/>
                                          </p:val>
                                        </p:tav>
                                        <p:tav tm="100000">
                                          <p:val>
                                            <p:strVal val="#ppt_w"/>
                                          </p:val>
                                        </p:tav>
                                      </p:tavLst>
                                    </p:anim>
                                    <p:anim calcmode="lin" valueType="num">
                                      <p:cBhvr>
                                        <p:cTn id="38" dur="500" fill="hold"/>
                                        <p:tgtEl>
                                          <p:spTgt spid="215045"/>
                                        </p:tgtEl>
                                        <p:attrNameLst>
                                          <p:attrName>ppt_h</p:attrName>
                                        </p:attrNameLst>
                                      </p:cBhvr>
                                      <p:tavLst>
                                        <p:tav tm="0">
                                          <p:val>
                                            <p:fltVal val="0"/>
                                          </p:val>
                                        </p:tav>
                                        <p:tav tm="100000">
                                          <p:val>
                                            <p:strVal val="#ppt_h"/>
                                          </p:val>
                                        </p:tav>
                                      </p:tavLst>
                                    </p:anim>
                                    <p:animEffect transition="in" filter="fade">
                                      <p:cBhvr>
                                        <p:cTn id="39" dur="500"/>
                                        <p:tgtEl>
                                          <p:spTgt spid="21504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5042">
                                            <p:txEl>
                                              <p:pRg st="7" end="7"/>
                                            </p:txEl>
                                          </p:spTgt>
                                        </p:tgtEl>
                                        <p:attrNameLst>
                                          <p:attrName>style.visibility</p:attrName>
                                        </p:attrNameLst>
                                      </p:cBhvr>
                                      <p:to>
                                        <p:strVal val="visible"/>
                                      </p:to>
                                    </p:set>
                                    <p:anim calcmode="lin" valueType="num">
                                      <p:cBhvr additive="base">
                                        <p:cTn id="44" dur="500" fill="hold"/>
                                        <p:tgtEl>
                                          <p:spTgt spid="21504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50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5048"/>
                                        </p:tgtEl>
                                        <p:attrNameLst>
                                          <p:attrName>style.visibility</p:attrName>
                                        </p:attrNameLst>
                                      </p:cBhvr>
                                      <p:to>
                                        <p:strVal val="visible"/>
                                      </p:to>
                                    </p:set>
                                    <p:animEffect transition="in" filter="wipe(left)">
                                      <p:cBhvr>
                                        <p:cTn id="50" dur="500"/>
                                        <p:tgtEl>
                                          <p:spTgt spid="215048"/>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5042">
                                            <p:txEl>
                                              <p:pRg st="8" end="8"/>
                                            </p:txEl>
                                          </p:spTgt>
                                        </p:tgtEl>
                                        <p:attrNameLst>
                                          <p:attrName>style.visibility</p:attrName>
                                        </p:attrNameLst>
                                      </p:cBhvr>
                                      <p:to>
                                        <p:strVal val="visible"/>
                                      </p:to>
                                    </p:set>
                                    <p:anim calcmode="lin" valueType="num">
                                      <p:cBhvr additive="base">
                                        <p:cTn id="55" dur="500" fill="hold"/>
                                        <p:tgtEl>
                                          <p:spTgt spid="21504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4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5049"/>
                                        </p:tgtEl>
                                        <p:attrNameLst>
                                          <p:attrName>style.visibility</p:attrName>
                                        </p:attrNameLst>
                                      </p:cBhvr>
                                      <p:to>
                                        <p:strVal val="visible"/>
                                      </p:to>
                                    </p:set>
                                    <p:anim calcmode="lin" valueType="num">
                                      <p:cBhvr additive="base">
                                        <p:cTn id="61" dur="500" fill="hold"/>
                                        <p:tgtEl>
                                          <p:spTgt spid="215049"/>
                                        </p:tgtEl>
                                        <p:attrNameLst>
                                          <p:attrName>ppt_x</p:attrName>
                                        </p:attrNameLst>
                                      </p:cBhvr>
                                      <p:tavLst>
                                        <p:tav tm="0">
                                          <p:val>
                                            <p:strVal val="1+#ppt_w/2"/>
                                          </p:val>
                                        </p:tav>
                                        <p:tav tm="100000">
                                          <p:val>
                                            <p:strVal val="#ppt_x"/>
                                          </p:val>
                                        </p:tav>
                                      </p:tavLst>
                                    </p:anim>
                                    <p:anim calcmode="lin" valueType="num">
                                      <p:cBhvr additive="base">
                                        <p:cTn id="62" dur="500" fill="hold"/>
                                        <p:tgtEl>
                                          <p:spTgt spid="215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suction.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15050"/>
                                        </p:tgtEl>
                                        <p:attrNameLst>
                                          <p:attrName>style.visibility</p:attrName>
                                        </p:attrNameLst>
                                      </p:cBhvr>
                                      <p:to>
                                        <p:strVal val="visible"/>
                                      </p:to>
                                    </p:set>
                                    <p:anim calcmode="lin" valueType="num">
                                      <p:cBhvr additive="base">
                                        <p:cTn id="67" dur="500" fill="hold"/>
                                        <p:tgtEl>
                                          <p:spTgt spid="215050"/>
                                        </p:tgtEl>
                                        <p:attrNameLst>
                                          <p:attrName>ppt_x</p:attrName>
                                        </p:attrNameLst>
                                      </p:cBhvr>
                                      <p:tavLst>
                                        <p:tav tm="0">
                                          <p:val>
                                            <p:strVal val="1+#ppt_w/2"/>
                                          </p:val>
                                        </p:tav>
                                        <p:tav tm="100000">
                                          <p:val>
                                            <p:strVal val="#ppt_x"/>
                                          </p:val>
                                        </p:tav>
                                      </p:tavLst>
                                    </p:anim>
                                    <p:anim calcmode="lin" valueType="num">
                                      <p:cBhvr additive="base">
                                        <p:cTn id="68" dur="500" fill="hold"/>
                                        <p:tgtEl>
                                          <p:spTgt spid="215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animBg="1"/>
      <p:bldP spid="215047" grpId="0" animBg="1"/>
      <p:bldP spid="215048" grpId="0" animBg="1"/>
      <p:bldP spid="215049" grpId="0"/>
      <p:bldP spid="21505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Alpha particles, beta particles and gamma rays</a:t>
            </a:r>
            <a:r>
              <a:rPr lang="en-US" altLang="en-US" dirty="0">
                <a:solidFill>
                  <a:schemeClr val="accent2"/>
                </a:solidFill>
              </a:rPr>
              <a:t> </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contrast to the alpha particle, it was discovered that beta particles could have a </a:t>
            </a:r>
            <a:r>
              <a:rPr lang="en-US" b="1" dirty="0">
                <a:solidFill>
                  <a:srgbClr val="000000"/>
                </a:solidFill>
                <a:cs typeface="Times New Roman" pitchFamily="18" charset="0"/>
              </a:rPr>
              <a:t>large variety of kinetic energies</a:t>
            </a:r>
            <a:r>
              <a:rPr lang="en-US" dirty="0">
                <a:solidFill>
                  <a:srgbClr val="000000"/>
                </a:solidFill>
                <a:cs typeface="Times New Roman" pitchFamily="18" charset="0"/>
              </a:rPr>
              <a:t>.</a:t>
            </a: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3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order to conserve energy it was postulated that another particle called a </a:t>
            </a:r>
            <a:r>
              <a:rPr lang="en-US" b="1" dirty="0">
                <a:solidFill>
                  <a:srgbClr val="000000"/>
                </a:solidFill>
                <a:cs typeface="Times New Roman" pitchFamily="18" charset="0"/>
              </a:rPr>
              <a:t>neutrino</a:t>
            </a:r>
            <a:r>
              <a:rPr lang="en-US" dirty="0">
                <a:solidFill>
                  <a:srgbClr val="000000"/>
                </a:solidFill>
                <a:cs typeface="Times New Roman" pitchFamily="18" charset="0"/>
              </a:rPr>
              <a:t> </a:t>
            </a:r>
            <a:r>
              <a:rPr lang="en-US" dirty="0">
                <a:cs typeface="Times New Roman" pitchFamily="18" charset="0"/>
                <a:sym typeface="Symbol" pitchFamily="18" charset="2"/>
              </a:rPr>
              <a:t></a:t>
            </a:r>
            <a:r>
              <a:rPr lang="en-US" dirty="0">
                <a:solidFill>
                  <a:srgbClr val="000000"/>
                </a:solidFill>
                <a:cs typeface="Times New Roman" pitchFamily="18" charset="0"/>
              </a:rPr>
              <a:t> was created to carry the additional </a:t>
            </a:r>
            <a:r>
              <a:rPr lang="en-US" i="1" dirty="0">
                <a:solidFill>
                  <a:srgbClr val="000000"/>
                </a:solidFill>
                <a:cs typeface="Times New Roman" pitchFamily="18" charset="0"/>
              </a:rPr>
              <a:t>E</a:t>
            </a:r>
            <a:r>
              <a:rPr lang="en-US" i="1" baseline="-25000" dirty="0">
                <a:solidFill>
                  <a:srgbClr val="000000"/>
                </a:solidFill>
                <a:cs typeface="Times New Roman" pitchFamily="18" charset="0"/>
              </a:rPr>
              <a:t>K</a:t>
            </a:r>
            <a:r>
              <a:rPr lang="en-US" i="1" dirty="0">
                <a:solidFill>
                  <a:srgbClr val="000000"/>
                </a:solidFill>
                <a:cs typeface="Times New Roman" pitchFamily="18" charset="0"/>
              </a:rPr>
              <a:t> </a:t>
            </a:r>
            <a:r>
              <a:rPr lang="en-US" dirty="0">
                <a:solidFill>
                  <a:srgbClr val="000000"/>
                </a:solidFill>
                <a:cs typeface="Times New Roman" pitchFamily="18" charset="0"/>
              </a:rPr>
              <a:t>needed to balance the energy.</a:t>
            </a:r>
          </a:p>
          <a:p>
            <a:pPr eaLnBrk="0" hangingPunct="0">
              <a:spcBef>
                <a:spcPct val="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Beta (+) decay produces neutrinos </a:t>
            </a:r>
            <a:r>
              <a:rPr lang="en-US" dirty="0">
                <a:cs typeface="Times New Roman" pitchFamily="18" charset="0"/>
                <a:sym typeface="Symbol" pitchFamily="18" charset="2"/>
              </a:rPr>
              <a:t></a:t>
            </a:r>
            <a:r>
              <a:rPr lang="en-US" dirty="0">
                <a:solidFill>
                  <a:srgbClr val="000000"/>
                </a:solidFill>
                <a:cs typeface="Times New Roman" pitchFamily="18" charset="0"/>
              </a:rPr>
              <a:t>, while beta (-) decay produces anti-neutrinos </a:t>
            </a:r>
            <a:r>
              <a:rPr lang="en-US" dirty="0">
                <a:cs typeface="Times New Roman" pitchFamily="18" charset="0"/>
                <a:sym typeface="Symbol" pitchFamily="18" charset="2"/>
              </a:rPr>
              <a:t>.</a:t>
            </a:r>
          </a:p>
        </p:txBody>
      </p:sp>
      <p:sp>
        <p:nvSpPr>
          <p:cNvPr id="217091" name="Rectangle 3"/>
          <p:cNvSpPr>
            <a:spLocks noChangeArrowheads="1"/>
          </p:cNvSpPr>
          <p:nvPr/>
        </p:nvSpPr>
        <p:spPr bwMode="auto">
          <a:xfrm>
            <a:off x="758825" y="3155950"/>
            <a:ext cx="7639050" cy="1809750"/>
          </a:xfrm>
          <a:prstGeom prst="rect">
            <a:avLst/>
          </a:prstGeom>
          <a:solidFill>
            <a:schemeClr val="bg1"/>
          </a:solidFill>
          <a:ln w="9525">
            <a:solidFill>
              <a:schemeClr val="accent1">
                <a:lumMod val="75000"/>
              </a:schemeClr>
            </a:solidFill>
            <a:miter lim="800000"/>
            <a:headEnd/>
            <a:tailEnd/>
          </a:ln>
          <a:effectLst/>
        </p:spPr>
        <p:txBody>
          <a:bodyPr wrap="none" anchor="ctr"/>
          <a:lstStyle/>
          <a:p>
            <a:pPr>
              <a:defRPr/>
            </a:pPr>
            <a:endParaRPr lang="en-US">
              <a:latin typeface="Arial" pitchFamily="34" charset="0"/>
            </a:endParaRPr>
          </a:p>
        </p:txBody>
      </p:sp>
      <p:pic>
        <p:nvPicPr>
          <p:cNvPr id="217093" name="Picture 5"/>
          <p:cNvPicPr>
            <a:picLocks noChangeAspect="1" noChangeArrowheads="1"/>
          </p:cNvPicPr>
          <p:nvPr/>
        </p:nvPicPr>
        <p:blipFill>
          <a:blip r:embed="rId7" cstate="print"/>
          <a:srcRect/>
          <a:stretch>
            <a:fillRect/>
          </a:stretch>
        </p:blipFill>
        <p:spPr bwMode="auto">
          <a:xfrm>
            <a:off x="1290638" y="3182938"/>
            <a:ext cx="1141412" cy="1312862"/>
          </a:xfrm>
          <a:prstGeom prst="rect">
            <a:avLst/>
          </a:prstGeom>
          <a:noFill/>
          <a:ln w="9525">
            <a:noFill/>
            <a:miter lim="800000"/>
            <a:headEnd/>
            <a:tailEnd/>
          </a:ln>
        </p:spPr>
      </p:pic>
      <p:pic>
        <p:nvPicPr>
          <p:cNvPr id="21709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09738" y="4121150"/>
            <a:ext cx="247650" cy="247650"/>
          </a:xfrm>
          <a:prstGeom prst="rect">
            <a:avLst/>
          </a:prstGeom>
          <a:noFill/>
          <a:ln w="9525">
            <a:noFill/>
            <a:miter lim="800000"/>
            <a:headEnd/>
            <a:tailEnd/>
          </a:ln>
        </p:spPr>
      </p:pic>
      <p:pic>
        <p:nvPicPr>
          <p:cNvPr id="217095"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74813" y="4122738"/>
            <a:ext cx="331787" cy="331787"/>
          </a:xfrm>
          <a:prstGeom prst="rect">
            <a:avLst/>
          </a:prstGeom>
          <a:noFill/>
          <a:ln w="9525">
            <a:noFill/>
            <a:miter lim="800000"/>
            <a:headEnd/>
            <a:tailEnd/>
          </a:ln>
        </p:spPr>
      </p:pic>
      <p:pic>
        <p:nvPicPr>
          <p:cNvPr id="217096" name="Picture 8"/>
          <p:cNvPicPr>
            <a:picLocks noChangeAspect="1" noChangeArrowheads="1"/>
          </p:cNvPicPr>
          <p:nvPr/>
        </p:nvPicPr>
        <p:blipFill>
          <a:blip r:embed="rId10" cstate="print"/>
          <a:srcRect/>
          <a:stretch>
            <a:fillRect/>
          </a:stretch>
        </p:blipFill>
        <p:spPr bwMode="auto">
          <a:xfrm>
            <a:off x="1274763" y="3189288"/>
            <a:ext cx="1168400" cy="1325562"/>
          </a:xfrm>
          <a:prstGeom prst="rect">
            <a:avLst/>
          </a:prstGeom>
          <a:noFill/>
          <a:ln w="9525">
            <a:noFill/>
            <a:miter lim="800000"/>
            <a:headEnd/>
            <a:tailEnd/>
          </a:ln>
        </p:spPr>
      </p:pic>
      <p:pic>
        <p:nvPicPr>
          <p:cNvPr id="217097" name="Picture 9"/>
          <p:cNvPicPr>
            <a:picLocks noChangeAspect="1" noChangeArrowheads="1"/>
          </p:cNvPicPr>
          <p:nvPr/>
        </p:nvPicPr>
        <p:blipFill>
          <a:blip r:embed="rId7" cstate="print"/>
          <a:srcRect/>
          <a:stretch>
            <a:fillRect/>
          </a:stretch>
        </p:blipFill>
        <p:spPr bwMode="auto">
          <a:xfrm>
            <a:off x="4673600" y="3203575"/>
            <a:ext cx="1141413" cy="1312863"/>
          </a:xfrm>
          <a:prstGeom prst="rect">
            <a:avLst/>
          </a:prstGeom>
          <a:noFill/>
          <a:ln w="9525">
            <a:noFill/>
            <a:miter lim="800000"/>
            <a:headEnd/>
            <a:tailEnd/>
          </a:ln>
        </p:spPr>
      </p:pic>
      <p:pic>
        <p:nvPicPr>
          <p:cNvPr id="21709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92700" y="4141788"/>
            <a:ext cx="247650" cy="247650"/>
          </a:xfrm>
          <a:prstGeom prst="rect">
            <a:avLst/>
          </a:prstGeom>
          <a:noFill/>
          <a:ln w="9525">
            <a:noFill/>
            <a:miter lim="800000"/>
            <a:headEnd/>
            <a:tailEnd/>
          </a:ln>
        </p:spPr>
      </p:pic>
      <p:pic>
        <p:nvPicPr>
          <p:cNvPr id="217099"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57775" y="4143375"/>
            <a:ext cx="331788" cy="331788"/>
          </a:xfrm>
          <a:prstGeom prst="rect">
            <a:avLst/>
          </a:prstGeom>
          <a:noFill/>
          <a:ln w="9525">
            <a:noFill/>
            <a:miter lim="800000"/>
            <a:headEnd/>
            <a:tailEnd/>
          </a:ln>
        </p:spPr>
      </p:pic>
      <p:pic>
        <p:nvPicPr>
          <p:cNvPr id="217100" name="Picture 12"/>
          <p:cNvPicPr>
            <a:picLocks noChangeAspect="1" noChangeArrowheads="1"/>
          </p:cNvPicPr>
          <p:nvPr/>
        </p:nvPicPr>
        <p:blipFill>
          <a:blip r:embed="rId10" cstate="print"/>
          <a:srcRect/>
          <a:stretch>
            <a:fillRect/>
          </a:stretch>
        </p:blipFill>
        <p:spPr bwMode="auto">
          <a:xfrm>
            <a:off x="4657725" y="3209925"/>
            <a:ext cx="1168400" cy="1325563"/>
          </a:xfrm>
          <a:prstGeom prst="rect">
            <a:avLst/>
          </a:prstGeom>
          <a:noFill/>
          <a:ln w="9525">
            <a:noFill/>
            <a:miter lim="800000"/>
            <a:headEnd/>
            <a:tailEnd/>
          </a:ln>
        </p:spPr>
      </p:pic>
      <p:grpSp>
        <p:nvGrpSpPr>
          <p:cNvPr id="2" name="Group 13"/>
          <p:cNvGrpSpPr>
            <a:grpSpLocks/>
          </p:cNvGrpSpPr>
          <p:nvPr/>
        </p:nvGrpSpPr>
        <p:grpSpPr bwMode="auto">
          <a:xfrm>
            <a:off x="2428875" y="3473450"/>
            <a:ext cx="1320800" cy="1416050"/>
            <a:chOff x="1314" y="3268"/>
            <a:chExt cx="832" cy="892"/>
          </a:xfrm>
        </p:grpSpPr>
        <p:sp>
          <p:nvSpPr>
            <p:cNvPr id="59413" name="Text Box 14"/>
            <p:cNvSpPr txBox="1">
              <a:spLocks noChangeArrowheads="1"/>
            </p:cNvSpPr>
            <p:nvPr/>
          </p:nvSpPr>
          <p:spPr bwMode="auto">
            <a:xfrm rot="-716136">
              <a:off x="1346" y="3268"/>
              <a:ext cx="800" cy="288"/>
            </a:xfrm>
            <a:prstGeom prst="rect">
              <a:avLst/>
            </a:prstGeom>
            <a:noFill/>
            <a:ln w="9525">
              <a:noFill/>
              <a:miter lim="800000"/>
              <a:headEnd/>
              <a:tailEnd/>
            </a:ln>
          </p:spPr>
          <p:txBody>
            <a:bodyPr wrap="none">
              <a:spAutoFit/>
            </a:bodyPr>
            <a:lstStyle/>
            <a:p>
              <a:r>
                <a:rPr lang="en-US">
                  <a:solidFill>
                    <a:srgbClr val="009999"/>
                  </a:solidFill>
                </a:rPr>
                <a:t>Medium</a:t>
              </a:r>
            </a:p>
          </p:txBody>
        </p:sp>
        <p:sp>
          <p:nvSpPr>
            <p:cNvPr id="59414" name="Text Box 15"/>
            <p:cNvSpPr txBox="1">
              <a:spLocks noChangeArrowheads="1"/>
            </p:cNvSpPr>
            <p:nvPr/>
          </p:nvSpPr>
          <p:spPr bwMode="auto">
            <a:xfrm rot="578057">
              <a:off x="1314" y="3872"/>
              <a:ext cx="800" cy="288"/>
            </a:xfrm>
            <a:prstGeom prst="rect">
              <a:avLst/>
            </a:prstGeom>
            <a:noFill/>
            <a:ln w="9525">
              <a:noFill/>
              <a:miter lim="800000"/>
              <a:headEnd/>
              <a:tailEnd/>
            </a:ln>
          </p:spPr>
          <p:txBody>
            <a:bodyPr wrap="none">
              <a:spAutoFit/>
            </a:bodyPr>
            <a:lstStyle/>
            <a:p>
              <a:r>
                <a:rPr lang="en-US">
                  <a:solidFill>
                    <a:srgbClr val="009999"/>
                  </a:solidFill>
                </a:rPr>
                <a:t>Medium</a:t>
              </a:r>
            </a:p>
          </p:txBody>
        </p:sp>
        <p:sp>
          <p:nvSpPr>
            <p:cNvPr id="59415" name="Line 16"/>
            <p:cNvSpPr>
              <a:spLocks noChangeShapeType="1"/>
            </p:cNvSpPr>
            <p:nvPr/>
          </p:nvSpPr>
          <p:spPr bwMode="auto">
            <a:xfrm flipV="1">
              <a:off x="1432" y="3494"/>
              <a:ext cx="683" cy="144"/>
            </a:xfrm>
            <a:prstGeom prst="line">
              <a:avLst/>
            </a:prstGeom>
            <a:noFill/>
            <a:ln w="28575">
              <a:solidFill>
                <a:schemeClr val="hlink"/>
              </a:solidFill>
              <a:round/>
              <a:headEnd/>
              <a:tailEnd type="arrow" w="med" len="med"/>
            </a:ln>
          </p:spPr>
          <p:txBody>
            <a:bodyPr/>
            <a:lstStyle/>
            <a:p>
              <a:endParaRPr lang="en-US"/>
            </a:p>
          </p:txBody>
        </p:sp>
        <p:sp>
          <p:nvSpPr>
            <p:cNvPr id="59416" name="Line 17"/>
            <p:cNvSpPr>
              <a:spLocks noChangeShapeType="1"/>
            </p:cNvSpPr>
            <p:nvPr/>
          </p:nvSpPr>
          <p:spPr bwMode="auto">
            <a:xfrm>
              <a:off x="1396" y="3867"/>
              <a:ext cx="630" cy="106"/>
            </a:xfrm>
            <a:prstGeom prst="line">
              <a:avLst/>
            </a:prstGeom>
            <a:noFill/>
            <a:ln w="28575">
              <a:solidFill>
                <a:schemeClr val="hlink"/>
              </a:solidFill>
              <a:round/>
              <a:headEnd/>
              <a:tailEnd type="arrow" w="med" len="med"/>
            </a:ln>
          </p:spPr>
          <p:txBody>
            <a:bodyPr/>
            <a:lstStyle/>
            <a:p>
              <a:endParaRPr lang="en-US"/>
            </a:p>
          </p:txBody>
        </p:sp>
      </p:grpSp>
      <p:grpSp>
        <p:nvGrpSpPr>
          <p:cNvPr id="3" name="Group 18"/>
          <p:cNvGrpSpPr>
            <a:grpSpLocks/>
          </p:cNvGrpSpPr>
          <p:nvPr/>
        </p:nvGrpSpPr>
        <p:grpSpPr bwMode="auto">
          <a:xfrm>
            <a:off x="5614988" y="3530600"/>
            <a:ext cx="1457325" cy="1330325"/>
            <a:chOff x="4307" y="2804"/>
            <a:chExt cx="918" cy="838"/>
          </a:xfrm>
        </p:grpSpPr>
        <p:sp>
          <p:nvSpPr>
            <p:cNvPr id="59409" name="Text Box 19"/>
            <p:cNvSpPr txBox="1">
              <a:spLocks noChangeArrowheads="1"/>
            </p:cNvSpPr>
            <p:nvPr/>
          </p:nvSpPr>
          <p:spPr bwMode="auto">
            <a:xfrm rot="-716136">
              <a:off x="4548" y="2804"/>
              <a:ext cx="533" cy="288"/>
            </a:xfrm>
            <a:prstGeom prst="rect">
              <a:avLst/>
            </a:prstGeom>
            <a:noFill/>
            <a:ln w="9525">
              <a:noFill/>
              <a:miter lim="800000"/>
              <a:headEnd/>
              <a:tailEnd/>
            </a:ln>
          </p:spPr>
          <p:txBody>
            <a:bodyPr wrap="none">
              <a:spAutoFit/>
            </a:bodyPr>
            <a:lstStyle/>
            <a:p>
              <a:r>
                <a:rPr lang="en-US">
                  <a:solidFill>
                    <a:srgbClr val="009999"/>
                  </a:solidFill>
                </a:rPr>
                <a:t>Slow</a:t>
              </a:r>
            </a:p>
          </p:txBody>
        </p:sp>
        <p:sp>
          <p:nvSpPr>
            <p:cNvPr id="59410" name="Text Box 20"/>
            <p:cNvSpPr txBox="1">
              <a:spLocks noChangeArrowheads="1"/>
            </p:cNvSpPr>
            <p:nvPr/>
          </p:nvSpPr>
          <p:spPr bwMode="auto">
            <a:xfrm rot="578057">
              <a:off x="4515" y="3354"/>
              <a:ext cx="489" cy="288"/>
            </a:xfrm>
            <a:prstGeom prst="rect">
              <a:avLst/>
            </a:prstGeom>
            <a:noFill/>
            <a:ln w="9525">
              <a:noFill/>
              <a:miter lim="800000"/>
              <a:headEnd/>
              <a:tailEnd/>
            </a:ln>
          </p:spPr>
          <p:txBody>
            <a:bodyPr wrap="none">
              <a:spAutoFit/>
            </a:bodyPr>
            <a:lstStyle/>
            <a:p>
              <a:r>
                <a:rPr lang="en-US">
                  <a:solidFill>
                    <a:srgbClr val="009999"/>
                  </a:solidFill>
                </a:rPr>
                <a:t>Fast</a:t>
              </a:r>
            </a:p>
          </p:txBody>
        </p:sp>
        <p:sp>
          <p:nvSpPr>
            <p:cNvPr id="59411" name="Line 21"/>
            <p:cNvSpPr>
              <a:spLocks noChangeShapeType="1"/>
            </p:cNvSpPr>
            <p:nvPr/>
          </p:nvSpPr>
          <p:spPr bwMode="auto">
            <a:xfrm flipV="1">
              <a:off x="4631" y="3057"/>
              <a:ext cx="425" cy="90"/>
            </a:xfrm>
            <a:prstGeom prst="line">
              <a:avLst/>
            </a:prstGeom>
            <a:noFill/>
            <a:ln w="28575">
              <a:solidFill>
                <a:schemeClr val="hlink"/>
              </a:solidFill>
              <a:round/>
              <a:headEnd/>
              <a:tailEnd type="arrow" w="med" len="med"/>
            </a:ln>
          </p:spPr>
          <p:txBody>
            <a:bodyPr/>
            <a:lstStyle/>
            <a:p>
              <a:endParaRPr lang="en-US"/>
            </a:p>
          </p:txBody>
        </p:sp>
        <p:sp>
          <p:nvSpPr>
            <p:cNvPr id="59412" name="Line 22"/>
            <p:cNvSpPr>
              <a:spLocks noChangeShapeType="1"/>
            </p:cNvSpPr>
            <p:nvPr/>
          </p:nvSpPr>
          <p:spPr bwMode="auto">
            <a:xfrm>
              <a:off x="4307" y="3328"/>
              <a:ext cx="918" cy="154"/>
            </a:xfrm>
            <a:prstGeom prst="line">
              <a:avLst/>
            </a:prstGeom>
            <a:noFill/>
            <a:ln w="28575">
              <a:solidFill>
                <a:schemeClr val="hlink"/>
              </a:solidFill>
              <a:round/>
              <a:headEnd/>
              <a:tailEnd type="arrow" w="med" len="med"/>
            </a:ln>
          </p:spPr>
          <p:txBody>
            <a:bodyPr/>
            <a:lstStyle/>
            <a:p>
              <a:endParaRPr lang="en-US"/>
            </a:p>
          </p:txBody>
        </p:sp>
      </p:grpSp>
      <p:sp>
        <p:nvSpPr>
          <p:cNvPr id="217111" name="Text Box 23"/>
          <p:cNvSpPr txBox="1">
            <a:spLocks noChangeArrowheads="1"/>
          </p:cNvSpPr>
          <p:nvPr/>
        </p:nvSpPr>
        <p:spPr bwMode="auto">
          <a:xfrm>
            <a:off x="7285038" y="3124200"/>
            <a:ext cx="1258887" cy="1200329"/>
          </a:xfrm>
          <a:prstGeom prst="rect">
            <a:avLst/>
          </a:prstGeom>
          <a:noFill/>
          <a:ln w="9525">
            <a:noFill/>
            <a:miter lim="800000"/>
            <a:headEnd/>
            <a:tailEnd/>
          </a:ln>
        </p:spPr>
        <p:txBody>
          <a:bodyPr>
            <a:spAutoFit/>
          </a:bodyPr>
          <a:lstStyle/>
          <a:p>
            <a:pPr algn="ctr"/>
            <a:r>
              <a:rPr lang="en-US" dirty="0">
                <a:solidFill>
                  <a:schemeClr val="accent6"/>
                </a:solidFill>
              </a:rPr>
              <a:t>Same total energy</a:t>
            </a:r>
          </a:p>
        </p:txBody>
      </p:sp>
      <p:sp>
        <p:nvSpPr>
          <p:cNvPr id="59407"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17114" name="Line 26"/>
          <p:cNvSpPr>
            <a:spLocks noChangeShapeType="1"/>
          </p:cNvSpPr>
          <p:nvPr/>
        </p:nvSpPr>
        <p:spPr bwMode="auto">
          <a:xfrm>
            <a:off x="4937564" y="6597650"/>
            <a:ext cx="131763"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090">
                                            <p:txEl>
                                              <p:pRg st="1" end="1"/>
                                            </p:txEl>
                                          </p:spTgt>
                                        </p:tgtEl>
                                        <p:attrNameLst>
                                          <p:attrName>style.visibility</p:attrName>
                                        </p:attrNameLst>
                                      </p:cBhvr>
                                      <p:to>
                                        <p:strVal val="visible"/>
                                      </p:to>
                                    </p:set>
                                    <p:anim calcmode="lin" valueType="num">
                                      <p:cBhvr additive="base">
                                        <p:cTn id="7" dur="500" fill="hold"/>
                                        <p:tgtEl>
                                          <p:spTgt spid="2170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217091"/>
                                        </p:tgtEl>
                                        <p:attrNameLst>
                                          <p:attrName>style.visibility</p:attrName>
                                        </p:attrNameLst>
                                      </p:cBhvr>
                                      <p:to>
                                        <p:strVal val="visible"/>
                                      </p:to>
                                    </p:set>
                                    <p:animEffect transition="in" filter="fade">
                                      <p:cBhvr>
                                        <p:cTn id="11" dur="500"/>
                                        <p:tgtEl>
                                          <p:spTgt spid="217091"/>
                                        </p:tgtEl>
                                      </p:cBhvr>
                                    </p:animEffect>
                                  </p:childTnLst>
                                </p:cTn>
                              </p:par>
                              <p:par>
                                <p:cTn id="12" presetID="10" presetClass="entr" presetSubtype="0" fill="hold" nodeType="withEffect">
                                  <p:stCondLst>
                                    <p:cond delay="0"/>
                                  </p:stCondLst>
                                  <p:childTnLst>
                                    <p:set>
                                      <p:cBhvr>
                                        <p:cTn id="13" dur="1" fill="hold">
                                          <p:stCondLst>
                                            <p:cond delay="0"/>
                                          </p:stCondLst>
                                        </p:cTn>
                                        <p:tgtEl>
                                          <p:spTgt spid="217093"/>
                                        </p:tgtEl>
                                        <p:attrNameLst>
                                          <p:attrName>style.visibility</p:attrName>
                                        </p:attrNameLst>
                                      </p:cBhvr>
                                      <p:to>
                                        <p:strVal val="visible"/>
                                      </p:to>
                                    </p:set>
                                    <p:animEffect transition="in" filter="fade">
                                      <p:cBhvr>
                                        <p:cTn id="14" dur="2000"/>
                                        <p:tgtEl>
                                          <p:spTgt spid="21709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7096"/>
                                        </p:tgtEl>
                                        <p:attrNameLst>
                                          <p:attrName>style.visibility</p:attrName>
                                        </p:attrNameLst>
                                      </p:cBhvr>
                                      <p:to>
                                        <p:strVal val="visible"/>
                                      </p:to>
                                    </p:set>
                                    <p:animEffect transition="in" filter="fade">
                                      <p:cBhvr>
                                        <p:cTn id="19" dur="2000"/>
                                        <p:tgtEl>
                                          <p:spTgt spid="217096"/>
                                        </p:tgtEl>
                                      </p:cBhvr>
                                    </p:animEffect>
                                  </p:childTnLst>
                                </p:cTn>
                              </p:par>
                              <p:par>
                                <p:cTn id="20" presetID="10" presetClass="entr" presetSubtype="0" fill="hold" nodeType="withEffect">
                                  <p:stCondLst>
                                    <p:cond delay="0"/>
                                  </p:stCondLst>
                                  <p:childTnLst>
                                    <p:set>
                                      <p:cBhvr>
                                        <p:cTn id="21" dur="1" fill="hold">
                                          <p:stCondLst>
                                            <p:cond delay="0"/>
                                          </p:stCondLst>
                                        </p:cTn>
                                        <p:tgtEl>
                                          <p:spTgt spid="217094"/>
                                        </p:tgtEl>
                                        <p:attrNameLst>
                                          <p:attrName>style.visibility</p:attrName>
                                        </p:attrNameLst>
                                      </p:cBhvr>
                                      <p:to>
                                        <p:strVal val="visible"/>
                                      </p:to>
                                    </p:set>
                                    <p:animEffect transition="in" filter="fade">
                                      <p:cBhvr>
                                        <p:cTn id="22" dur="1000"/>
                                        <p:tgtEl>
                                          <p:spTgt spid="217094"/>
                                        </p:tgtEl>
                                      </p:cBhvr>
                                    </p:animEffect>
                                  </p:childTnLst>
                                </p:cTn>
                              </p:par>
                              <p:par>
                                <p:cTn id="23" presetID="10" presetClass="entr" presetSubtype="0" fill="hold" nodeType="withEffect">
                                  <p:stCondLst>
                                    <p:cond delay="0"/>
                                  </p:stCondLst>
                                  <p:childTnLst>
                                    <p:set>
                                      <p:cBhvr>
                                        <p:cTn id="24" dur="1" fill="hold">
                                          <p:stCondLst>
                                            <p:cond delay="0"/>
                                          </p:stCondLst>
                                        </p:cTn>
                                        <p:tgtEl>
                                          <p:spTgt spid="217095"/>
                                        </p:tgtEl>
                                        <p:attrNameLst>
                                          <p:attrName>style.visibility</p:attrName>
                                        </p:attrNameLst>
                                      </p:cBhvr>
                                      <p:to>
                                        <p:strVal val="visible"/>
                                      </p:to>
                                    </p:set>
                                    <p:animEffect transition="in" filter="fade">
                                      <p:cBhvr>
                                        <p:cTn id="25" dur="1000"/>
                                        <p:tgtEl>
                                          <p:spTgt spid="217095"/>
                                        </p:tgtEl>
                                      </p:cBhvr>
                                    </p:animEffect>
                                  </p:childTnLst>
                                </p:cTn>
                              </p:par>
                              <p:par>
                                <p:cTn id="26" presetID="63" presetClass="path" presetSubtype="0" accel="50000" decel="50000" fill="hold" nodeType="withEffect">
                                  <p:stCondLst>
                                    <p:cond delay="0"/>
                                  </p:stCondLst>
                                  <p:childTnLst>
                                    <p:animMotion origin="layout" path="M 4.72222E-6 -1.48148E-6 L 0.225 0.05278 " pathEditMode="relative" rAng="0" ptsTypes="AA">
                                      <p:cBhvr>
                                        <p:cTn id="27" dur="2000" fill="hold"/>
                                        <p:tgtEl>
                                          <p:spTgt spid="217095"/>
                                        </p:tgtEl>
                                        <p:attrNameLst>
                                          <p:attrName>ppt_x</p:attrName>
                                          <p:attrName>ppt_y</p:attrName>
                                        </p:attrNameLst>
                                      </p:cBhvr>
                                      <p:rCtr x="11200" y="2600"/>
                                    </p:animMotion>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par>
                                <p:cTn id="28" presetID="63" presetClass="path" presetSubtype="0" accel="50000" decel="50000" fill="hold" nodeType="withEffect">
                                  <p:stCondLst>
                                    <p:cond delay="0"/>
                                  </p:stCondLst>
                                  <p:childTnLst>
                                    <p:animMotion origin="layout" path="M -1.11111E-6 -3.7037E-7 L 0.2382 -0.07014 " pathEditMode="relative" rAng="0" ptsTypes="AA">
                                      <p:cBhvr>
                                        <p:cTn id="29" dur="2000" fill="hold"/>
                                        <p:tgtEl>
                                          <p:spTgt spid="217094"/>
                                        </p:tgtEl>
                                        <p:attrNameLst>
                                          <p:attrName>ppt_x</p:attrName>
                                          <p:attrName>ppt_y</p:attrName>
                                        </p:attrNameLst>
                                      </p:cBhvr>
                                      <p:rCtr x="11900" y="-3500"/>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7097"/>
                                        </p:tgtEl>
                                        <p:attrNameLst>
                                          <p:attrName>style.visibility</p:attrName>
                                        </p:attrNameLst>
                                      </p:cBhvr>
                                      <p:to>
                                        <p:strVal val="visible"/>
                                      </p:to>
                                    </p:set>
                                    <p:animEffect transition="in" filter="fade">
                                      <p:cBhvr>
                                        <p:cTn id="41" dur="2000"/>
                                        <p:tgtEl>
                                          <p:spTgt spid="21709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7100"/>
                                        </p:tgtEl>
                                        <p:attrNameLst>
                                          <p:attrName>style.visibility</p:attrName>
                                        </p:attrNameLst>
                                      </p:cBhvr>
                                      <p:to>
                                        <p:strVal val="visible"/>
                                      </p:to>
                                    </p:set>
                                    <p:animEffect transition="in" filter="fade">
                                      <p:cBhvr>
                                        <p:cTn id="46" dur="2000"/>
                                        <p:tgtEl>
                                          <p:spTgt spid="217100"/>
                                        </p:tgtEl>
                                      </p:cBhvr>
                                    </p:animEffect>
                                  </p:childTnLst>
                                </p:cTn>
                              </p:par>
                              <p:par>
                                <p:cTn id="47" presetID="10" presetClass="entr" presetSubtype="0" fill="hold" nodeType="withEffect">
                                  <p:stCondLst>
                                    <p:cond delay="0"/>
                                  </p:stCondLst>
                                  <p:childTnLst>
                                    <p:set>
                                      <p:cBhvr>
                                        <p:cTn id="48" dur="1" fill="hold">
                                          <p:stCondLst>
                                            <p:cond delay="0"/>
                                          </p:stCondLst>
                                        </p:cTn>
                                        <p:tgtEl>
                                          <p:spTgt spid="217098"/>
                                        </p:tgtEl>
                                        <p:attrNameLst>
                                          <p:attrName>style.visibility</p:attrName>
                                        </p:attrNameLst>
                                      </p:cBhvr>
                                      <p:to>
                                        <p:strVal val="visible"/>
                                      </p:to>
                                    </p:set>
                                    <p:animEffect transition="in" filter="fade">
                                      <p:cBhvr>
                                        <p:cTn id="49" dur="1000"/>
                                        <p:tgtEl>
                                          <p:spTgt spid="217098"/>
                                        </p:tgtEl>
                                      </p:cBhvr>
                                    </p:animEffect>
                                  </p:childTnLst>
                                </p:cTn>
                              </p:par>
                              <p:par>
                                <p:cTn id="50" presetID="10" presetClass="entr" presetSubtype="0" fill="hold" nodeType="withEffect">
                                  <p:stCondLst>
                                    <p:cond delay="0"/>
                                  </p:stCondLst>
                                  <p:childTnLst>
                                    <p:set>
                                      <p:cBhvr>
                                        <p:cTn id="51" dur="1" fill="hold">
                                          <p:stCondLst>
                                            <p:cond delay="0"/>
                                          </p:stCondLst>
                                        </p:cTn>
                                        <p:tgtEl>
                                          <p:spTgt spid="217099"/>
                                        </p:tgtEl>
                                        <p:attrNameLst>
                                          <p:attrName>style.visibility</p:attrName>
                                        </p:attrNameLst>
                                      </p:cBhvr>
                                      <p:to>
                                        <p:strVal val="visible"/>
                                      </p:to>
                                    </p:set>
                                    <p:animEffect transition="in" filter="fade">
                                      <p:cBhvr>
                                        <p:cTn id="52" dur="1000"/>
                                        <p:tgtEl>
                                          <p:spTgt spid="217099"/>
                                        </p:tgtEl>
                                      </p:cBhvr>
                                    </p:animEffect>
                                  </p:childTnLst>
                                </p:cTn>
                              </p:par>
                              <p:par>
                                <p:cTn id="53" presetID="63" presetClass="path" presetSubtype="0" accel="50000" decel="50000" fill="hold" nodeType="withEffect">
                                  <p:stCondLst>
                                    <p:cond delay="0"/>
                                  </p:stCondLst>
                                  <p:childTnLst>
                                    <p:animMotion origin="layout" path="M -5.55556E-7 -7.40741E-7 L 0.32361 0.07037 " pathEditMode="relative" rAng="0" ptsTypes="AA">
                                      <p:cBhvr>
                                        <p:cTn id="54" dur="1000" fill="hold"/>
                                        <p:tgtEl>
                                          <p:spTgt spid="217099"/>
                                        </p:tgtEl>
                                        <p:attrNameLst>
                                          <p:attrName>ppt_x</p:attrName>
                                          <p:attrName>ppt_y</p:attrName>
                                        </p:attrNameLst>
                                      </p:cBhvr>
                                      <p:rCtr x="16200" y="3500"/>
                                    </p:animMotion>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par>
                                <p:cTn id="55" presetID="63" presetClass="path" presetSubtype="0" accel="50000" decel="50000" fill="hold" nodeType="withEffect">
                                  <p:stCondLst>
                                    <p:cond delay="0"/>
                                  </p:stCondLst>
                                  <p:childTnLst>
                                    <p:animMotion origin="layout" path="M 3.88889E-6 -7.40741E-7 L 0.19739 -0.05972 " pathEditMode="relative" rAng="0" ptsTypes="AA">
                                      <p:cBhvr>
                                        <p:cTn id="56" dur="3000" fill="hold"/>
                                        <p:tgtEl>
                                          <p:spTgt spid="217098"/>
                                        </p:tgtEl>
                                        <p:attrNameLst>
                                          <p:attrName>ppt_x</p:attrName>
                                          <p:attrName>ppt_y</p:attrName>
                                        </p:attrNameLst>
                                      </p:cBhvr>
                                      <p:rCtr x="9900" y="-3000"/>
                                    </p:animMotion>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7090">
                                            <p:txEl>
                                              <p:pRg st="6" end="6"/>
                                            </p:txEl>
                                          </p:spTgt>
                                        </p:tgtEl>
                                        <p:attrNameLst>
                                          <p:attrName>style.visibility</p:attrName>
                                        </p:attrNameLst>
                                      </p:cBhvr>
                                      <p:to>
                                        <p:strVal val="visible"/>
                                      </p:to>
                                    </p:set>
                                    <p:anim calcmode="lin" valueType="num">
                                      <p:cBhvr additive="base">
                                        <p:cTn id="68" dur="500" fill="hold"/>
                                        <p:tgtEl>
                                          <p:spTgt spid="217090">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170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17090">
                                            <p:txEl>
                                              <p:pRg st="7" end="7"/>
                                            </p:txEl>
                                          </p:spTgt>
                                        </p:tgtEl>
                                        <p:attrNameLst>
                                          <p:attrName>style.visibility</p:attrName>
                                        </p:attrNameLst>
                                      </p:cBhvr>
                                      <p:to>
                                        <p:strVal val="visible"/>
                                      </p:to>
                                    </p:set>
                                    <p:anim calcmode="lin" valueType="num">
                                      <p:cBhvr additive="base">
                                        <p:cTn id="74" dur="500" fill="hold"/>
                                        <p:tgtEl>
                                          <p:spTgt spid="217090">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170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par>
                                <p:cTn id="76" presetID="2" presetClass="entr" presetSubtype="4" fill="hold" grpId="0" nodeType="withEffect">
                                  <p:stCondLst>
                                    <p:cond delay="0"/>
                                  </p:stCondLst>
                                  <p:childTnLst>
                                    <p:set>
                                      <p:cBhvr>
                                        <p:cTn id="77" dur="1" fill="hold">
                                          <p:stCondLst>
                                            <p:cond delay="0"/>
                                          </p:stCondLst>
                                        </p:cTn>
                                        <p:tgtEl>
                                          <p:spTgt spid="217114"/>
                                        </p:tgtEl>
                                        <p:attrNameLst>
                                          <p:attrName>style.visibility</p:attrName>
                                        </p:attrNameLst>
                                      </p:cBhvr>
                                      <p:to>
                                        <p:strVal val="visible"/>
                                      </p:to>
                                    </p:set>
                                    <p:anim calcmode="lin" valueType="num">
                                      <p:cBhvr additive="base">
                                        <p:cTn id="78" dur="500" fill="hold"/>
                                        <p:tgtEl>
                                          <p:spTgt spid="217114"/>
                                        </p:tgtEl>
                                        <p:attrNameLst>
                                          <p:attrName>ppt_x</p:attrName>
                                        </p:attrNameLst>
                                      </p:cBhvr>
                                      <p:tavLst>
                                        <p:tav tm="0">
                                          <p:val>
                                            <p:strVal val="#ppt_x"/>
                                          </p:val>
                                        </p:tav>
                                        <p:tav tm="100000">
                                          <p:val>
                                            <p:strVal val="#ppt_x"/>
                                          </p:val>
                                        </p:tav>
                                      </p:tavLst>
                                    </p:anim>
                                    <p:anim calcmode="lin" valueType="num">
                                      <p:cBhvr additive="base">
                                        <p:cTn id="79" dur="500" fill="hold"/>
                                        <p:tgtEl>
                                          <p:spTgt spid="21711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17111"/>
                                        </p:tgtEl>
                                        <p:attrNameLst>
                                          <p:attrName>style.visibility</p:attrName>
                                        </p:attrNameLst>
                                      </p:cBhvr>
                                      <p:to>
                                        <p:strVal val="visible"/>
                                      </p:to>
                                    </p:set>
                                    <p:anim calcmode="lin" valueType="num">
                                      <p:cBhvr>
                                        <p:cTn id="84" dur="500" fill="hold"/>
                                        <p:tgtEl>
                                          <p:spTgt spid="217111"/>
                                        </p:tgtEl>
                                        <p:attrNameLst>
                                          <p:attrName>ppt_w</p:attrName>
                                        </p:attrNameLst>
                                      </p:cBhvr>
                                      <p:tavLst>
                                        <p:tav tm="0">
                                          <p:val>
                                            <p:fltVal val="0"/>
                                          </p:val>
                                        </p:tav>
                                        <p:tav tm="100000">
                                          <p:val>
                                            <p:strVal val="#ppt_w"/>
                                          </p:val>
                                        </p:tav>
                                      </p:tavLst>
                                    </p:anim>
                                    <p:anim calcmode="lin" valueType="num">
                                      <p:cBhvr>
                                        <p:cTn id="85" dur="500" fill="hold"/>
                                        <p:tgtEl>
                                          <p:spTgt spid="217111"/>
                                        </p:tgtEl>
                                        <p:attrNameLst>
                                          <p:attrName>ppt_h</p:attrName>
                                        </p:attrNameLst>
                                      </p:cBhvr>
                                      <p:tavLst>
                                        <p:tav tm="0">
                                          <p:val>
                                            <p:fltVal val="0"/>
                                          </p:val>
                                        </p:tav>
                                        <p:tav tm="100000">
                                          <p:val>
                                            <p:strVal val="#ppt_h"/>
                                          </p:val>
                                        </p:tav>
                                      </p:tavLst>
                                    </p:anim>
                                    <p:animEffect transition="in" filter="fade">
                                      <p:cBhvr>
                                        <p:cTn id="86" dur="500"/>
                                        <p:tgtEl>
                                          <p:spTgt spid="217111"/>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nimBg="1"/>
      <p:bldP spid="217111" grpId="0"/>
      <p:bldP spid="2171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Alpha particles, beta particles and gamma rays</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Recall that electrons in an atom moving from an excited state to a de-excited state release a photon.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Nuclei can also have excited                                          states.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When a nucleus de-excites,                                               it also releases a photon. This                                      process is called gamma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decay.</a:t>
            </a:r>
          </a:p>
          <a:p>
            <a:pPr eaLnBrk="0" hangingPunct="0">
              <a:spcBef>
                <a:spcPct val="20000"/>
              </a:spcBef>
            </a:pPr>
            <a:r>
              <a:rPr lang="en-US" baseline="30000">
                <a:solidFill>
                  <a:srgbClr val="000000"/>
                </a:solidFill>
                <a:cs typeface="Times New Roman" pitchFamily="18" charset="0"/>
              </a:rPr>
              <a:t>         	</a:t>
            </a:r>
            <a:r>
              <a:rPr lang="en-US" baseline="30000">
                <a:solidFill>
                  <a:schemeClr val="accent2"/>
                </a:solidFill>
                <a:cs typeface="Times New Roman" pitchFamily="18" charset="0"/>
              </a:rPr>
              <a:t>234</a:t>
            </a:r>
            <a:r>
              <a:rPr lang="en-US">
                <a:solidFill>
                  <a:schemeClr val="accent2"/>
                </a:solidFill>
                <a:cs typeface="Times New Roman" pitchFamily="18" charset="0"/>
              </a:rPr>
              <a:t>Pu*        	</a:t>
            </a:r>
            <a:r>
              <a:rPr lang="en-US">
                <a:solidFill>
                  <a:schemeClr val="accent2"/>
                </a:solidFill>
                <a:cs typeface="Times New Roman" pitchFamily="18" charset="0"/>
                <a:sym typeface="Symbol" pitchFamily="18" charset="2"/>
              </a:rPr>
              <a:t>         	</a:t>
            </a:r>
            <a:r>
              <a:rPr lang="en-US" baseline="30000">
                <a:solidFill>
                  <a:schemeClr val="accent2"/>
                </a:solidFill>
                <a:cs typeface="Times New Roman" pitchFamily="18" charset="0"/>
                <a:sym typeface="Symbol" pitchFamily="18" charset="2"/>
              </a:rPr>
              <a:t>234</a:t>
            </a:r>
            <a:r>
              <a:rPr lang="en-US">
                <a:solidFill>
                  <a:schemeClr val="accent2"/>
                </a:solidFill>
                <a:cs typeface="Times New Roman" pitchFamily="18" charset="0"/>
                <a:sym typeface="Symbol" pitchFamily="18" charset="2"/>
              </a:rPr>
              <a:t>Pu     +    </a:t>
            </a:r>
          </a:p>
        </p:txBody>
      </p:sp>
      <p:pic>
        <p:nvPicPr>
          <p:cNvPr id="219140" name="Picture 4"/>
          <p:cNvPicPr>
            <a:picLocks noChangeAspect="1" noChangeArrowheads="1"/>
          </p:cNvPicPr>
          <p:nvPr/>
        </p:nvPicPr>
        <p:blipFill>
          <a:blip r:embed="rId5" cstate="print"/>
          <a:srcRect/>
          <a:stretch>
            <a:fillRect/>
          </a:stretch>
        </p:blipFill>
        <p:spPr bwMode="auto">
          <a:xfrm>
            <a:off x="5318125" y="2940050"/>
            <a:ext cx="3419475" cy="1676400"/>
          </a:xfrm>
          <a:prstGeom prst="rect">
            <a:avLst/>
          </a:prstGeom>
          <a:ln>
            <a:noFill/>
          </a:ln>
          <a:effectLst>
            <a:outerShdw blurRad="292100" dist="139700" dir="2700000" algn="tl" rotWithShape="0">
              <a:srgbClr val="333333">
                <a:alpha val="65000"/>
              </a:srgbClr>
            </a:outerShdw>
          </a:effectLst>
        </p:spPr>
      </p:pic>
      <p:pic>
        <p:nvPicPr>
          <p:cNvPr id="2191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76388" y="5718175"/>
            <a:ext cx="1009650" cy="942975"/>
          </a:xfrm>
          <a:prstGeom prst="rect">
            <a:avLst/>
          </a:prstGeom>
          <a:ln>
            <a:noFill/>
          </a:ln>
          <a:effectLst>
            <a:outerShdw blurRad="292100" dist="139700" dir="2700000" algn="tl" rotWithShape="0">
              <a:srgbClr val="333333">
                <a:alpha val="65000"/>
              </a:srgbClr>
            </a:outerShdw>
          </a:effectLst>
        </p:spPr>
      </p:pic>
      <p:pic>
        <p:nvPicPr>
          <p:cNvPr id="21914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00650" y="5692775"/>
            <a:ext cx="1009650" cy="942975"/>
          </a:xfrm>
          <a:prstGeom prst="rect">
            <a:avLst/>
          </a:prstGeom>
          <a:ln>
            <a:noFill/>
          </a:ln>
          <a:effectLst>
            <a:outerShdw blurRad="292100" dist="139700" dir="2700000" algn="tl" rotWithShape="0">
              <a:srgbClr val="333333">
                <a:alpha val="65000"/>
              </a:srgbClr>
            </a:outerShdw>
          </a:effectLst>
        </p:spPr>
      </p:pic>
      <p:pic>
        <p:nvPicPr>
          <p:cNvPr id="21914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43538" y="5927725"/>
            <a:ext cx="1266825" cy="409575"/>
          </a:xfrm>
          <a:prstGeom prst="rect">
            <a:avLst/>
          </a:prstGeom>
          <a:noFill/>
          <a:ln w="9525">
            <a:noFill/>
            <a:miter lim="800000"/>
            <a:headEnd/>
            <a:tailEnd/>
          </a:ln>
        </p:spPr>
      </p:pic>
      <p:sp>
        <p:nvSpPr>
          <p:cNvPr id="6042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138">
                                            <p:txEl>
                                              <p:pRg st="1" end="1"/>
                                            </p:txEl>
                                          </p:spTgt>
                                        </p:tgtEl>
                                        <p:attrNameLst>
                                          <p:attrName>style.visibility</p:attrName>
                                        </p:attrNameLst>
                                      </p:cBhvr>
                                      <p:to>
                                        <p:strVal val="visible"/>
                                      </p:to>
                                    </p:set>
                                    <p:anim calcmode="lin" valueType="num">
                                      <p:cBhvr additive="base">
                                        <p:cTn id="7" dur="500" fill="hold"/>
                                        <p:tgtEl>
                                          <p:spTgt spid="2191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9138">
                                            <p:txEl>
                                              <p:pRg st="2" end="2"/>
                                            </p:txEl>
                                          </p:spTgt>
                                        </p:tgtEl>
                                        <p:attrNameLst>
                                          <p:attrName>style.visibility</p:attrName>
                                        </p:attrNameLst>
                                      </p:cBhvr>
                                      <p:to>
                                        <p:strVal val="visible"/>
                                      </p:to>
                                    </p:set>
                                    <p:anim calcmode="lin" valueType="num">
                                      <p:cBhvr additive="base">
                                        <p:cTn id="13" dur="500" fill="hold"/>
                                        <p:tgtEl>
                                          <p:spTgt spid="2191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19140"/>
                                        </p:tgtEl>
                                        <p:attrNameLst>
                                          <p:attrName>style.visibility</p:attrName>
                                        </p:attrNameLst>
                                      </p:cBhvr>
                                      <p:to>
                                        <p:strVal val="visible"/>
                                      </p:to>
                                    </p:set>
                                    <p:anim calcmode="lin" valueType="num">
                                      <p:cBhvr>
                                        <p:cTn id="17" dur="500" fill="hold"/>
                                        <p:tgtEl>
                                          <p:spTgt spid="219140"/>
                                        </p:tgtEl>
                                        <p:attrNameLst>
                                          <p:attrName>ppt_w</p:attrName>
                                        </p:attrNameLst>
                                      </p:cBhvr>
                                      <p:tavLst>
                                        <p:tav tm="0">
                                          <p:val>
                                            <p:fltVal val="0"/>
                                          </p:val>
                                        </p:tav>
                                        <p:tav tm="100000">
                                          <p:val>
                                            <p:strVal val="#ppt_w"/>
                                          </p:val>
                                        </p:tav>
                                      </p:tavLst>
                                    </p:anim>
                                    <p:anim calcmode="lin" valueType="num">
                                      <p:cBhvr>
                                        <p:cTn id="18" dur="500" fill="hold"/>
                                        <p:tgtEl>
                                          <p:spTgt spid="219140"/>
                                        </p:tgtEl>
                                        <p:attrNameLst>
                                          <p:attrName>ppt_h</p:attrName>
                                        </p:attrNameLst>
                                      </p:cBhvr>
                                      <p:tavLst>
                                        <p:tav tm="0">
                                          <p:val>
                                            <p:fltVal val="0"/>
                                          </p:val>
                                        </p:tav>
                                        <p:tav tm="100000">
                                          <p:val>
                                            <p:strVal val="#ppt_h"/>
                                          </p:val>
                                        </p:tav>
                                      </p:tavLst>
                                    </p:anim>
                                    <p:animEffect transition="in" filter="fade">
                                      <p:cBhvr>
                                        <p:cTn id="19" dur="500"/>
                                        <p:tgtEl>
                                          <p:spTgt spid="21914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9138">
                                            <p:txEl>
                                              <p:pRg st="3" end="3"/>
                                            </p:txEl>
                                          </p:spTgt>
                                        </p:tgtEl>
                                        <p:attrNameLst>
                                          <p:attrName>style.visibility</p:attrName>
                                        </p:attrNameLst>
                                      </p:cBhvr>
                                      <p:to>
                                        <p:strVal val="visible"/>
                                      </p:to>
                                    </p:set>
                                    <p:anim calcmode="lin" valueType="num">
                                      <p:cBhvr additive="base">
                                        <p:cTn id="24" dur="500" fill="hold"/>
                                        <p:tgtEl>
                                          <p:spTgt spid="21913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91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9138">
                                            <p:txEl>
                                              <p:pRg st="4" end="4"/>
                                            </p:txEl>
                                          </p:spTgt>
                                        </p:tgtEl>
                                        <p:attrNameLst>
                                          <p:attrName>style.visibility</p:attrName>
                                        </p:attrNameLst>
                                      </p:cBhvr>
                                      <p:to>
                                        <p:strVal val="visible"/>
                                      </p:to>
                                    </p:set>
                                    <p:anim calcmode="lin" valueType="num">
                                      <p:cBhvr additive="base">
                                        <p:cTn id="30" dur="500" fill="hold"/>
                                        <p:tgtEl>
                                          <p:spTgt spid="21913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91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9141"/>
                                        </p:tgtEl>
                                        <p:attrNameLst>
                                          <p:attrName>style.visibility</p:attrName>
                                        </p:attrNameLst>
                                      </p:cBhvr>
                                      <p:to>
                                        <p:strVal val="visible"/>
                                      </p:to>
                                    </p:set>
                                    <p:animEffect transition="in" filter="fade">
                                      <p:cBhvr>
                                        <p:cTn id="36" dur="500"/>
                                        <p:tgtEl>
                                          <p:spTgt spid="219141"/>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mph" presetSubtype="0" repeatCount="indefinite" fill="hold" nodeType="clickEffect">
                                  <p:stCondLst>
                                    <p:cond delay="0"/>
                                  </p:stCondLst>
                                  <p:childTnLst>
                                    <p:anim calcmode="discrete" valueType="str">
                                      <p:cBhvr>
                                        <p:cTn id="40" dur="500" fill="hold"/>
                                        <p:tgtEl>
                                          <p:spTgt spid="219141"/>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9142"/>
                                        </p:tgtEl>
                                        <p:attrNameLst>
                                          <p:attrName>style.visibility</p:attrName>
                                        </p:attrNameLst>
                                      </p:cBhvr>
                                      <p:to>
                                        <p:strVal val="visible"/>
                                      </p:to>
                                    </p:set>
                                    <p:animEffect transition="in" filter="fade">
                                      <p:cBhvr>
                                        <p:cTn id="45" dur="2000"/>
                                        <p:tgtEl>
                                          <p:spTgt spid="219142"/>
                                        </p:tgtEl>
                                      </p:cBhvr>
                                    </p:animEffect>
                                  </p:childTnLst>
                                </p:cTn>
                              </p:par>
                              <p:par>
                                <p:cTn id="46" presetID="10" presetClass="entr" presetSubtype="0" fill="hold" nodeType="withEffect">
                                  <p:stCondLst>
                                    <p:cond delay="0"/>
                                  </p:stCondLst>
                                  <p:childTnLst>
                                    <p:set>
                                      <p:cBhvr>
                                        <p:cTn id="47" dur="1" fill="hold">
                                          <p:stCondLst>
                                            <p:cond delay="0"/>
                                          </p:stCondLst>
                                        </p:cTn>
                                        <p:tgtEl>
                                          <p:spTgt spid="219143"/>
                                        </p:tgtEl>
                                        <p:attrNameLst>
                                          <p:attrName>style.visibility</p:attrName>
                                        </p:attrNameLst>
                                      </p:cBhvr>
                                      <p:to>
                                        <p:strVal val="visible"/>
                                      </p:to>
                                    </p:set>
                                    <p:animEffect transition="in" filter="fade">
                                      <p:cBhvr>
                                        <p:cTn id="48" dur="1000"/>
                                        <p:tgtEl>
                                          <p:spTgt spid="219143"/>
                                        </p:tgtEl>
                                      </p:cBhvr>
                                    </p:animEffect>
                                  </p:childTnLst>
                                </p:cTn>
                              </p:par>
                              <p:par>
                                <p:cTn id="49" presetID="63" presetClass="path" presetSubtype="0" accel="50000" decel="50000" fill="hold" nodeType="withEffect">
                                  <p:stCondLst>
                                    <p:cond delay="0"/>
                                  </p:stCondLst>
                                  <p:childTnLst>
                                    <p:animMotion origin="layout" path="M -3.33333E-6 3.33333E-6 L 0.11198 3.33333E-6 " pathEditMode="relative" rAng="0" ptsTypes="AA">
                                      <p:cBhvr>
                                        <p:cTn id="50" dur="2000" fill="hold"/>
                                        <p:tgtEl>
                                          <p:spTgt spid="219143"/>
                                        </p:tgtEl>
                                        <p:attrNameLst>
                                          <p:attrName>ppt_x</p:attrName>
                                          <p:attrName>ppt_y</p:attrName>
                                        </p:attrNameLst>
                                      </p:cBhvr>
                                      <p:rCtr x="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Absorption characteristics of decay particles</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alpha particles are charged +2 and are            relatively heavy, they are stopped within a few                       centimeters of air, or even a sheet of paper.</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beta particles are charged -1 and are                 smaller and lighter.  They can travel a few                     meters in air, or a few millimeters in                          aluminum.</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gamma rays are uncharged and very                        high energy.  They can travel a few                       centimeters in lead, or a very long                              distance through air.</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Neutrinos can go through miles of lead!</a:t>
            </a:r>
          </a:p>
        </p:txBody>
      </p:sp>
      <p:pic>
        <p:nvPicPr>
          <p:cNvPr id="221188" name="Picture 4" descr="ANd9GcQIqJd8-59LfiQIJ_rhQTZiJK92UtJtAMIGtW0ryb7cqb-zsej8mA"/>
          <p:cNvPicPr>
            <a:picLocks noChangeAspect="1" noChangeArrowheads="1"/>
          </p:cNvPicPr>
          <p:nvPr/>
        </p:nvPicPr>
        <p:blipFill>
          <a:blip r:embed="rId8" cstate="print"/>
          <a:srcRect/>
          <a:stretch>
            <a:fillRect/>
          </a:stretch>
        </p:blipFill>
        <p:spPr bwMode="auto">
          <a:xfrm rot="2433354">
            <a:off x="7212013" y="1989138"/>
            <a:ext cx="1400175" cy="1836737"/>
          </a:xfrm>
          <a:prstGeom prst="rect">
            <a:avLst/>
          </a:prstGeom>
          <a:ln>
            <a:noFill/>
          </a:ln>
          <a:effectLst>
            <a:outerShdw blurRad="292100" dist="139700" dir="2700000" algn="tl" rotWithShape="0">
              <a:srgbClr val="333333">
                <a:alpha val="65000"/>
              </a:srgbClr>
            </a:outerShdw>
          </a:effectLst>
        </p:spPr>
      </p:pic>
      <p:pic>
        <p:nvPicPr>
          <p:cNvPr id="221189" name="Picture 5" descr="ANd9GcQUUBISCJe65bxOf20xwqryNE6_NNIQ7f7vUipD0PYhcWlMP5ib"/>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66887">
            <a:off x="6754813" y="3398838"/>
            <a:ext cx="2279650" cy="1824037"/>
          </a:xfrm>
          <a:prstGeom prst="rect">
            <a:avLst/>
          </a:prstGeom>
          <a:ln>
            <a:noFill/>
          </a:ln>
          <a:effectLst>
            <a:outerShdw blurRad="292100" dist="139700" dir="2700000" algn="tl" rotWithShape="0">
              <a:srgbClr val="333333">
                <a:alpha val="65000"/>
              </a:srgbClr>
            </a:outerShdw>
          </a:effectLst>
        </p:spPr>
      </p:pic>
      <p:pic>
        <p:nvPicPr>
          <p:cNvPr id="221190" name="Picture 6" descr="ANd9GcSnHtZkTBFoiz4b33NvqXRRcdSQDbgWL3_mdiveGvlP7QTpyZaoAw"/>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334125" y="4614863"/>
            <a:ext cx="2782888" cy="1792287"/>
          </a:xfrm>
          <a:prstGeom prst="rect">
            <a:avLst/>
          </a:prstGeom>
          <a:ln>
            <a:noFill/>
          </a:ln>
          <a:effectLst>
            <a:outerShdw blurRad="292100" dist="139700" dir="2700000" algn="tl" rotWithShape="0">
              <a:srgbClr val="333333">
                <a:alpha val="65000"/>
              </a:srgbClr>
            </a:outerShdw>
          </a:effectLst>
        </p:spPr>
      </p:pic>
      <p:pic>
        <p:nvPicPr>
          <p:cNvPr id="221191"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61213" y="5324475"/>
            <a:ext cx="1266825" cy="409575"/>
          </a:xfrm>
          <a:prstGeom prst="rect">
            <a:avLst/>
          </a:prstGeom>
          <a:noFill/>
          <a:ln w="9525">
            <a:noFill/>
            <a:miter lim="800000"/>
            <a:headEnd/>
            <a:tailEnd/>
          </a:ln>
        </p:spPr>
      </p:pic>
      <p:pic>
        <p:nvPicPr>
          <p:cNvPr id="221192" name="Picture 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34288" y="2606675"/>
            <a:ext cx="452437" cy="520700"/>
          </a:xfrm>
          <a:prstGeom prst="rect">
            <a:avLst/>
          </a:prstGeom>
          <a:noFill/>
          <a:ln w="9525">
            <a:noFill/>
            <a:miter lim="800000"/>
            <a:headEnd/>
            <a:tailEnd/>
          </a:ln>
        </p:spPr>
      </p:pic>
      <p:pic>
        <p:nvPicPr>
          <p:cNvPr id="221193" name="Picture 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78738" y="354013"/>
            <a:ext cx="247650" cy="247650"/>
          </a:xfrm>
          <a:prstGeom prst="rect">
            <a:avLst/>
          </a:prstGeom>
          <a:noFill/>
          <a:ln w="9525">
            <a:noFill/>
            <a:miter lim="800000"/>
            <a:headEnd/>
            <a:tailEnd/>
          </a:ln>
        </p:spPr>
      </p:pic>
      <p:pic>
        <p:nvPicPr>
          <p:cNvPr id="221194" name="Picture 1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20013" y="4144963"/>
            <a:ext cx="331787" cy="331787"/>
          </a:xfrm>
          <a:prstGeom prst="rect">
            <a:avLst/>
          </a:prstGeom>
          <a:noFill/>
          <a:ln w="9525">
            <a:noFill/>
            <a:miter lim="800000"/>
            <a:headEnd/>
            <a:tailEnd/>
          </a:ln>
        </p:spPr>
      </p:pic>
      <p:sp>
        <p:nvSpPr>
          <p:cNvPr id="6145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186">
                                            <p:txEl>
                                              <p:pRg st="0" end="0"/>
                                            </p:txEl>
                                          </p:spTgt>
                                        </p:tgtEl>
                                        <p:attrNameLst>
                                          <p:attrName>style.visibility</p:attrName>
                                        </p:attrNameLst>
                                      </p:cBhvr>
                                      <p:to>
                                        <p:strVal val="visible"/>
                                      </p:to>
                                    </p:set>
                                    <p:anim calcmode="lin" valueType="num">
                                      <p:cBhvr additive="base">
                                        <p:cTn id="7" dur="500" fill="hold"/>
                                        <p:tgtEl>
                                          <p:spTgt spid="221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86">
                                            <p:txEl>
                                              <p:pRg st="1" end="1"/>
                                            </p:txEl>
                                          </p:spTgt>
                                        </p:tgtEl>
                                        <p:attrNameLst>
                                          <p:attrName>style.visibility</p:attrName>
                                        </p:attrNameLst>
                                      </p:cBhvr>
                                      <p:to>
                                        <p:strVal val="visible"/>
                                      </p:to>
                                    </p:set>
                                    <p:anim calcmode="lin" valueType="num">
                                      <p:cBhvr additive="base">
                                        <p:cTn id="13" dur="500" fill="hold"/>
                                        <p:tgtEl>
                                          <p:spTgt spid="221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21188"/>
                                        </p:tgtEl>
                                        <p:attrNameLst>
                                          <p:attrName>style.visibility</p:attrName>
                                        </p:attrNameLst>
                                      </p:cBhvr>
                                      <p:to>
                                        <p:strVal val="visible"/>
                                      </p:to>
                                    </p:set>
                                    <p:anim calcmode="lin" valueType="num">
                                      <p:cBhvr>
                                        <p:cTn id="17" dur="500" fill="hold"/>
                                        <p:tgtEl>
                                          <p:spTgt spid="221188"/>
                                        </p:tgtEl>
                                        <p:attrNameLst>
                                          <p:attrName>ppt_w</p:attrName>
                                        </p:attrNameLst>
                                      </p:cBhvr>
                                      <p:tavLst>
                                        <p:tav tm="0">
                                          <p:val>
                                            <p:fltVal val="0"/>
                                          </p:val>
                                        </p:tav>
                                        <p:tav tm="100000">
                                          <p:val>
                                            <p:strVal val="#ppt_w"/>
                                          </p:val>
                                        </p:tav>
                                      </p:tavLst>
                                    </p:anim>
                                    <p:anim calcmode="lin" valueType="num">
                                      <p:cBhvr>
                                        <p:cTn id="18" dur="500" fill="hold"/>
                                        <p:tgtEl>
                                          <p:spTgt spid="221188"/>
                                        </p:tgtEl>
                                        <p:attrNameLst>
                                          <p:attrName>ppt_h</p:attrName>
                                        </p:attrNameLst>
                                      </p:cBhvr>
                                      <p:tavLst>
                                        <p:tav tm="0">
                                          <p:val>
                                            <p:fltVal val="0"/>
                                          </p:val>
                                        </p:tav>
                                        <p:tav tm="100000">
                                          <p:val>
                                            <p:strVal val="#ppt_h"/>
                                          </p:val>
                                        </p:tav>
                                      </p:tavLst>
                                    </p:anim>
                                    <p:animEffect transition="in" filter="fade">
                                      <p:cBhvr>
                                        <p:cTn id="19" dur="500"/>
                                        <p:tgtEl>
                                          <p:spTgt spid="22118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21192"/>
                                        </p:tgtEl>
                                        <p:attrNameLst>
                                          <p:attrName>style.visibility</p:attrName>
                                        </p:attrNameLst>
                                      </p:cBhvr>
                                      <p:to>
                                        <p:strVal val="visible"/>
                                      </p:to>
                                    </p:set>
                                    <p:anim calcmode="lin" valueType="num">
                                      <p:cBhvr>
                                        <p:cTn id="24" dur="500" fill="hold"/>
                                        <p:tgtEl>
                                          <p:spTgt spid="221192"/>
                                        </p:tgtEl>
                                        <p:attrNameLst>
                                          <p:attrName>ppt_w</p:attrName>
                                        </p:attrNameLst>
                                      </p:cBhvr>
                                      <p:tavLst>
                                        <p:tav tm="0">
                                          <p:val>
                                            <p:fltVal val="0"/>
                                          </p:val>
                                        </p:tav>
                                        <p:tav tm="100000">
                                          <p:val>
                                            <p:strVal val="#ppt_w"/>
                                          </p:val>
                                        </p:tav>
                                      </p:tavLst>
                                    </p:anim>
                                    <p:anim calcmode="lin" valueType="num">
                                      <p:cBhvr>
                                        <p:cTn id="25" dur="500" fill="hold"/>
                                        <p:tgtEl>
                                          <p:spTgt spid="221192"/>
                                        </p:tgtEl>
                                        <p:attrNameLst>
                                          <p:attrName>ppt_h</p:attrName>
                                        </p:attrNameLst>
                                      </p:cBhvr>
                                      <p:tavLst>
                                        <p:tav tm="0">
                                          <p:val>
                                            <p:fltVal val="0"/>
                                          </p:val>
                                        </p:tav>
                                        <p:tav tm="100000">
                                          <p:val>
                                            <p:strVal val="#ppt_h"/>
                                          </p:val>
                                        </p:tav>
                                      </p:tavLst>
                                    </p:anim>
                                    <p:animEffect transition="in" filter="fade">
                                      <p:cBhvr>
                                        <p:cTn id="26" dur="500"/>
                                        <p:tgtEl>
                                          <p:spTgt spid="221192"/>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1186">
                                            <p:txEl>
                                              <p:pRg st="2" end="2"/>
                                            </p:txEl>
                                          </p:spTgt>
                                        </p:tgtEl>
                                        <p:attrNameLst>
                                          <p:attrName>style.visibility</p:attrName>
                                        </p:attrNameLst>
                                      </p:cBhvr>
                                      <p:to>
                                        <p:strVal val="visible"/>
                                      </p:to>
                                    </p:set>
                                    <p:anim calcmode="lin" valueType="num">
                                      <p:cBhvr additive="base">
                                        <p:cTn id="31" dur="500" fill="hold"/>
                                        <p:tgtEl>
                                          <p:spTgt spid="22118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1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221189"/>
                                        </p:tgtEl>
                                        <p:attrNameLst>
                                          <p:attrName>style.visibility</p:attrName>
                                        </p:attrNameLst>
                                      </p:cBhvr>
                                      <p:to>
                                        <p:strVal val="visible"/>
                                      </p:to>
                                    </p:set>
                                    <p:anim calcmode="lin" valueType="num">
                                      <p:cBhvr>
                                        <p:cTn id="35" dur="500" fill="hold"/>
                                        <p:tgtEl>
                                          <p:spTgt spid="221189"/>
                                        </p:tgtEl>
                                        <p:attrNameLst>
                                          <p:attrName>ppt_w</p:attrName>
                                        </p:attrNameLst>
                                      </p:cBhvr>
                                      <p:tavLst>
                                        <p:tav tm="0">
                                          <p:val>
                                            <p:fltVal val="0"/>
                                          </p:val>
                                        </p:tav>
                                        <p:tav tm="100000">
                                          <p:val>
                                            <p:strVal val="#ppt_w"/>
                                          </p:val>
                                        </p:tav>
                                      </p:tavLst>
                                    </p:anim>
                                    <p:anim calcmode="lin" valueType="num">
                                      <p:cBhvr>
                                        <p:cTn id="36" dur="500" fill="hold"/>
                                        <p:tgtEl>
                                          <p:spTgt spid="221189"/>
                                        </p:tgtEl>
                                        <p:attrNameLst>
                                          <p:attrName>ppt_h</p:attrName>
                                        </p:attrNameLst>
                                      </p:cBhvr>
                                      <p:tavLst>
                                        <p:tav tm="0">
                                          <p:val>
                                            <p:fltVal val="0"/>
                                          </p:val>
                                        </p:tav>
                                        <p:tav tm="100000">
                                          <p:val>
                                            <p:strVal val="#ppt_h"/>
                                          </p:val>
                                        </p:tav>
                                      </p:tavLst>
                                    </p:anim>
                                    <p:animEffect transition="in" filter="fade">
                                      <p:cBhvr>
                                        <p:cTn id="37" dur="500"/>
                                        <p:tgtEl>
                                          <p:spTgt spid="22118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21194"/>
                                        </p:tgtEl>
                                        <p:attrNameLst>
                                          <p:attrName>style.visibility</p:attrName>
                                        </p:attrNameLst>
                                      </p:cBhvr>
                                      <p:to>
                                        <p:strVal val="visible"/>
                                      </p:to>
                                    </p:set>
                                    <p:anim calcmode="lin" valueType="num">
                                      <p:cBhvr>
                                        <p:cTn id="42" dur="500" fill="hold"/>
                                        <p:tgtEl>
                                          <p:spTgt spid="221194"/>
                                        </p:tgtEl>
                                        <p:attrNameLst>
                                          <p:attrName>ppt_w</p:attrName>
                                        </p:attrNameLst>
                                      </p:cBhvr>
                                      <p:tavLst>
                                        <p:tav tm="0">
                                          <p:val>
                                            <p:fltVal val="0"/>
                                          </p:val>
                                        </p:tav>
                                        <p:tav tm="100000">
                                          <p:val>
                                            <p:strVal val="#ppt_w"/>
                                          </p:val>
                                        </p:tav>
                                      </p:tavLst>
                                    </p:anim>
                                    <p:anim calcmode="lin" valueType="num">
                                      <p:cBhvr>
                                        <p:cTn id="43" dur="500" fill="hold"/>
                                        <p:tgtEl>
                                          <p:spTgt spid="221194"/>
                                        </p:tgtEl>
                                        <p:attrNameLst>
                                          <p:attrName>ppt_h</p:attrName>
                                        </p:attrNameLst>
                                      </p:cBhvr>
                                      <p:tavLst>
                                        <p:tav tm="0">
                                          <p:val>
                                            <p:fltVal val="0"/>
                                          </p:val>
                                        </p:tav>
                                        <p:tav tm="100000">
                                          <p:val>
                                            <p:strVal val="#ppt_h"/>
                                          </p:val>
                                        </p:tav>
                                      </p:tavLst>
                                    </p:anim>
                                    <p:animEffect transition="in" filter="fade">
                                      <p:cBhvr>
                                        <p:cTn id="44" dur="500"/>
                                        <p:tgtEl>
                                          <p:spTgt spid="221194"/>
                                        </p:tgtEl>
                                      </p:cBhvr>
                                    </p:animEffec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1186">
                                            <p:txEl>
                                              <p:pRg st="3" end="3"/>
                                            </p:txEl>
                                          </p:spTgt>
                                        </p:tgtEl>
                                        <p:attrNameLst>
                                          <p:attrName>style.visibility</p:attrName>
                                        </p:attrNameLst>
                                      </p:cBhvr>
                                      <p:to>
                                        <p:strVal val="visible"/>
                                      </p:to>
                                    </p:set>
                                    <p:anim calcmode="lin" valueType="num">
                                      <p:cBhvr additive="base">
                                        <p:cTn id="49" dur="500" fill="hold"/>
                                        <p:tgtEl>
                                          <p:spTgt spid="22118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1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53" presetClass="entr" presetSubtype="0" fill="hold" nodeType="withEffect">
                                  <p:stCondLst>
                                    <p:cond delay="0"/>
                                  </p:stCondLst>
                                  <p:childTnLst>
                                    <p:set>
                                      <p:cBhvr>
                                        <p:cTn id="52" dur="1" fill="hold">
                                          <p:stCondLst>
                                            <p:cond delay="0"/>
                                          </p:stCondLst>
                                        </p:cTn>
                                        <p:tgtEl>
                                          <p:spTgt spid="221190"/>
                                        </p:tgtEl>
                                        <p:attrNameLst>
                                          <p:attrName>style.visibility</p:attrName>
                                        </p:attrNameLst>
                                      </p:cBhvr>
                                      <p:to>
                                        <p:strVal val="visible"/>
                                      </p:to>
                                    </p:set>
                                    <p:anim calcmode="lin" valueType="num">
                                      <p:cBhvr>
                                        <p:cTn id="53" dur="500" fill="hold"/>
                                        <p:tgtEl>
                                          <p:spTgt spid="221190"/>
                                        </p:tgtEl>
                                        <p:attrNameLst>
                                          <p:attrName>ppt_w</p:attrName>
                                        </p:attrNameLst>
                                      </p:cBhvr>
                                      <p:tavLst>
                                        <p:tav tm="0">
                                          <p:val>
                                            <p:fltVal val="0"/>
                                          </p:val>
                                        </p:tav>
                                        <p:tav tm="100000">
                                          <p:val>
                                            <p:strVal val="#ppt_w"/>
                                          </p:val>
                                        </p:tav>
                                      </p:tavLst>
                                    </p:anim>
                                    <p:anim calcmode="lin" valueType="num">
                                      <p:cBhvr>
                                        <p:cTn id="54" dur="500" fill="hold"/>
                                        <p:tgtEl>
                                          <p:spTgt spid="221190"/>
                                        </p:tgtEl>
                                        <p:attrNameLst>
                                          <p:attrName>ppt_h</p:attrName>
                                        </p:attrNameLst>
                                      </p:cBhvr>
                                      <p:tavLst>
                                        <p:tav tm="0">
                                          <p:val>
                                            <p:fltVal val="0"/>
                                          </p:val>
                                        </p:tav>
                                        <p:tav tm="100000">
                                          <p:val>
                                            <p:strVal val="#ppt_h"/>
                                          </p:val>
                                        </p:tav>
                                      </p:tavLst>
                                    </p:anim>
                                    <p:animEffect transition="in" filter="fade">
                                      <p:cBhvr>
                                        <p:cTn id="55" dur="500"/>
                                        <p:tgtEl>
                                          <p:spTgt spid="22119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221191"/>
                                        </p:tgtEl>
                                        <p:attrNameLst>
                                          <p:attrName>style.visibility</p:attrName>
                                        </p:attrNameLst>
                                      </p:cBhvr>
                                      <p:to>
                                        <p:strVal val="visible"/>
                                      </p:to>
                                    </p:set>
                                    <p:anim calcmode="lin" valueType="num">
                                      <p:cBhvr>
                                        <p:cTn id="60" dur="500" fill="hold"/>
                                        <p:tgtEl>
                                          <p:spTgt spid="221191"/>
                                        </p:tgtEl>
                                        <p:attrNameLst>
                                          <p:attrName>ppt_w</p:attrName>
                                        </p:attrNameLst>
                                      </p:cBhvr>
                                      <p:tavLst>
                                        <p:tav tm="0">
                                          <p:val>
                                            <p:fltVal val="0"/>
                                          </p:val>
                                        </p:tav>
                                        <p:tav tm="100000">
                                          <p:val>
                                            <p:strVal val="#ppt_w"/>
                                          </p:val>
                                        </p:tav>
                                      </p:tavLst>
                                    </p:anim>
                                    <p:anim calcmode="lin" valueType="num">
                                      <p:cBhvr>
                                        <p:cTn id="61" dur="500" fill="hold"/>
                                        <p:tgtEl>
                                          <p:spTgt spid="221191"/>
                                        </p:tgtEl>
                                        <p:attrNameLst>
                                          <p:attrName>ppt_h</p:attrName>
                                        </p:attrNameLst>
                                      </p:cBhvr>
                                      <p:tavLst>
                                        <p:tav tm="0">
                                          <p:val>
                                            <p:fltVal val="0"/>
                                          </p:val>
                                        </p:tav>
                                        <p:tav tm="100000">
                                          <p:val>
                                            <p:strVal val="#ppt_h"/>
                                          </p:val>
                                        </p:tav>
                                      </p:tavLst>
                                    </p:anim>
                                    <p:animEffect transition="in" filter="fade">
                                      <p:cBhvr>
                                        <p:cTn id="62" dur="500"/>
                                        <p:tgtEl>
                                          <p:spTgt spid="221191"/>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1186">
                                            <p:txEl>
                                              <p:pRg st="4" end="4"/>
                                            </p:txEl>
                                          </p:spTgt>
                                        </p:tgtEl>
                                        <p:attrNameLst>
                                          <p:attrName>style.visibility</p:attrName>
                                        </p:attrNameLst>
                                      </p:cBhvr>
                                      <p:to>
                                        <p:strVal val="visible"/>
                                      </p:to>
                                    </p:set>
                                    <p:anim calcmode="lin" valueType="num">
                                      <p:cBhvr additive="base">
                                        <p:cTn id="67" dur="500" fill="hold"/>
                                        <p:tgtEl>
                                          <p:spTgt spid="22118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1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221193"/>
                                        </p:tgtEl>
                                        <p:attrNameLst>
                                          <p:attrName>style.visibility</p:attrName>
                                        </p:attrNameLst>
                                      </p:cBhvr>
                                      <p:to>
                                        <p:strVal val="visible"/>
                                      </p:to>
                                    </p:set>
                                    <p:anim calcmode="lin" valueType="num">
                                      <p:cBhvr>
                                        <p:cTn id="73" dur="500" fill="hold"/>
                                        <p:tgtEl>
                                          <p:spTgt spid="221193"/>
                                        </p:tgtEl>
                                        <p:attrNameLst>
                                          <p:attrName>ppt_w</p:attrName>
                                        </p:attrNameLst>
                                      </p:cBhvr>
                                      <p:tavLst>
                                        <p:tav tm="0">
                                          <p:val>
                                            <p:fltVal val="0"/>
                                          </p:val>
                                        </p:tav>
                                        <p:tav tm="100000">
                                          <p:val>
                                            <p:strVal val="#ppt_w"/>
                                          </p:val>
                                        </p:tav>
                                      </p:tavLst>
                                    </p:anim>
                                    <p:anim calcmode="lin" valueType="num">
                                      <p:cBhvr>
                                        <p:cTn id="74" dur="500" fill="hold"/>
                                        <p:tgtEl>
                                          <p:spTgt spid="221193"/>
                                        </p:tgtEl>
                                        <p:attrNameLst>
                                          <p:attrName>ppt_h</p:attrName>
                                        </p:attrNameLst>
                                      </p:cBhvr>
                                      <p:tavLst>
                                        <p:tav tm="0">
                                          <p:val>
                                            <p:fltVal val="0"/>
                                          </p:val>
                                        </p:tav>
                                        <p:tav tm="100000">
                                          <p:val>
                                            <p:strVal val="#ppt_h"/>
                                          </p:val>
                                        </p:tav>
                                      </p:tavLst>
                                    </p:anim>
                                    <p:animEffect transition="in" filter="fade">
                                      <p:cBhvr>
                                        <p:cTn id="75" dur="500"/>
                                        <p:tgtEl>
                                          <p:spTgt spid="221193"/>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1.38889E-6 4.07407E-6 L 0.02882 0.89652 " pathEditMode="relative" rAng="0" ptsTypes="AA">
                                      <p:cBhvr>
                                        <p:cTn id="79" dur="2000" fill="hold"/>
                                        <p:tgtEl>
                                          <p:spTgt spid="221193"/>
                                        </p:tgtEl>
                                        <p:attrNameLst>
                                          <p:attrName>ppt_x</p:attrName>
                                          <p:attrName>ppt_y</p:attrName>
                                        </p:attrNameLst>
                                      </p:cBhvr>
                                      <p:rCtr x="1400" y="44800"/>
                                    </p:animMotion>
                                  </p:childTnLst>
                                  <p:subTnLst>
                                    <p:audio>
                                      <p:cMediaNode>
                                        <p:cTn display="0" masterRel="sameClick">
                                          <p:stCondLst>
                                            <p:cond evt="begin" delay="0">
                                              <p:tn val="78"/>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391025"/>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Segoe UI" pitchFamily="34" charset="0"/>
                <a:cs typeface="Arial" charset="0"/>
              </a:rPr>
              <a:t>Utilization: </a:t>
            </a:r>
            <a:endParaRPr lang="en-US" altLang="en-US">
              <a:solidFill>
                <a:srgbClr val="000000"/>
              </a:solidFill>
              <a:ea typeface="Segoe UI" pitchFamily="34" charset="0"/>
              <a:cs typeface="Arial" charset="0"/>
            </a:endParaRPr>
          </a:p>
          <a:p>
            <a:pPr marL="457200" indent="-457200" eaLnBrk="0" hangingPunct="0">
              <a:spcBef>
                <a:spcPct val="20000"/>
              </a:spcBef>
            </a:pPr>
            <a:r>
              <a:rPr lang="en-US" altLang="en-US">
                <a:solidFill>
                  <a:srgbClr val="000000"/>
                </a:solidFill>
                <a:ea typeface="Segoe UI" pitchFamily="34" charset="0"/>
                <a:cs typeface="Arial" charset="0"/>
              </a:rPr>
              <a:t>• Knowledge of radioactivity, radioactive substances and the radioactive decay law are crucial in modern nuclear medicine </a:t>
            </a:r>
          </a:p>
          <a:p>
            <a:pPr marL="457200" indent="-457200" eaLnBrk="0" hangingPunct="0">
              <a:spcBef>
                <a:spcPct val="20000"/>
              </a:spcBef>
            </a:pPr>
            <a:r>
              <a:rPr lang="en-US" altLang="en-US">
                <a:solidFill>
                  <a:srgbClr val="000000"/>
                </a:solidFill>
                <a:ea typeface="Segoe UI" pitchFamily="34" charset="0"/>
                <a:cs typeface="Arial" charset="0"/>
              </a:rPr>
              <a:t>• How to deal with the radioactive output of nuclear decay is important in the debate over nuclear power stations (see </a:t>
            </a:r>
            <a:r>
              <a:rPr lang="en-US" altLang="en-US" i="1">
                <a:solidFill>
                  <a:srgbClr val="000000"/>
                </a:solidFill>
                <a:ea typeface="Segoe UI" pitchFamily="34" charset="0"/>
                <a:cs typeface="Arial" charset="0"/>
              </a:rPr>
              <a:t>Physics </a:t>
            </a:r>
            <a:r>
              <a:rPr lang="en-US" altLang="en-US">
                <a:solidFill>
                  <a:srgbClr val="000000"/>
                </a:solidFill>
                <a:ea typeface="Segoe UI" pitchFamily="34" charset="0"/>
                <a:cs typeface="Arial" charset="0"/>
              </a:rPr>
              <a:t>sub-topic </a:t>
            </a:r>
            <a:r>
              <a:rPr lang="en-US" altLang="en-US" i="1">
                <a:solidFill>
                  <a:srgbClr val="000000"/>
                </a:solidFill>
                <a:ea typeface="Segoe UI" pitchFamily="34" charset="0"/>
                <a:cs typeface="Arial" charset="0"/>
              </a:rPr>
              <a:t>8.1</a:t>
            </a:r>
            <a:r>
              <a:rPr lang="en-US" altLang="en-US">
                <a:solidFill>
                  <a:srgbClr val="000000"/>
                </a:solidFill>
                <a:ea typeface="Segoe UI" pitchFamily="34" charset="0"/>
                <a:cs typeface="Arial" charset="0"/>
              </a:rPr>
              <a:t>) </a:t>
            </a:r>
          </a:p>
          <a:p>
            <a:pPr marL="457200" indent="-457200" eaLnBrk="0" hangingPunct="0">
              <a:spcBef>
                <a:spcPct val="20000"/>
              </a:spcBef>
            </a:pPr>
            <a:r>
              <a:rPr lang="en-US" altLang="en-US">
                <a:solidFill>
                  <a:srgbClr val="000000"/>
                </a:solidFill>
                <a:ea typeface="Segoe UI" pitchFamily="34" charset="0"/>
                <a:cs typeface="Arial" charset="0"/>
              </a:rPr>
              <a:t>• Carbon dating is used in providing evidence for evolution (see </a:t>
            </a:r>
            <a:r>
              <a:rPr lang="en-US" altLang="en-US" i="1">
                <a:solidFill>
                  <a:srgbClr val="000000"/>
                </a:solidFill>
                <a:ea typeface="Segoe UI" pitchFamily="34" charset="0"/>
                <a:cs typeface="Arial" charset="0"/>
              </a:rPr>
              <a:t>Biology </a:t>
            </a:r>
            <a:r>
              <a:rPr lang="en-US" altLang="en-US">
                <a:solidFill>
                  <a:srgbClr val="000000"/>
                </a:solidFill>
                <a:ea typeface="Segoe UI" pitchFamily="34" charset="0"/>
                <a:cs typeface="Arial" charset="0"/>
              </a:rPr>
              <a:t>sub-topic </a:t>
            </a:r>
            <a:r>
              <a:rPr lang="en-US" altLang="en-US" i="1">
                <a:solidFill>
                  <a:srgbClr val="000000"/>
                </a:solidFill>
                <a:ea typeface="Segoe UI" pitchFamily="34" charset="0"/>
                <a:cs typeface="Arial" charset="0"/>
              </a:rPr>
              <a:t>5.1</a:t>
            </a:r>
            <a:r>
              <a:rPr lang="en-US" altLang="en-US">
                <a:solidFill>
                  <a:srgbClr val="000000"/>
                </a:solidFill>
                <a:ea typeface="Segoe UI" pitchFamily="34" charset="0"/>
                <a:cs typeface="Arial" charset="0"/>
              </a:rPr>
              <a:t>)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Exponential functions (see </a:t>
            </a:r>
            <a:r>
              <a:rPr lang="en-US" altLang="en-US" i="1">
                <a:solidFill>
                  <a:srgbClr val="000000"/>
                </a:solidFill>
                <a:ea typeface="Calibri" pitchFamily="34" charset="0"/>
                <a:cs typeface="Arial" charset="0"/>
              </a:rPr>
              <a:t>Mathematical studies SL </a:t>
            </a:r>
            <a:r>
              <a:rPr lang="en-US" altLang="en-US">
                <a:solidFill>
                  <a:srgbClr val="000000"/>
                </a:solidFill>
                <a:ea typeface="Calibri" pitchFamily="34" charset="0"/>
                <a:cs typeface="Arial" charset="0"/>
              </a:rPr>
              <a:t>sub-topic </a:t>
            </a:r>
            <a:r>
              <a:rPr lang="en-US" altLang="en-US" i="1">
                <a:solidFill>
                  <a:srgbClr val="000000"/>
                </a:solidFill>
                <a:ea typeface="Calibri" pitchFamily="34" charset="0"/>
                <a:cs typeface="Arial" charset="0"/>
              </a:rPr>
              <a:t>6.4</a:t>
            </a:r>
            <a:r>
              <a:rPr lang="en-US" altLang="en-US">
                <a:solidFill>
                  <a:srgbClr val="000000"/>
                </a:solidFill>
                <a:ea typeface="Calibri" pitchFamily="34" charset="0"/>
                <a:cs typeface="Arial" charset="0"/>
              </a:rPr>
              <a:t>; </a:t>
            </a:r>
            <a:r>
              <a:rPr lang="en-US" altLang="en-US" i="1">
                <a:solidFill>
                  <a:srgbClr val="000000"/>
                </a:solidFill>
                <a:ea typeface="Calibri" pitchFamily="34" charset="0"/>
                <a:cs typeface="Arial" charset="0"/>
              </a:rPr>
              <a:t>Mathematics HL </a:t>
            </a:r>
            <a:r>
              <a:rPr lang="en-US" altLang="en-US">
                <a:solidFill>
                  <a:srgbClr val="000000"/>
                </a:solidFill>
                <a:ea typeface="Calibri" pitchFamily="34" charset="0"/>
                <a:cs typeface="Arial" charset="0"/>
              </a:rPr>
              <a:t>sub-topic </a:t>
            </a:r>
            <a:r>
              <a:rPr lang="en-US" altLang="en-US" i="1">
                <a:solidFill>
                  <a:srgbClr val="000000"/>
                </a:solidFill>
                <a:ea typeface="Calibri" pitchFamily="34" charset="0"/>
                <a:cs typeface="Arial" charset="0"/>
              </a:rPr>
              <a:t>2.4</a:t>
            </a:r>
            <a:r>
              <a:rPr lang="en-US" altLang="en-US">
                <a:solidFill>
                  <a:srgbClr val="000000"/>
                </a:solidFill>
                <a:ea typeface="Calibri" pitchFamily="34" charset="0"/>
                <a:cs typeface="Arial" charset="0"/>
              </a:rPr>
              <a:t>)</a:t>
            </a:r>
            <a:r>
              <a:rPr lang="en-US" altLang="en-US" b="1">
                <a:solidFill>
                  <a:srgbClr val="000000"/>
                </a:solidFill>
                <a:ea typeface="Calibri" pitchFamily="34" charset="0"/>
                <a:cs typeface="Arial" charset="0"/>
              </a:rPr>
              <a:t> </a:t>
            </a:r>
          </a:p>
        </p:txBody>
      </p:sp>
      <p:sp>
        <p:nvSpPr>
          <p:cNvPr id="717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Absorption characteristics of decay particles</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smtClean="0">
                <a:solidFill>
                  <a:srgbClr val="000000"/>
                </a:solidFill>
                <a:cs typeface="Times New Roman" pitchFamily="18" charset="0"/>
                <a:sym typeface="Symbol" pitchFamily="18" charset="2"/>
              </a:rPr>
              <a:t></a:t>
            </a:r>
            <a:r>
              <a:rPr lang="en-US" dirty="0">
                <a:solidFill>
                  <a:srgbClr val="000000"/>
                </a:solidFill>
                <a:cs typeface="Times New Roman" pitchFamily="18" charset="0"/>
                <a:sym typeface="Symbol" pitchFamily="18" charset="2"/>
              </a:rPr>
              <a:t>In living organisms, radiation causes its damage mainly by ionization in the living cells.</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All three particles energize atoms in living tissue to the point that they lose electrons and become ionized.</a:t>
            </a:r>
          </a:p>
        </p:txBody>
      </p:sp>
      <p:pic>
        <p:nvPicPr>
          <p:cNvPr id="223236" name="Picture 4" descr="Little-Boy-Hiroshima-Atomic-Bomb-1945"/>
          <p:cNvPicPr>
            <a:picLocks noChangeAspect="1" noChangeArrowheads="1"/>
          </p:cNvPicPr>
          <p:nvPr/>
        </p:nvPicPr>
        <p:blipFill>
          <a:blip r:embed="rId5" cstate="print"/>
          <a:srcRect/>
          <a:stretch>
            <a:fillRect/>
          </a:stretch>
        </p:blipFill>
        <p:spPr bwMode="auto">
          <a:xfrm>
            <a:off x="5725552" y="4103182"/>
            <a:ext cx="3264462" cy="2611943"/>
          </a:xfrm>
          <a:prstGeom prst="rect">
            <a:avLst/>
          </a:prstGeom>
          <a:ln>
            <a:noFill/>
          </a:ln>
          <a:effectLst>
            <a:outerShdw blurRad="292100" dist="139700" dir="2700000" algn="tl" rotWithShape="0">
              <a:srgbClr val="333333">
                <a:alpha val="65000"/>
              </a:srgbClr>
            </a:outerShdw>
          </a:effectLst>
        </p:spPr>
      </p:pic>
      <p:pic>
        <p:nvPicPr>
          <p:cNvPr id="223237" name="Picture 5" descr="ANd9GcROtKyp_60MFRFuyPD4WSSL72EKFW5bOVnmfYmUKjYwU3Gsf5ePwQ"/>
          <p:cNvPicPr>
            <a:picLocks noChangeAspect="1" noChangeArrowheads="1"/>
          </p:cNvPicPr>
          <p:nvPr/>
        </p:nvPicPr>
        <p:blipFill>
          <a:blip r:embed="rId6" cstate="print"/>
          <a:srcRect r="15097"/>
          <a:stretch>
            <a:fillRect/>
          </a:stretch>
        </p:blipFill>
        <p:spPr bwMode="auto">
          <a:xfrm>
            <a:off x="211138" y="4037428"/>
            <a:ext cx="3327484" cy="2666585"/>
          </a:xfrm>
          <a:prstGeom prst="rect">
            <a:avLst/>
          </a:prstGeom>
          <a:ln>
            <a:noFill/>
          </a:ln>
          <a:effectLst>
            <a:outerShdw blurRad="292100" dist="139700" dir="2700000" algn="tl" rotWithShape="0">
              <a:srgbClr val="333333">
                <a:alpha val="65000"/>
              </a:srgbClr>
            </a:outerShdw>
          </a:effectLst>
        </p:spPr>
      </p:pic>
      <p:pic>
        <p:nvPicPr>
          <p:cNvPr id="223238" name="Picture 6" descr="ANd9GcR5P3p7ZQXFau9oWpxp09Bgm2kqVpnt-o_v_qwIPE2c5gFhRHsF"/>
          <p:cNvPicPr>
            <a:picLocks noChangeAspect="1" noChangeArrowheads="1"/>
          </p:cNvPicPr>
          <p:nvPr/>
        </p:nvPicPr>
        <p:blipFill>
          <a:blip r:embed="rId7" cstate="print"/>
          <a:srcRect/>
          <a:stretch>
            <a:fillRect/>
          </a:stretch>
        </p:blipFill>
        <p:spPr bwMode="auto">
          <a:xfrm>
            <a:off x="2677743" y="3615387"/>
            <a:ext cx="3324596" cy="2621207"/>
          </a:xfrm>
          <a:prstGeom prst="rect">
            <a:avLst/>
          </a:prstGeom>
          <a:ln>
            <a:noFill/>
          </a:ln>
          <a:effectLst>
            <a:outerShdw blurRad="292100" dist="139700" dir="2700000" algn="tl" rotWithShape="0">
              <a:srgbClr val="333333">
                <a:alpha val="65000"/>
              </a:srgbClr>
            </a:outerShdw>
          </a:effectLst>
        </p:spPr>
      </p:pic>
      <p:sp>
        <p:nvSpPr>
          <p:cNvPr id="624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234">
                                            <p:txEl>
                                              <p:pRg st="1" end="1"/>
                                            </p:txEl>
                                          </p:spTgt>
                                        </p:tgtEl>
                                        <p:attrNameLst>
                                          <p:attrName>style.visibility</p:attrName>
                                        </p:attrNameLst>
                                      </p:cBhvr>
                                      <p:to>
                                        <p:strVal val="visible"/>
                                      </p:to>
                                    </p:set>
                                    <p:anim calcmode="lin" valueType="num">
                                      <p:cBhvr additive="base">
                                        <p:cTn id="7" dur="500" fill="hold"/>
                                        <p:tgtEl>
                                          <p:spTgt spid="2232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3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3234">
                                            <p:txEl>
                                              <p:pRg st="2" end="2"/>
                                            </p:txEl>
                                          </p:spTgt>
                                        </p:tgtEl>
                                        <p:attrNameLst>
                                          <p:attrName>style.visibility</p:attrName>
                                        </p:attrNameLst>
                                      </p:cBhvr>
                                      <p:to>
                                        <p:strVal val="visible"/>
                                      </p:to>
                                    </p:set>
                                    <p:anim calcmode="lin" valueType="num">
                                      <p:cBhvr additive="base">
                                        <p:cTn id="13" dur="500" fill="hold"/>
                                        <p:tgtEl>
                                          <p:spTgt spid="2232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3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23236"/>
                                        </p:tgtEl>
                                        <p:attrNameLst>
                                          <p:attrName>style.visibility</p:attrName>
                                        </p:attrNameLst>
                                      </p:cBhvr>
                                      <p:to>
                                        <p:strVal val="visible"/>
                                      </p:to>
                                    </p:set>
                                    <p:anim calcmode="lin" valueType="num">
                                      <p:cBhvr>
                                        <p:cTn id="19" dur="500" fill="hold"/>
                                        <p:tgtEl>
                                          <p:spTgt spid="223236"/>
                                        </p:tgtEl>
                                        <p:attrNameLst>
                                          <p:attrName>ppt_w</p:attrName>
                                        </p:attrNameLst>
                                      </p:cBhvr>
                                      <p:tavLst>
                                        <p:tav tm="0">
                                          <p:val>
                                            <p:fltVal val="0"/>
                                          </p:val>
                                        </p:tav>
                                        <p:tav tm="100000">
                                          <p:val>
                                            <p:strVal val="#ppt_w"/>
                                          </p:val>
                                        </p:tav>
                                      </p:tavLst>
                                    </p:anim>
                                    <p:anim calcmode="lin" valueType="num">
                                      <p:cBhvr>
                                        <p:cTn id="20" dur="500" fill="hold"/>
                                        <p:tgtEl>
                                          <p:spTgt spid="223236"/>
                                        </p:tgtEl>
                                        <p:attrNameLst>
                                          <p:attrName>ppt_h</p:attrName>
                                        </p:attrNameLst>
                                      </p:cBhvr>
                                      <p:tavLst>
                                        <p:tav tm="0">
                                          <p:val>
                                            <p:fltVal val="0"/>
                                          </p:val>
                                        </p:tav>
                                        <p:tav tm="100000">
                                          <p:val>
                                            <p:strVal val="#ppt_h"/>
                                          </p:val>
                                        </p:tav>
                                      </p:tavLst>
                                    </p:anim>
                                    <p:animEffect transition="in" filter="fade">
                                      <p:cBhvr>
                                        <p:cTn id="21" dur="500"/>
                                        <p:tgtEl>
                                          <p:spTgt spid="223236"/>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23237"/>
                                        </p:tgtEl>
                                        <p:attrNameLst>
                                          <p:attrName>style.visibility</p:attrName>
                                        </p:attrNameLst>
                                      </p:cBhvr>
                                      <p:to>
                                        <p:strVal val="visible"/>
                                      </p:to>
                                    </p:set>
                                    <p:anim calcmode="lin" valueType="num">
                                      <p:cBhvr>
                                        <p:cTn id="26" dur="500" fill="hold"/>
                                        <p:tgtEl>
                                          <p:spTgt spid="223237"/>
                                        </p:tgtEl>
                                        <p:attrNameLst>
                                          <p:attrName>ppt_w</p:attrName>
                                        </p:attrNameLst>
                                      </p:cBhvr>
                                      <p:tavLst>
                                        <p:tav tm="0">
                                          <p:val>
                                            <p:fltVal val="0"/>
                                          </p:val>
                                        </p:tav>
                                        <p:tav tm="100000">
                                          <p:val>
                                            <p:strVal val="#ppt_w"/>
                                          </p:val>
                                        </p:tav>
                                      </p:tavLst>
                                    </p:anim>
                                    <p:anim calcmode="lin" valueType="num">
                                      <p:cBhvr>
                                        <p:cTn id="27" dur="500" fill="hold"/>
                                        <p:tgtEl>
                                          <p:spTgt spid="223237"/>
                                        </p:tgtEl>
                                        <p:attrNameLst>
                                          <p:attrName>ppt_h</p:attrName>
                                        </p:attrNameLst>
                                      </p:cBhvr>
                                      <p:tavLst>
                                        <p:tav tm="0">
                                          <p:val>
                                            <p:fltVal val="0"/>
                                          </p:val>
                                        </p:tav>
                                        <p:tav tm="100000">
                                          <p:val>
                                            <p:strVal val="#ppt_h"/>
                                          </p:val>
                                        </p:tav>
                                      </p:tavLst>
                                    </p:anim>
                                    <p:animEffect transition="in" filter="fade">
                                      <p:cBhvr>
                                        <p:cTn id="28" dur="500"/>
                                        <p:tgtEl>
                                          <p:spTgt spid="223237"/>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23238"/>
                                        </p:tgtEl>
                                        <p:attrNameLst>
                                          <p:attrName>style.visibility</p:attrName>
                                        </p:attrNameLst>
                                      </p:cBhvr>
                                      <p:to>
                                        <p:strVal val="visible"/>
                                      </p:to>
                                    </p:set>
                                    <p:anim calcmode="lin" valueType="num">
                                      <p:cBhvr>
                                        <p:cTn id="33" dur="500" fill="hold"/>
                                        <p:tgtEl>
                                          <p:spTgt spid="223238"/>
                                        </p:tgtEl>
                                        <p:attrNameLst>
                                          <p:attrName>ppt_w</p:attrName>
                                        </p:attrNameLst>
                                      </p:cBhvr>
                                      <p:tavLst>
                                        <p:tav tm="0">
                                          <p:val>
                                            <p:fltVal val="0"/>
                                          </p:val>
                                        </p:tav>
                                        <p:tav tm="100000">
                                          <p:val>
                                            <p:strVal val="#ppt_w"/>
                                          </p:val>
                                        </p:tav>
                                      </p:tavLst>
                                    </p:anim>
                                    <p:anim calcmode="lin" valueType="num">
                                      <p:cBhvr>
                                        <p:cTn id="34" dur="500" fill="hold"/>
                                        <p:tgtEl>
                                          <p:spTgt spid="223238"/>
                                        </p:tgtEl>
                                        <p:attrNameLst>
                                          <p:attrName>ppt_h</p:attrName>
                                        </p:attrNameLst>
                                      </p:cBhvr>
                                      <p:tavLst>
                                        <p:tav tm="0">
                                          <p:val>
                                            <p:fltVal val="0"/>
                                          </p:val>
                                        </p:tav>
                                        <p:tav tm="100000">
                                          <p:val>
                                            <p:strVal val="#ppt_h"/>
                                          </p:val>
                                        </p:tav>
                                      </p:tavLst>
                                    </p:anim>
                                    <p:animEffect transition="in" filter="fade">
                                      <p:cBhvr>
                                        <p:cTn id="35" dur="500"/>
                                        <p:tgtEl>
                                          <p:spTgt spid="223238"/>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Background radiation</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smtClean="0">
                <a:solidFill>
                  <a:srgbClr val="000000"/>
                </a:solidFill>
                <a:cs typeface="Times New Roman" pitchFamily="18" charset="0"/>
                <a:sym typeface="Symbol" pitchFamily="18" charset="2"/>
              </a:rPr>
              <a:t>Background </a:t>
            </a:r>
            <a:r>
              <a:rPr lang="en-US" dirty="0">
                <a:solidFill>
                  <a:srgbClr val="000000"/>
                </a:solidFill>
                <a:cs typeface="Times New Roman" pitchFamily="18" charset="0"/>
                <a:sym typeface="Symbol" pitchFamily="18" charset="2"/>
              </a:rPr>
              <a:t>radiation is the </a:t>
            </a:r>
            <a:r>
              <a:rPr lang="en-US" dirty="0" smtClean="0">
                <a:solidFill>
                  <a:srgbClr val="000000"/>
                </a:solidFill>
                <a:cs typeface="Times New Roman" pitchFamily="18" charset="0"/>
                <a:sym typeface="Symbol" pitchFamily="18" charset="2"/>
              </a:rPr>
              <a:t>ionizing </a:t>
            </a:r>
            <a:r>
              <a:rPr lang="en-US" dirty="0">
                <a:solidFill>
                  <a:srgbClr val="000000"/>
                </a:solidFill>
                <a:cs typeface="Times New Roman" pitchFamily="18" charset="0"/>
                <a:sym typeface="Symbol" pitchFamily="18" charset="2"/>
              </a:rPr>
              <a:t>radiation that people </a:t>
            </a:r>
            <a:r>
              <a:rPr lang="en-US" dirty="0" smtClean="0">
                <a:solidFill>
                  <a:srgbClr val="000000"/>
                </a:solidFill>
                <a:cs typeface="Times New Roman" pitchFamily="18" charset="0"/>
                <a:sym typeface="Symbol" pitchFamily="18" charset="2"/>
              </a:rPr>
              <a:t>are </a:t>
            </a:r>
            <a:r>
              <a:rPr lang="en-US" dirty="0">
                <a:solidFill>
                  <a:srgbClr val="000000"/>
                </a:solidFill>
                <a:cs typeface="Times New Roman" pitchFamily="18" charset="0"/>
                <a:sym typeface="Symbol" pitchFamily="18" charset="2"/>
              </a:rPr>
              <a:t>exposed </a:t>
            </a:r>
            <a:r>
              <a:rPr lang="en-US" dirty="0" smtClean="0">
                <a:solidFill>
                  <a:srgbClr val="000000"/>
                </a:solidFill>
                <a:cs typeface="Times New Roman" pitchFamily="18" charset="0"/>
                <a:sym typeface="Symbol" pitchFamily="18" charset="2"/>
              </a:rPr>
              <a:t>to in everyday life, </a:t>
            </a:r>
            <a:r>
              <a:rPr lang="en-US" dirty="0">
                <a:solidFill>
                  <a:srgbClr val="000000"/>
                </a:solidFill>
                <a:cs typeface="Times New Roman" pitchFamily="18" charset="0"/>
                <a:sym typeface="Symbol" pitchFamily="18" charset="2"/>
              </a:rPr>
              <a:t>including </a:t>
            </a:r>
            <a:r>
              <a:rPr lang="en-US" b="1" dirty="0">
                <a:solidFill>
                  <a:srgbClr val="000000"/>
                </a:solidFill>
                <a:cs typeface="Times New Roman" pitchFamily="18" charset="0"/>
                <a:sym typeface="Symbol" pitchFamily="18" charset="2"/>
              </a:rPr>
              <a:t>natural</a:t>
            </a:r>
            <a:r>
              <a:rPr lang="en-US" dirty="0">
                <a:solidFill>
                  <a:srgbClr val="000000"/>
                </a:solidFill>
                <a:cs typeface="Times New Roman" pitchFamily="18" charset="0"/>
                <a:sym typeface="Symbol" pitchFamily="18" charset="2"/>
              </a:rPr>
              <a:t> and </a:t>
            </a:r>
            <a:r>
              <a:rPr lang="en-US" b="1" dirty="0">
                <a:solidFill>
                  <a:srgbClr val="000000"/>
                </a:solidFill>
                <a:cs typeface="Times New Roman" pitchFamily="18" charset="0"/>
                <a:sym typeface="Symbol" pitchFamily="18" charset="2"/>
              </a:rPr>
              <a:t>artificial</a:t>
            </a:r>
            <a:r>
              <a:rPr lang="en-US" dirty="0">
                <a:solidFill>
                  <a:srgbClr val="000000"/>
                </a:solidFill>
                <a:cs typeface="Times New Roman" pitchFamily="18" charset="0"/>
                <a:sym typeface="Symbol" pitchFamily="18" charset="2"/>
              </a:rPr>
              <a:t> sources</a:t>
            </a:r>
            <a:r>
              <a:rPr lang="en-US" dirty="0" smtClean="0">
                <a:solidFill>
                  <a:srgbClr val="000000"/>
                </a:solidFill>
                <a:cs typeface="Times New Roman" pitchFamily="18" charset="0"/>
                <a:sym typeface="Symbol" pitchFamily="18" charset="2"/>
              </a:rPr>
              <a:t>.</a:t>
            </a:r>
            <a:endParaRPr lang="en-US" dirty="0">
              <a:solidFill>
                <a:srgbClr val="000000"/>
              </a:solidFill>
              <a:cs typeface="Times New Roman" pitchFamily="18" charset="0"/>
            </a:endParaRPr>
          </a:p>
        </p:txBody>
      </p:sp>
      <p:sp>
        <p:nvSpPr>
          <p:cNvPr id="624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aphicFrame>
        <p:nvGraphicFramePr>
          <p:cNvPr id="7" name="Table 6"/>
          <p:cNvGraphicFramePr>
            <a:graphicFrameLocks noGrp="1"/>
          </p:cNvGraphicFramePr>
          <p:nvPr/>
        </p:nvGraphicFramePr>
        <p:xfrm>
          <a:off x="717452" y="3244864"/>
          <a:ext cx="7695027" cy="3400044"/>
        </p:xfrm>
        <a:graphic>
          <a:graphicData uri="http://schemas.openxmlformats.org/drawingml/2006/table">
            <a:tbl>
              <a:tblPr/>
              <a:tblGrid>
                <a:gridCol w="2242776"/>
                <a:gridCol w="862235"/>
                <a:gridCol w="840539"/>
                <a:gridCol w="867056"/>
                <a:gridCol w="2882421"/>
              </a:tblGrid>
              <a:tr h="0">
                <a:tc gridSpan="5">
                  <a:txBody>
                    <a:bodyPr/>
                    <a:lstStyle/>
                    <a:p>
                      <a:pPr marL="0" marR="0">
                        <a:lnSpc>
                          <a:spcPct val="115000"/>
                        </a:lnSpc>
                        <a:spcBef>
                          <a:spcPts val="0"/>
                        </a:spcBef>
                        <a:spcAft>
                          <a:spcPts val="0"/>
                        </a:spcAft>
                      </a:pPr>
                      <a:r>
                        <a:rPr lang="en-US" sz="1600" i="1" dirty="0">
                          <a:latin typeface="Arial"/>
                          <a:ea typeface="Calibri"/>
                          <a:cs typeface="Times New Roman"/>
                        </a:rPr>
                        <a:t>Average annual human exposure to ionizing radiation in </a:t>
                      </a:r>
                      <a:r>
                        <a:rPr lang="en-US" sz="1600" i="1" dirty="0" err="1">
                          <a:latin typeface="Arial"/>
                          <a:ea typeface="Calibri"/>
                          <a:cs typeface="Times New Roman"/>
                        </a:rPr>
                        <a:t>millisieverts</a:t>
                      </a:r>
                      <a:r>
                        <a:rPr lang="en-US" sz="1600" i="1" dirty="0">
                          <a:latin typeface="Arial"/>
                          <a:ea typeface="Calibri"/>
                          <a:cs typeface="Times New Roman"/>
                        </a:rPr>
                        <a:t> (</a:t>
                      </a:r>
                      <a:r>
                        <a:rPr lang="en-US" sz="1600" i="1" dirty="0" err="1">
                          <a:latin typeface="Arial"/>
                          <a:ea typeface="Calibri"/>
                          <a:cs typeface="Times New Roman"/>
                        </a:rPr>
                        <a:t>mSv</a:t>
                      </a:r>
                      <a:r>
                        <a:rPr lang="en-US" sz="1600" i="1" dirty="0">
                          <a:latin typeface="Arial"/>
                          <a:ea typeface="Calibri"/>
                          <a:cs typeface="Times New Roman"/>
                        </a:rPr>
                        <a:t>)</a:t>
                      </a:r>
                      <a:endParaRPr lang="en-US" sz="16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r">
                        <a:lnSpc>
                          <a:spcPct val="115000"/>
                        </a:lnSpc>
                        <a:spcBef>
                          <a:spcPts val="0"/>
                        </a:spcBef>
                        <a:spcAft>
                          <a:spcPts val="0"/>
                        </a:spcAft>
                      </a:pPr>
                      <a:r>
                        <a:rPr lang="en-US" sz="1600" b="1" dirty="0" smtClean="0">
                          <a:solidFill>
                            <a:srgbClr val="000000"/>
                          </a:solidFill>
                          <a:latin typeface="Arial"/>
                          <a:ea typeface="Calibri"/>
                          <a:cs typeface="Times New Roman"/>
                        </a:rPr>
                        <a:t>Natural radiation source</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World</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USA</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Japan</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Arial"/>
                          <a:ea typeface="Calibri"/>
                          <a:cs typeface="Times New Roman"/>
                        </a:rPr>
                        <a:t>Remark</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a:solidFill>
                            <a:srgbClr val="000000"/>
                          </a:solidFill>
                          <a:latin typeface="Arial"/>
                          <a:ea typeface="Calibri"/>
                          <a:cs typeface="Times New Roman"/>
                        </a:rPr>
                        <a:t>Inhalation of air</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1.26</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2.28</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0.4</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mainly from radon, depends on indoor accumulation</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a:solidFill>
                            <a:srgbClr val="000000"/>
                          </a:solidFill>
                          <a:latin typeface="Arial"/>
                          <a:ea typeface="Calibri"/>
                          <a:cs typeface="Times New Roman"/>
                        </a:rPr>
                        <a:t>Ingestion of food &amp; water</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0.29</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0.28</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0.4</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K-40, C-14, etc.</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a:solidFill>
                            <a:srgbClr val="000000"/>
                          </a:solidFill>
                          <a:latin typeface="Arial"/>
                          <a:ea typeface="Calibri"/>
                          <a:cs typeface="Times New Roman"/>
                        </a:rPr>
                        <a:t>Terrestrial radiation from ground</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0.48</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0.21</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0.4</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depends on soil and building material.</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600" dirty="0" smtClean="0">
                          <a:solidFill>
                            <a:srgbClr val="000000"/>
                          </a:solidFill>
                          <a:latin typeface="Arial"/>
                          <a:ea typeface="Calibri"/>
                          <a:cs typeface="Times New Roman"/>
                        </a:rPr>
                        <a:t>Cosmic radiation from space</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0.39</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Arial"/>
                          <a:ea typeface="Calibri"/>
                          <a:cs typeface="Times New Roman"/>
                        </a:rPr>
                        <a:t>0.33</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0.3</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Arial"/>
                          <a:ea typeface="Calibri"/>
                          <a:cs typeface="Times New Roman"/>
                        </a:rPr>
                        <a:t>depends on altitude</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800" b="1" dirty="0">
                          <a:solidFill>
                            <a:srgbClr val="000000"/>
                          </a:solidFill>
                          <a:latin typeface="Arial"/>
                          <a:ea typeface="Calibri"/>
                          <a:cs typeface="Times New Roman"/>
                        </a:rPr>
                        <a:t>sub total (natural)</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2.4</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3.1</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1.5</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234">
                                            <p:txEl>
                                              <p:pRg st="0" end="0"/>
                                            </p:txEl>
                                          </p:spTgt>
                                        </p:tgtEl>
                                        <p:attrNameLst>
                                          <p:attrName>style.visibility</p:attrName>
                                        </p:attrNameLst>
                                      </p:cBhvr>
                                      <p:to>
                                        <p:strVal val="visible"/>
                                      </p:to>
                                    </p:set>
                                    <p:anim calcmode="lin" valueType="num">
                                      <p:cBhvr additive="base">
                                        <p:cTn id="7" dur="500" fill="hold"/>
                                        <p:tgtEl>
                                          <p:spTgt spid="223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32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3234">
                                            <p:txEl>
                                              <p:pRg st="1" end="1"/>
                                            </p:txEl>
                                          </p:spTgt>
                                        </p:tgtEl>
                                        <p:attrNameLst>
                                          <p:attrName>style.visibility</p:attrName>
                                        </p:attrNameLst>
                                      </p:cBhvr>
                                      <p:to>
                                        <p:strVal val="visible"/>
                                      </p:to>
                                    </p:set>
                                    <p:anim calcmode="lin" valueType="num">
                                      <p:cBhvr additive="base">
                                        <p:cTn id="13" dur="500" fill="hold"/>
                                        <p:tgtEl>
                                          <p:spTgt spid="223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3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Background radiation</a:t>
            </a:r>
            <a:endParaRPr lang="en-US" sz="2000" dirty="0">
              <a:solidFill>
                <a:srgbClr val="000000"/>
              </a:solidFill>
              <a:latin typeface="Courier New" pitchFamily="49" charset="0"/>
              <a:cs typeface="Times New Roman" pitchFamily="18" charset="0"/>
            </a:endParaRPr>
          </a:p>
        </p:txBody>
      </p:sp>
      <p:sp>
        <p:nvSpPr>
          <p:cNvPr id="62470"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aphicFrame>
        <p:nvGraphicFramePr>
          <p:cNvPr id="5" name="Table 4"/>
          <p:cNvGraphicFramePr>
            <a:graphicFrameLocks noGrp="1"/>
          </p:cNvGraphicFramePr>
          <p:nvPr/>
        </p:nvGraphicFramePr>
        <p:xfrm>
          <a:off x="717451" y="2072262"/>
          <a:ext cx="7723164" cy="4521708"/>
        </p:xfrm>
        <a:graphic>
          <a:graphicData uri="http://schemas.openxmlformats.org/drawingml/2006/table">
            <a:tbl>
              <a:tblPr/>
              <a:tblGrid>
                <a:gridCol w="2250977"/>
                <a:gridCol w="865387"/>
                <a:gridCol w="843612"/>
                <a:gridCol w="870228"/>
                <a:gridCol w="2892960"/>
              </a:tblGrid>
              <a:tr h="145143">
                <a:tc gridSpan="5">
                  <a:txBody>
                    <a:bodyPr/>
                    <a:lstStyle/>
                    <a:p>
                      <a:pPr marL="0" marR="0">
                        <a:lnSpc>
                          <a:spcPct val="115000"/>
                        </a:lnSpc>
                        <a:spcBef>
                          <a:spcPts val="0"/>
                        </a:spcBef>
                        <a:spcAft>
                          <a:spcPts val="0"/>
                        </a:spcAft>
                      </a:pPr>
                      <a:r>
                        <a:rPr lang="en-US" sz="1600" i="1" dirty="0">
                          <a:latin typeface="+mn-lt"/>
                          <a:ea typeface="Calibri"/>
                          <a:cs typeface="Times New Roman"/>
                        </a:rPr>
                        <a:t>Average annual human exposure to ionizing radiation in </a:t>
                      </a:r>
                      <a:r>
                        <a:rPr lang="en-US" sz="1600" i="1" dirty="0" err="1">
                          <a:latin typeface="+mn-lt"/>
                          <a:ea typeface="Calibri"/>
                          <a:cs typeface="Times New Roman"/>
                        </a:rPr>
                        <a:t>millisieverts</a:t>
                      </a:r>
                      <a:r>
                        <a:rPr lang="en-US" sz="1600" i="1" dirty="0">
                          <a:latin typeface="+mn-lt"/>
                          <a:ea typeface="Calibri"/>
                          <a:cs typeface="Times New Roman"/>
                        </a:rPr>
                        <a:t> (</a:t>
                      </a:r>
                      <a:r>
                        <a:rPr lang="en-US" sz="1600" i="1" dirty="0" err="1">
                          <a:latin typeface="+mn-lt"/>
                          <a:ea typeface="Calibri"/>
                          <a:cs typeface="Times New Roman"/>
                        </a:rPr>
                        <a:t>mSv</a:t>
                      </a:r>
                      <a:r>
                        <a:rPr lang="en-US" sz="1600" i="1" dirty="0">
                          <a:latin typeface="+mn-lt"/>
                          <a:ea typeface="Calibri"/>
                          <a:cs typeface="Times New Roman"/>
                        </a:rPr>
                        <a:t>)</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143">
                <a:tc>
                  <a:txBody>
                    <a:bodyPr/>
                    <a:lstStyle/>
                    <a:p>
                      <a:pPr marL="0" marR="0" algn="r">
                        <a:lnSpc>
                          <a:spcPct val="115000"/>
                        </a:lnSpc>
                        <a:spcBef>
                          <a:spcPts val="0"/>
                        </a:spcBef>
                        <a:spcAft>
                          <a:spcPts val="0"/>
                        </a:spcAft>
                      </a:pPr>
                      <a:r>
                        <a:rPr lang="en-US" sz="1600" b="1" dirty="0" smtClean="0">
                          <a:solidFill>
                            <a:srgbClr val="000000"/>
                          </a:solidFill>
                          <a:latin typeface="+mn-lt"/>
                          <a:ea typeface="Calibri"/>
                          <a:cs typeface="Times New Roman"/>
                        </a:rPr>
                        <a:t>Artificial radiation </a:t>
                      </a:r>
                      <a:r>
                        <a:rPr lang="en-US" sz="1600" b="1" dirty="0">
                          <a:solidFill>
                            <a:srgbClr val="000000"/>
                          </a:solidFill>
                          <a:latin typeface="+mn-lt"/>
                          <a:ea typeface="Calibri"/>
                          <a:cs typeface="Times New Roman"/>
                        </a:rPr>
                        <a:t>source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World</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USA</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Japan</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latin typeface="+mn-lt"/>
                          <a:ea typeface="Calibri"/>
                          <a:cs typeface="Times New Roman"/>
                        </a:rPr>
                        <a:t>Remark</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Medical</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0.6</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2.3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Calibri"/>
                          <a:cs typeface="Times New Roman"/>
                        </a:rPr>
                        <a:t>CT scans excludes </a:t>
                      </a:r>
                      <a:r>
                        <a:rPr lang="en-US" sz="1600" dirty="0">
                          <a:solidFill>
                            <a:srgbClr val="000000"/>
                          </a:solidFill>
                          <a:latin typeface="+mn-lt"/>
                          <a:ea typeface="Calibri"/>
                          <a:cs typeface="Times New Roman"/>
                        </a:rPr>
                        <a:t>radiotherapy</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Consumer items</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0.13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solidFill>
                          <a:srgbClr val="000000"/>
                        </a:solidFill>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cigarettes, air travel, building materials, </a:t>
                      </a:r>
                      <a:r>
                        <a:rPr lang="en-US" sz="1600" dirty="0" smtClean="0">
                          <a:solidFill>
                            <a:srgbClr val="000000"/>
                          </a:solidFill>
                          <a:latin typeface="+mn-lt"/>
                          <a:ea typeface="Calibri"/>
                          <a:cs typeface="Times New Roman"/>
                        </a:rPr>
                        <a:t>etc.</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Atmospheric nuclear testing</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0.005</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0.01</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peak of 0.11 </a:t>
                      </a:r>
                      <a:r>
                        <a:rPr lang="en-US" sz="1600" dirty="0" err="1">
                          <a:solidFill>
                            <a:srgbClr val="000000"/>
                          </a:solidFill>
                          <a:latin typeface="+mn-lt"/>
                          <a:ea typeface="Calibri"/>
                          <a:cs typeface="Times New Roman"/>
                        </a:rPr>
                        <a:t>mSv</a:t>
                      </a:r>
                      <a:r>
                        <a:rPr lang="en-US" sz="1600" dirty="0">
                          <a:solidFill>
                            <a:srgbClr val="000000"/>
                          </a:solidFill>
                          <a:latin typeface="+mn-lt"/>
                          <a:ea typeface="Calibri"/>
                          <a:cs typeface="Times New Roman"/>
                        </a:rPr>
                        <a:t> in 1963 and declining </a:t>
                      </a:r>
                      <a:r>
                        <a:rPr lang="en-US" sz="1600" dirty="0" smtClean="0">
                          <a:solidFill>
                            <a:srgbClr val="000000"/>
                          </a:solidFill>
                          <a:latin typeface="+mn-lt"/>
                          <a:ea typeface="Calibri"/>
                          <a:cs typeface="Times New Roman"/>
                        </a:rPr>
                        <a:t>since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Occupational exposure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0.005</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0.005</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0.01</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mn-lt"/>
                          <a:ea typeface="Calibri"/>
                          <a:cs typeface="Times New Roman"/>
                        </a:rPr>
                        <a:t>radon </a:t>
                      </a:r>
                      <a:r>
                        <a:rPr lang="en-US" sz="1600" dirty="0">
                          <a:solidFill>
                            <a:srgbClr val="000000"/>
                          </a:solidFill>
                          <a:latin typeface="+mn-lt"/>
                          <a:ea typeface="Calibri"/>
                          <a:cs typeface="Times New Roman"/>
                        </a:rPr>
                        <a:t>in </a:t>
                      </a:r>
                      <a:r>
                        <a:rPr lang="en-US" sz="1600" dirty="0" smtClean="0">
                          <a:solidFill>
                            <a:srgbClr val="000000"/>
                          </a:solidFill>
                          <a:latin typeface="+mn-lt"/>
                          <a:ea typeface="Calibri"/>
                          <a:cs typeface="Times New Roman"/>
                        </a:rPr>
                        <a:t>mines, medical and aviation workers</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Nuclear fuel cycle</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0.0002</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solidFill>
                          <a:srgbClr val="000000"/>
                        </a:solidFill>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0.001</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Calibri"/>
                          <a:cs typeface="Times New Roman"/>
                        </a:rPr>
                        <a:t>up to 0.02 </a:t>
                      </a:r>
                      <a:r>
                        <a:rPr lang="en-US" sz="1600" dirty="0" err="1">
                          <a:solidFill>
                            <a:srgbClr val="000000"/>
                          </a:solidFill>
                          <a:latin typeface="+mn-lt"/>
                          <a:ea typeface="Calibri"/>
                          <a:cs typeface="Times New Roman"/>
                        </a:rPr>
                        <a:t>mSv</a:t>
                      </a:r>
                      <a:r>
                        <a:rPr lang="en-US" sz="1600" dirty="0">
                          <a:solidFill>
                            <a:srgbClr val="000000"/>
                          </a:solidFill>
                          <a:latin typeface="+mn-lt"/>
                          <a:ea typeface="Calibri"/>
                          <a:cs typeface="Times New Roman"/>
                        </a:rPr>
                        <a:t> near sites; excludes </a:t>
                      </a:r>
                      <a:r>
                        <a:rPr lang="en-US" sz="1600" dirty="0" smtClean="0">
                          <a:solidFill>
                            <a:srgbClr val="000000"/>
                          </a:solidFill>
                          <a:latin typeface="+mn-lt"/>
                          <a:ea typeface="Calibri"/>
                          <a:cs typeface="Times New Roman"/>
                        </a:rPr>
                        <a:t>occupational</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r">
                        <a:lnSpc>
                          <a:spcPct val="115000"/>
                        </a:lnSpc>
                        <a:spcBef>
                          <a:spcPts val="0"/>
                        </a:spcBef>
                        <a:spcAft>
                          <a:spcPts val="0"/>
                        </a:spcAft>
                      </a:pPr>
                      <a:r>
                        <a:rPr lang="en-US" sz="1600" dirty="0">
                          <a:solidFill>
                            <a:srgbClr val="000000"/>
                          </a:solidFill>
                          <a:latin typeface="+mn-lt"/>
                          <a:ea typeface="Calibri"/>
                          <a:cs typeface="Times New Roman"/>
                        </a:rPr>
                        <a:t>Other</a:t>
                      </a:r>
                      <a:endParaRPr lang="en-US" sz="16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0.003</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solidFill>
                          <a:srgbClr val="000000"/>
                        </a:solidFill>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Calibri"/>
                          <a:cs typeface="Times New Roman"/>
                        </a:rPr>
                        <a:t>Industrial, security, medical, educational, and research</a:t>
                      </a:r>
                      <a:endParaRPr lang="en-US" sz="160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marL="0" marR="0" algn="r">
                        <a:lnSpc>
                          <a:spcPct val="115000"/>
                        </a:lnSpc>
                        <a:spcBef>
                          <a:spcPts val="0"/>
                        </a:spcBef>
                        <a:spcAft>
                          <a:spcPts val="0"/>
                        </a:spcAft>
                      </a:pPr>
                      <a:r>
                        <a:rPr lang="en-US" sz="1800" b="1" dirty="0">
                          <a:solidFill>
                            <a:srgbClr val="000000"/>
                          </a:solidFill>
                          <a:latin typeface="+mn-lt"/>
                          <a:ea typeface="Calibri"/>
                          <a:cs typeface="Times New Roman"/>
                        </a:rPr>
                        <a:t>sub total (artificial)</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n-lt"/>
                          <a:ea typeface="Calibri"/>
                          <a:cs typeface="Times New Roman"/>
                        </a:rPr>
                        <a:t>0.61</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n-lt"/>
                          <a:ea typeface="Calibri"/>
                          <a:cs typeface="Times New Roman"/>
                        </a:rPr>
                        <a:t>3.14</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n-lt"/>
                          <a:ea typeface="Calibri"/>
                          <a:cs typeface="Times New Roman"/>
                        </a:rPr>
                        <a:t>2.33</a:t>
                      </a: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mn-lt"/>
                        <a:ea typeface="Calibri"/>
                        <a:cs typeface="Times New Roman"/>
                      </a:endParaRPr>
                    </a:p>
                  </a:txBody>
                  <a:tcPr marL="40568" marR="40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rPr>
              <a:t>Radioactive decay</a:t>
            </a:r>
            <a:r>
              <a:rPr lang="en-US" altLang="en-US" dirty="0">
                <a:solidFill>
                  <a:srgbClr val="333399"/>
                </a:solidFill>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Stable isotopes exist for elements                                     having atomic numbers Z = 1 to 83.</a:t>
            </a:r>
          </a:p>
          <a:p>
            <a:pPr eaLnBrk="0" hangingPunct="0">
              <a:spcBef>
                <a:spcPct val="20000"/>
              </a:spcBef>
              <a:defRPr/>
            </a:pPr>
            <a:r>
              <a:rPr lang="en-US" dirty="0">
                <a:solidFill>
                  <a:srgbClr val="000000"/>
                </a:solidFill>
                <a:latin typeface="+mn-lt"/>
                <a:cs typeface="Times New Roman" pitchFamily="18" charset="0"/>
                <a:sym typeface="Symbol" pitchFamily="18" charset="2"/>
              </a:rPr>
              <a:t>Up to Z = 20, the </a:t>
            </a:r>
            <a:r>
              <a:rPr lang="en-US" dirty="0" smtClean="0">
                <a:solidFill>
                  <a:srgbClr val="000000"/>
                </a:solidFill>
                <a:latin typeface="+mn-lt"/>
                <a:cs typeface="Times New Roman" pitchFamily="18" charset="0"/>
                <a:sym typeface="Symbol" pitchFamily="18" charset="2"/>
              </a:rPr>
              <a:t>neutron-to-                                                       </a:t>
            </a:r>
            <a:r>
              <a:rPr lang="en-US" dirty="0">
                <a:solidFill>
                  <a:srgbClr val="000000"/>
                </a:solidFill>
                <a:latin typeface="+mn-lt"/>
                <a:cs typeface="Times New Roman" pitchFamily="18" charset="0"/>
                <a:sym typeface="Symbol" pitchFamily="18" charset="2"/>
              </a:rPr>
              <a:t>proton ratio is close to 1.</a:t>
            </a:r>
          </a:p>
          <a:p>
            <a:pPr eaLnBrk="0" hangingPunct="0">
              <a:spcBef>
                <a:spcPct val="20000"/>
              </a:spcBef>
              <a:defRPr/>
            </a:pPr>
            <a:r>
              <a:rPr lang="en-US" dirty="0">
                <a:solidFill>
                  <a:srgbClr val="000000"/>
                </a:solidFill>
                <a:latin typeface="+mn-lt"/>
                <a:cs typeface="Times New Roman" pitchFamily="18" charset="0"/>
                <a:sym typeface="Symbol" pitchFamily="18" charset="2"/>
              </a:rPr>
              <a:t>Beyond Z = 20, the </a:t>
            </a:r>
            <a:r>
              <a:rPr lang="en-US" dirty="0" smtClean="0">
                <a:solidFill>
                  <a:srgbClr val="000000"/>
                </a:solidFill>
                <a:latin typeface="+mn-lt"/>
                <a:cs typeface="Times New Roman" pitchFamily="18" charset="0"/>
                <a:sym typeface="Symbol" pitchFamily="18" charset="2"/>
              </a:rPr>
              <a:t>neutron-to-                                                 </a:t>
            </a:r>
            <a:r>
              <a:rPr lang="en-US" dirty="0">
                <a:solidFill>
                  <a:srgbClr val="000000"/>
                </a:solidFill>
                <a:latin typeface="+mn-lt"/>
                <a:cs typeface="Times New Roman" pitchFamily="18" charset="0"/>
                <a:sym typeface="Symbol" pitchFamily="18" charset="2"/>
              </a:rPr>
              <a:t>proton ratio is bigger than 1, and                                                              grows with atomic number.</a:t>
            </a:r>
          </a:p>
          <a:p>
            <a:pPr eaLnBrk="0" hangingPunct="0">
              <a:spcBef>
                <a:spcPct val="20000"/>
              </a:spcBef>
              <a:defRPr/>
            </a:pPr>
            <a:r>
              <a:rPr lang="en-US" dirty="0">
                <a:solidFill>
                  <a:srgbClr val="000000"/>
                </a:solidFill>
                <a:latin typeface="+mn-lt"/>
                <a:cs typeface="Times New Roman" pitchFamily="18" charset="0"/>
                <a:sym typeface="Symbol" pitchFamily="18" charset="2"/>
              </a:rPr>
              <a:t>The extra neutrons counteract                                                   the repulsive Coulomb force                                                      between protons by increasing the                                                        strong force but not contributing to                                    the Coulomb force.</a:t>
            </a:r>
            <a:r>
              <a:rPr lang="en-US" sz="2000" dirty="0">
                <a:solidFill>
                  <a:srgbClr val="000000"/>
                </a:solidFill>
                <a:latin typeface="Courier New" pitchFamily="49" charset="0"/>
                <a:cs typeface="Times New Roman" pitchFamily="18" charset="0"/>
              </a:rPr>
              <a:t>	</a:t>
            </a:r>
          </a:p>
        </p:txBody>
      </p:sp>
      <p:pic>
        <p:nvPicPr>
          <p:cNvPr id="229380" name="Picture 4"/>
          <p:cNvPicPr>
            <a:picLocks noChangeAspect="1" noChangeArrowheads="1"/>
          </p:cNvPicPr>
          <p:nvPr/>
        </p:nvPicPr>
        <p:blipFill>
          <a:blip r:embed="rId8" cstate="print"/>
          <a:srcRect/>
          <a:stretch>
            <a:fillRect/>
          </a:stretch>
        </p:blipFill>
        <p:spPr bwMode="auto">
          <a:xfrm>
            <a:off x="5553075" y="1519238"/>
            <a:ext cx="3581400" cy="5348287"/>
          </a:xfrm>
          <a:prstGeom prst="rect">
            <a:avLst/>
          </a:prstGeom>
          <a:noFill/>
          <a:ln w="9525">
            <a:noFill/>
            <a:miter lim="800000"/>
            <a:headEnd/>
            <a:tailEnd/>
          </a:ln>
        </p:spPr>
      </p:pic>
      <p:sp>
        <p:nvSpPr>
          <p:cNvPr id="229381" name="Freeform 5"/>
          <p:cNvSpPr>
            <a:spLocks/>
          </p:cNvSpPr>
          <p:nvPr/>
        </p:nvSpPr>
        <p:spPr bwMode="auto">
          <a:xfrm>
            <a:off x="6446838" y="1695450"/>
            <a:ext cx="2527300" cy="3790950"/>
          </a:xfrm>
          <a:custGeom>
            <a:avLst/>
            <a:gdLst>
              <a:gd name="T0" fmla="*/ 0 w 1829"/>
              <a:gd name="T1" fmla="*/ 3782043 h 2743"/>
              <a:gd name="T2" fmla="*/ 33164 w 1829"/>
              <a:gd name="T3" fmla="*/ 3625897 h 2743"/>
              <a:gd name="T4" fmla="*/ 287419 w 1829"/>
              <a:gd name="T5" fmla="*/ 3273533 h 2743"/>
              <a:gd name="T6" fmla="*/ 287419 w 1829"/>
              <a:gd name="T7" fmla="*/ 3084224 h 2743"/>
              <a:gd name="T8" fmla="*/ 386910 w 1829"/>
              <a:gd name="T9" fmla="*/ 3060733 h 2743"/>
              <a:gd name="T10" fmla="*/ 518183 w 1829"/>
              <a:gd name="T11" fmla="*/ 2944660 h 2743"/>
              <a:gd name="T12" fmla="*/ 672947 w 1829"/>
              <a:gd name="T13" fmla="*/ 2798186 h 2743"/>
              <a:gd name="T14" fmla="*/ 903711 w 1829"/>
              <a:gd name="T15" fmla="*/ 2248222 h 2743"/>
              <a:gd name="T16" fmla="*/ 903711 w 1829"/>
              <a:gd name="T17" fmla="*/ 2058913 h 2743"/>
              <a:gd name="T18" fmla="*/ 1043275 w 1829"/>
              <a:gd name="T19" fmla="*/ 1977385 h 2743"/>
              <a:gd name="T20" fmla="*/ 1157966 w 1829"/>
              <a:gd name="T21" fmla="*/ 1870985 h 2743"/>
              <a:gd name="T22" fmla="*/ 1239493 w 1829"/>
              <a:gd name="T23" fmla="*/ 1870985 h 2743"/>
              <a:gd name="T24" fmla="*/ 1314111 w 1829"/>
              <a:gd name="T25" fmla="*/ 1829531 h 2743"/>
              <a:gd name="T26" fmla="*/ 1412221 w 1829"/>
              <a:gd name="T27" fmla="*/ 1558694 h 2743"/>
              <a:gd name="T28" fmla="*/ 1526912 w 1829"/>
              <a:gd name="T29" fmla="*/ 1410839 h 2743"/>
              <a:gd name="T30" fmla="*/ 1526912 w 1829"/>
              <a:gd name="T31" fmla="*/ 1279566 h 2743"/>
              <a:gd name="T32" fmla="*/ 1691349 w 1829"/>
              <a:gd name="T33" fmla="*/ 1081966 h 2743"/>
              <a:gd name="T34" fmla="*/ 1691349 w 1829"/>
              <a:gd name="T35" fmla="*/ 844292 h 2743"/>
              <a:gd name="T36" fmla="*/ 1806040 w 1829"/>
              <a:gd name="T37" fmla="*/ 819420 h 2743"/>
              <a:gd name="T38" fmla="*/ 1870985 w 1829"/>
              <a:gd name="T39" fmla="*/ 639783 h 2743"/>
              <a:gd name="T40" fmla="*/ 1978767 w 1829"/>
              <a:gd name="T41" fmla="*/ 402110 h 2743"/>
              <a:gd name="T42" fmla="*/ 2060295 w 1829"/>
              <a:gd name="T43" fmla="*/ 221091 h 2743"/>
              <a:gd name="T44" fmla="*/ 2166695 w 1829"/>
              <a:gd name="T45" fmla="*/ 73236 h 2743"/>
              <a:gd name="T46" fmla="*/ 2191568 w 1829"/>
              <a:gd name="T47" fmla="*/ 0 h 2743"/>
              <a:gd name="T48" fmla="*/ 2527350 w 1829"/>
              <a:gd name="T49" fmla="*/ 0 h 2743"/>
              <a:gd name="T50" fmla="*/ 2520441 w 1829"/>
              <a:gd name="T51" fmla="*/ 327491 h 2743"/>
              <a:gd name="T52" fmla="*/ 2356004 w 1829"/>
              <a:gd name="T53" fmla="*/ 927202 h 2743"/>
              <a:gd name="T54" fmla="*/ 2208150 w 1829"/>
              <a:gd name="T55" fmla="*/ 1287857 h 2743"/>
              <a:gd name="T56" fmla="*/ 2002258 w 1829"/>
              <a:gd name="T57" fmla="*/ 1337602 h 2743"/>
              <a:gd name="T58" fmla="*/ 1748003 w 1829"/>
              <a:gd name="T59" fmla="*/ 1698258 h 2743"/>
              <a:gd name="T60" fmla="*/ 1616730 w 1829"/>
              <a:gd name="T61" fmla="*/ 2075495 h 2743"/>
              <a:gd name="T62" fmla="*/ 1133093 w 1829"/>
              <a:gd name="T63" fmla="*/ 2600586 h 2743"/>
              <a:gd name="T64" fmla="*/ 1075057 w 1829"/>
              <a:gd name="T65" fmla="*/ 2731859 h 2743"/>
              <a:gd name="T66" fmla="*/ 870547 w 1829"/>
              <a:gd name="T67" fmla="*/ 2994406 h 2743"/>
              <a:gd name="T68" fmla="*/ 533383 w 1829"/>
              <a:gd name="T69" fmla="*/ 3388224 h 2743"/>
              <a:gd name="T70" fmla="*/ 239055 w 1829"/>
              <a:gd name="T71" fmla="*/ 3659061 h 2743"/>
              <a:gd name="T72" fmla="*/ 91200 w 1829"/>
              <a:gd name="T73" fmla="*/ 3790334 h 2743"/>
              <a:gd name="T74" fmla="*/ 0 w 1829"/>
              <a:gd name="T75" fmla="*/ 3782043 h 27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9"/>
              <a:gd name="T115" fmla="*/ 0 h 2743"/>
              <a:gd name="T116" fmla="*/ 1829 w 1829"/>
              <a:gd name="T117" fmla="*/ 2743 h 27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9" h="2743">
                <a:moveTo>
                  <a:pt x="0" y="2737"/>
                </a:moveTo>
                <a:lnTo>
                  <a:pt x="24" y="2624"/>
                </a:lnTo>
                <a:lnTo>
                  <a:pt x="208" y="2369"/>
                </a:lnTo>
                <a:lnTo>
                  <a:pt x="208" y="2232"/>
                </a:lnTo>
                <a:lnTo>
                  <a:pt x="280" y="2215"/>
                </a:lnTo>
                <a:lnTo>
                  <a:pt x="375" y="2131"/>
                </a:lnTo>
                <a:lnTo>
                  <a:pt x="487" y="2025"/>
                </a:lnTo>
                <a:lnTo>
                  <a:pt x="654" y="1627"/>
                </a:lnTo>
                <a:lnTo>
                  <a:pt x="654" y="1490"/>
                </a:lnTo>
                <a:lnTo>
                  <a:pt x="755" y="1431"/>
                </a:lnTo>
                <a:lnTo>
                  <a:pt x="838" y="1354"/>
                </a:lnTo>
                <a:lnTo>
                  <a:pt x="897" y="1354"/>
                </a:lnTo>
                <a:lnTo>
                  <a:pt x="951" y="1324"/>
                </a:lnTo>
                <a:lnTo>
                  <a:pt x="1022" y="1128"/>
                </a:lnTo>
                <a:lnTo>
                  <a:pt x="1105" y="1021"/>
                </a:lnTo>
                <a:lnTo>
                  <a:pt x="1105" y="926"/>
                </a:lnTo>
                <a:lnTo>
                  <a:pt x="1224" y="783"/>
                </a:lnTo>
                <a:lnTo>
                  <a:pt x="1224" y="611"/>
                </a:lnTo>
                <a:lnTo>
                  <a:pt x="1307" y="593"/>
                </a:lnTo>
                <a:lnTo>
                  <a:pt x="1354" y="463"/>
                </a:lnTo>
                <a:lnTo>
                  <a:pt x="1432" y="291"/>
                </a:lnTo>
                <a:lnTo>
                  <a:pt x="1491" y="160"/>
                </a:lnTo>
                <a:lnTo>
                  <a:pt x="1568" y="53"/>
                </a:lnTo>
                <a:lnTo>
                  <a:pt x="1586" y="0"/>
                </a:lnTo>
                <a:lnTo>
                  <a:pt x="1829" y="0"/>
                </a:lnTo>
                <a:lnTo>
                  <a:pt x="1824" y="237"/>
                </a:lnTo>
                <a:lnTo>
                  <a:pt x="1705" y="671"/>
                </a:lnTo>
                <a:lnTo>
                  <a:pt x="1598" y="932"/>
                </a:lnTo>
                <a:lnTo>
                  <a:pt x="1449" y="968"/>
                </a:lnTo>
                <a:lnTo>
                  <a:pt x="1265" y="1229"/>
                </a:lnTo>
                <a:lnTo>
                  <a:pt x="1170" y="1502"/>
                </a:lnTo>
                <a:lnTo>
                  <a:pt x="820" y="1882"/>
                </a:lnTo>
                <a:lnTo>
                  <a:pt x="778" y="1977"/>
                </a:lnTo>
                <a:lnTo>
                  <a:pt x="630" y="2167"/>
                </a:lnTo>
                <a:lnTo>
                  <a:pt x="386" y="2452"/>
                </a:lnTo>
                <a:lnTo>
                  <a:pt x="173" y="2648"/>
                </a:lnTo>
                <a:lnTo>
                  <a:pt x="66" y="2743"/>
                </a:lnTo>
                <a:lnTo>
                  <a:pt x="0" y="2737"/>
                </a:lnTo>
                <a:close/>
              </a:path>
            </a:pathLst>
          </a:custGeom>
          <a:solidFill>
            <a:srgbClr val="FFC000">
              <a:alpha val="39999"/>
            </a:srgbClr>
          </a:solidFill>
          <a:ln w="9525">
            <a:noFill/>
            <a:round/>
            <a:headEnd/>
            <a:tailEnd/>
          </a:ln>
        </p:spPr>
        <p:txBody>
          <a:bodyPr/>
          <a:lstStyle/>
          <a:p>
            <a:endParaRPr lang="en-US"/>
          </a:p>
        </p:txBody>
      </p:sp>
      <p:sp>
        <p:nvSpPr>
          <p:cNvPr id="229382" name="Text Box 6"/>
          <p:cNvSpPr txBox="1">
            <a:spLocks noChangeArrowheads="1"/>
          </p:cNvSpPr>
          <p:nvPr/>
        </p:nvSpPr>
        <p:spPr bwMode="auto">
          <a:xfrm>
            <a:off x="6354763" y="1663700"/>
            <a:ext cx="2036762" cy="1323975"/>
          </a:xfrm>
          <a:prstGeom prst="rect">
            <a:avLst/>
          </a:prstGeom>
          <a:noFill/>
          <a:ln w="9525">
            <a:noFill/>
            <a:miter lim="800000"/>
            <a:headEnd/>
            <a:tailEnd/>
          </a:ln>
        </p:spPr>
        <p:txBody>
          <a:bodyPr>
            <a:spAutoFit/>
          </a:bodyPr>
          <a:lstStyle/>
          <a:p>
            <a:pPr>
              <a:defRPr/>
            </a:pPr>
            <a:r>
              <a:rPr lang="en-US" sz="2000" u="sng" dirty="0">
                <a:latin typeface="+mn-lt"/>
              </a:rPr>
              <a:t>Unstable region</a:t>
            </a:r>
            <a:endParaRPr lang="en-US" sz="2000" dirty="0">
              <a:latin typeface="+mn-lt"/>
            </a:endParaRPr>
          </a:p>
          <a:p>
            <a:pPr>
              <a:defRPr/>
            </a:pPr>
            <a:r>
              <a:rPr lang="en-US" sz="2000" i="1" dirty="0">
                <a:latin typeface="+mn-lt"/>
              </a:rPr>
              <a:t>Too many neutrons</a:t>
            </a:r>
            <a:endParaRPr lang="en-US" sz="2000" dirty="0">
              <a:latin typeface="+mn-lt"/>
            </a:endParaRPr>
          </a:p>
          <a:p>
            <a:pPr>
              <a:defRPr/>
            </a:pPr>
            <a:r>
              <a:rPr lang="en-US" sz="2000" dirty="0" smtClean="0">
                <a:latin typeface="+mn-lt"/>
                <a:sym typeface="Symbol" pitchFamily="18" charset="2"/>
              </a:rPr>
              <a:t>(</a:t>
            </a:r>
            <a:r>
              <a:rPr lang="en-US" sz="2000" baseline="30000" dirty="0">
                <a:latin typeface="+mn-lt"/>
                <a:sym typeface="Symbol" pitchFamily="18" charset="2"/>
              </a:rPr>
              <a:t>-</a:t>
            </a:r>
            <a:r>
              <a:rPr lang="en-US" sz="2000" dirty="0">
                <a:latin typeface="+mn-lt"/>
              </a:rPr>
              <a:t> </a:t>
            </a:r>
            <a:r>
              <a:rPr lang="en-US" sz="2000" dirty="0" smtClean="0">
                <a:latin typeface="+mn-lt"/>
              </a:rPr>
              <a:t>decay)</a:t>
            </a:r>
            <a:endParaRPr lang="en-US" sz="2000" dirty="0">
              <a:latin typeface="+mn-lt"/>
            </a:endParaRPr>
          </a:p>
        </p:txBody>
      </p:sp>
      <p:sp>
        <p:nvSpPr>
          <p:cNvPr id="229383" name="Text Box 7"/>
          <p:cNvSpPr txBox="1">
            <a:spLocks noChangeArrowheads="1"/>
          </p:cNvSpPr>
          <p:nvPr/>
        </p:nvSpPr>
        <p:spPr bwMode="auto">
          <a:xfrm>
            <a:off x="7610475" y="4032250"/>
            <a:ext cx="1550988" cy="1630363"/>
          </a:xfrm>
          <a:prstGeom prst="rect">
            <a:avLst/>
          </a:prstGeom>
          <a:noFill/>
          <a:ln w="9525">
            <a:noFill/>
            <a:miter lim="800000"/>
            <a:headEnd/>
            <a:tailEnd/>
          </a:ln>
        </p:spPr>
        <p:txBody>
          <a:bodyPr>
            <a:spAutoFit/>
          </a:bodyPr>
          <a:lstStyle/>
          <a:p>
            <a:pPr algn="r">
              <a:defRPr/>
            </a:pPr>
            <a:r>
              <a:rPr lang="en-US" sz="2000" dirty="0">
                <a:solidFill>
                  <a:srgbClr val="FF6600"/>
                </a:solidFill>
                <a:latin typeface="+mn-lt"/>
              </a:rPr>
              <a:t> </a:t>
            </a:r>
            <a:r>
              <a:rPr lang="en-US" sz="2000" u="sng" dirty="0">
                <a:latin typeface="+mn-lt"/>
              </a:rPr>
              <a:t>Unstable region</a:t>
            </a:r>
          </a:p>
          <a:p>
            <a:pPr algn="r">
              <a:defRPr/>
            </a:pPr>
            <a:r>
              <a:rPr lang="en-US" sz="2000" i="1" dirty="0">
                <a:latin typeface="+mn-lt"/>
              </a:rPr>
              <a:t>Too many protons</a:t>
            </a:r>
          </a:p>
          <a:p>
            <a:pPr algn="r">
              <a:defRPr/>
            </a:pPr>
            <a:r>
              <a:rPr lang="en-US" sz="2000" dirty="0" smtClean="0">
                <a:latin typeface="+mn-lt"/>
                <a:sym typeface="Symbol" pitchFamily="18" charset="2"/>
              </a:rPr>
              <a:t>(</a:t>
            </a:r>
            <a:r>
              <a:rPr lang="en-US" sz="2000" baseline="30000" dirty="0">
                <a:latin typeface="+mn-lt"/>
                <a:sym typeface="Symbol" pitchFamily="18" charset="2"/>
              </a:rPr>
              <a:t>+</a:t>
            </a:r>
            <a:r>
              <a:rPr lang="en-US" sz="2000" dirty="0">
                <a:latin typeface="+mn-lt"/>
              </a:rPr>
              <a:t> </a:t>
            </a:r>
            <a:r>
              <a:rPr lang="en-US" sz="2000" dirty="0" smtClean="0">
                <a:latin typeface="+mn-lt"/>
              </a:rPr>
              <a:t>decay)</a:t>
            </a:r>
            <a:endParaRPr lang="en-US" sz="2000" dirty="0">
              <a:latin typeface="+mn-lt"/>
            </a:endParaRPr>
          </a:p>
        </p:txBody>
      </p:sp>
      <p:sp>
        <p:nvSpPr>
          <p:cNvPr id="229384" name="Text Box 8"/>
          <p:cNvSpPr txBox="1">
            <a:spLocks noChangeArrowheads="1"/>
          </p:cNvSpPr>
          <p:nvPr/>
        </p:nvSpPr>
        <p:spPr bwMode="auto">
          <a:xfrm>
            <a:off x="6264275" y="6461125"/>
            <a:ext cx="2774950" cy="396875"/>
          </a:xfrm>
          <a:prstGeom prst="rect">
            <a:avLst/>
          </a:prstGeom>
          <a:noFill/>
          <a:ln w="9525">
            <a:noFill/>
            <a:miter lim="800000"/>
            <a:headEnd/>
            <a:tailEnd/>
          </a:ln>
        </p:spPr>
        <p:txBody>
          <a:bodyPr wrap="none">
            <a:spAutoFit/>
          </a:bodyPr>
          <a:lstStyle/>
          <a:p>
            <a:r>
              <a:rPr lang="en-US" sz="2000" b="1">
                <a:solidFill>
                  <a:srgbClr val="FF6600"/>
                </a:solidFill>
                <a:latin typeface="Courier New" pitchFamily="49" charset="0"/>
              </a:rPr>
              <a:t>Unstable nuclides</a:t>
            </a:r>
          </a:p>
        </p:txBody>
      </p:sp>
      <p:grpSp>
        <p:nvGrpSpPr>
          <p:cNvPr id="2" name="Group 9"/>
          <p:cNvGrpSpPr>
            <a:grpSpLocks/>
          </p:cNvGrpSpPr>
          <p:nvPr/>
        </p:nvGrpSpPr>
        <p:grpSpPr bwMode="auto">
          <a:xfrm>
            <a:off x="5759450" y="3082925"/>
            <a:ext cx="2081213" cy="484188"/>
            <a:chOff x="3438" y="959"/>
            <a:chExt cx="1311" cy="305"/>
          </a:xfrm>
        </p:grpSpPr>
        <p:sp>
          <p:nvSpPr>
            <p:cNvPr id="63510" name="Text Box 10"/>
            <p:cNvSpPr txBox="1">
              <a:spLocks noChangeArrowheads="1"/>
            </p:cNvSpPr>
            <p:nvPr/>
          </p:nvSpPr>
          <p:spPr bwMode="auto">
            <a:xfrm>
              <a:off x="3438" y="959"/>
              <a:ext cx="1311" cy="291"/>
            </a:xfrm>
            <a:prstGeom prst="rect">
              <a:avLst/>
            </a:prstGeom>
            <a:noFill/>
            <a:ln w="9525">
              <a:noFill/>
              <a:miter lim="800000"/>
              <a:headEnd/>
              <a:tailEnd/>
            </a:ln>
          </p:spPr>
          <p:txBody>
            <a:bodyPr wrap="none">
              <a:spAutoFit/>
            </a:bodyPr>
            <a:lstStyle/>
            <a:p>
              <a:pPr>
                <a:defRPr/>
              </a:pPr>
              <a:r>
                <a:rPr lang="en-US" baseline="30000" dirty="0">
                  <a:solidFill>
                    <a:schemeClr val="hlink"/>
                  </a:solidFill>
                  <a:latin typeface="+mn-lt"/>
                </a:rPr>
                <a:t>110 </a:t>
              </a:r>
              <a:r>
                <a:rPr lang="en-US" dirty="0" err="1">
                  <a:solidFill>
                    <a:schemeClr val="hlink"/>
                  </a:solidFill>
                  <a:latin typeface="+mn-lt"/>
                </a:rPr>
                <a:t>Cd</a:t>
              </a:r>
              <a:r>
                <a:rPr lang="en-US" dirty="0">
                  <a:solidFill>
                    <a:schemeClr val="hlink"/>
                  </a:solidFill>
                  <a:latin typeface="+mn-lt"/>
                </a:rPr>
                <a:t>(1.29:1)</a:t>
              </a:r>
            </a:p>
          </p:txBody>
        </p:sp>
        <p:sp>
          <p:nvSpPr>
            <p:cNvPr id="63511" name="Text Box 11"/>
            <p:cNvSpPr txBox="1">
              <a:spLocks noChangeArrowheads="1"/>
            </p:cNvSpPr>
            <p:nvPr/>
          </p:nvSpPr>
          <p:spPr bwMode="auto">
            <a:xfrm>
              <a:off x="3507" y="1051"/>
              <a:ext cx="309" cy="213"/>
            </a:xfrm>
            <a:prstGeom prst="rect">
              <a:avLst/>
            </a:prstGeom>
            <a:noFill/>
            <a:ln w="9525">
              <a:noFill/>
              <a:miter lim="800000"/>
              <a:headEnd/>
              <a:tailEnd/>
            </a:ln>
          </p:spPr>
          <p:txBody>
            <a:bodyPr>
              <a:spAutoFit/>
            </a:bodyPr>
            <a:lstStyle/>
            <a:p>
              <a:pPr>
                <a:defRPr/>
              </a:pPr>
              <a:r>
                <a:rPr lang="en-US" baseline="-25000" dirty="0">
                  <a:solidFill>
                    <a:schemeClr val="hlink"/>
                  </a:solidFill>
                  <a:latin typeface="+mn-lt"/>
                </a:rPr>
                <a:t>48</a:t>
              </a:r>
            </a:p>
          </p:txBody>
        </p:sp>
      </p:grpSp>
      <p:grpSp>
        <p:nvGrpSpPr>
          <p:cNvPr id="3" name="Group 12"/>
          <p:cNvGrpSpPr>
            <a:grpSpLocks/>
          </p:cNvGrpSpPr>
          <p:nvPr/>
        </p:nvGrpSpPr>
        <p:grpSpPr bwMode="auto">
          <a:xfrm>
            <a:off x="6927850" y="152400"/>
            <a:ext cx="1981200" cy="465138"/>
            <a:chOff x="2943" y="556"/>
            <a:chExt cx="1248" cy="293"/>
          </a:xfrm>
        </p:grpSpPr>
        <p:sp>
          <p:nvSpPr>
            <p:cNvPr id="63508" name="Text Box 13"/>
            <p:cNvSpPr txBox="1">
              <a:spLocks noChangeArrowheads="1"/>
            </p:cNvSpPr>
            <p:nvPr/>
          </p:nvSpPr>
          <p:spPr bwMode="auto">
            <a:xfrm>
              <a:off x="2943" y="556"/>
              <a:ext cx="1248" cy="291"/>
            </a:xfrm>
            <a:prstGeom prst="rect">
              <a:avLst/>
            </a:prstGeom>
            <a:noFill/>
            <a:ln w="9525">
              <a:noFill/>
              <a:miter lim="800000"/>
              <a:headEnd/>
              <a:tailEnd/>
            </a:ln>
          </p:spPr>
          <p:txBody>
            <a:bodyPr wrap="none">
              <a:spAutoFit/>
            </a:bodyPr>
            <a:lstStyle/>
            <a:p>
              <a:pPr>
                <a:defRPr/>
              </a:pPr>
              <a:r>
                <a:rPr lang="en-US" baseline="30000" dirty="0">
                  <a:solidFill>
                    <a:schemeClr val="hlink"/>
                  </a:solidFill>
                  <a:latin typeface="+mn-lt"/>
                </a:rPr>
                <a:t>202</a:t>
              </a:r>
              <a:r>
                <a:rPr lang="en-US" dirty="0">
                  <a:solidFill>
                    <a:schemeClr val="hlink"/>
                  </a:solidFill>
                  <a:latin typeface="+mn-lt"/>
                </a:rPr>
                <a:t>Hg(</a:t>
              </a:r>
              <a:r>
                <a:rPr lang="en-US" dirty="0">
                  <a:solidFill>
                    <a:srgbClr val="009999"/>
                  </a:solidFill>
                  <a:latin typeface="+mn-lt"/>
                </a:rPr>
                <a:t>1.53:1</a:t>
              </a:r>
              <a:r>
                <a:rPr lang="en-US" dirty="0">
                  <a:solidFill>
                    <a:schemeClr val="hlink"/>
                  </a:solidFill>
                  <a:latin typeface="+mn-lt"/>
                </a:rPr>
                <a:t>)</a:t>
              </a:r>
            </a:p>
          </p:txBody>
        </p:sp>
        <p:sp>
          <p:nvSpPr>
            <p:cNvPr id="63509" name="Text Box 14"/>
            <p:cNvSpPr txBox="1">
              <a:spLocks noChangeArrowheads="1"/>
            </p:cNvSpPr>
            <p:nvPr/>
          </p:nvSpPr>
          <p:spPr bwMode="auto">
            <a:xfrm>
              <a:off x="3010" y="636"/>
              <a:ext cx="320" cy="213"/>
            </a:xfrm>
            <a:prstGeom prst="rect">
              <a:avLst/>
            </a:prstGeom>
            <a:noFill/>
            <a:ln w="9525">
              <a:noFill/>
              <a:miter lim="800000"/>
              <a:headEnd/>
              <a:tailEnd/>
            </a:ln>
          </p:spPr>
          <p:txBody>
            <a:bodyPr>
              <a:spAutoFit/>
            </a:bodyPr>
            <a:lstStyle/>
            <a:p>
              <a:pPr>
                <a:defRPr/>
              </a:pPr>
              <a:r>
                <a:rPr lang="en-US" baseline="-25000" dirty="0">
                  <a:solidFill>
                    <a:schemeClr val="hlink"/>
                  </a:solidFill>
                  <a:latin typeface="+mn-lt"/>
                </a:rPr>
                <a:t>80</a:t>
              </a:r>
            </a:p>
          </p:txBody>
        </p:sp>
      </p:grpSp>
      <p:grpSp>
        <p:nvGrpSpPr>
          <p:cNvPr id="4" name="Group 15"/>
          <p:cNvGrpSpPr>
            <a:grpSpLocks/>
          </p:cNvGrpSpPr>
          <p:nvPr/>
        </p:nvGrpSpPr>
        <p:grpSpPr bwMode="auto">
          <a:xfrm>
            <a:off x="4656138" y="6335713"/>
            <a:ext cx="1795462" cy="477837"/>
            <a:chOff x="4049" y="2255"/>
            <a:chExt cx="1131" cy="301"/>
          </a:xfrm>
        </p:grpSpPr>
        <p:sp>
          <p:nvSpPr>
            <p:cNvPr id="63506" name="Text Box 16"/>
            <p:cNvSpPr txBox="1">
              <a:spLocks noChangeArrowheads="1"/>
            </p:cNvSpPr>
            <p:nvPr/>
          </p:nvSpPr>
          <p:spPr bwMode="auto">
            <a:xfrm>
              <a:off x="4049" y="2343"/>
              <a:ext cx="384" cy="213"/>
            </a:xfrm>
            <a:prstGeom prst="rect">
              <a:avLst/>
            </a:prstGeom>
            <a:noFill/>
            <a:ln w="9525">
              <a:noFill/>
              <a:miter lim="800000"/>
              <a:headEnd/>
              <a:tailEnd/>
            </a:ln>
          </p:spPr>
          <p:txBody>
            <a:bodyPr>
              <a:spAutoFit/>
            </a:bodyPr>
            <a:lstStyle/>
            <a:p>
              <a:pPr>
                <a:defRPr/>
              </a:pPr>
              <a:r>
                <a:rPr lang="en-US" baseline="-25000" dirty="0">
                  <a:solidFill>
                    <a:schemeClr val="hlink"/>
                  </a:solidFill>
                  <a:latin typeface="+mn-lt"/>
                </a:rPr>
                <a:t>3</a:t>
              </a:r>
            </a:p>
          </p:txBody>
        </p:sp>
        <p:sp>
          <p:nvSpPr>
            <p:cNvPr id="63507" name="Text Box 17"/>
            <p:cNvSpPr txBox="1">
              <a:spLocks noChangeArrowheads="1"/>
            </p:cNvSpPr>
            <p:nvPr/>
          </p:nvSpPr>
          <p:spPr bwMode="auto">
            <a:xfrm>
              <a:off x="4052" y="2255"/>
              <a:ext cx="1128" cy="291"/>
            </a:xfrm>
            <a:prstGeom prst="rect">
              <a:avLst/>
            </a:prstGeom>
            <a:noFill/>
            <a:ln w="9525">
              <a:noFill/>
              <a:miter lim="800000"/>
              <a:headEnd/>
              <a:tailEnd/>
            </a:ln>
          </p:spPr>
          <p:txBody>
            <a:bodyPr>
              <a:spAutoFit/>
            </a:bodyPr>
            <a:lstStyle/>
            <a:p>
              <a:pPr>
                <a:defRPr/>
              </a:pPr>
              <a:r>
                <a:rPr lang="en-US" baseline="30000" dirty="0">
                  <a:solidFill>
                    <a:schemeClr val="hlink"/>
                  </a:solidFill>
                  <a:latin typeface="+mn-lt"/>
                </a:rPr>
                <a:t>6</a:t>
              </a:r>
              <a:r>
                <a:rPr lang="en-US" dirty="0">
                  <a:solidFill>
                    <a:schemeClr val="hlink"/>
                  </a:solidFill>
                  <a:latin typeface="+mn-lt"/>
                </a:rPr>
                <a:t>Li(1.00:1)</a:t>
              </a:r>
            </a:p>
          </p:txBody>
        </p:sp>
      </p:grpSp>
      <p:sp>
        <p:nvSpPr>
          <p:cNvPr id="229394" name="Line 18"/>
          <p:cNvSpPr>
            <a:spLocks noChangeShapeType="1"/>
          </p:cNvSpPr>
          <p:nvPr/>
        </p:nvSpPr>
        <p:spPr bwMode="auto">
          <a:xfrm flipV="1">
            <a:off x="5805488" y="5500688"/>
            <a:ext cx="639762" cy="915987"/>
          </a:xfrm>
          <a:prstGeom prst="line">
            <a:avLst/>
          </a:prstGeom>
          <a:noFill/>
          <a:ln w="9525">
            <a:solidFill>
              <a:srgbClr val="009999"/>
            </a:solidFill>
            <a:round/>
            <a:headEnd/>
            <a:tailEnd/>
          </a:ln>
        </p:spPr>
        <p:txBody>
          <a:bodyPr/>
          <a:lstStyle/>
          <a:p>
            <a:endParaRPr lang="en-US"/>
          </a:p>
        </p:txBody>
      </p:sp>
      <p:sp>
        <p:nvSpPr>
          <p:cNvPr id="229395" name="Line 19"/>
          <p:cNvSpPr>
            <a:spLocks noChangeShapeType="1"/>
          </p:cNvSpPr>
          <p:nvPr/>
        </p:nvSpPr>
        <p:spPr bwMode="auto">
          <a:xfrm>
            <a:off x="7300913" y="3465513"/>
            <a:ext cx="538162" cy="103187"/>
          </a:xfrm>
          <a:prstGeom prst="line">
            <a:avLst/>
          </a:prstGeom>
          <a:noFill/>
          <a:ln w="9525">
            <a:solidFill>
              <a:srgbClr val="009999"/>
            </a:solidFill>
            <a:round/>
            <a:headEnd/>
            <a:tailEnd/>
          </a:ln>
        </p:spPr>
        <p:txBody>
          <a:bodyPr/>
          <a:lstStyle/>
          <a:p>
            <a:endParaRPr lang="en-US"/>
          </a:p>
        </p:txBody>
      </p:sp>
      <p:sp>
        <p:nvSpPr>
          <p:cNvPr id="229396" name="Line 20"/>
          <p:cNvSpPr>
            <a:spLocks noChangeShapeType="1"/>
          </p:cNvSpPr>
          <p:nvPr/>
        </p:nvSpPr>
        <p:spPr bwMode="auto">
          <a:xfrm>
            <a:off x="8435975" y="590550"/>
            <a:ext cx="501650" cy="1076325"/>
          </a:xfrm>
          <a:prstGeom prst="line">
            <a:avLst/>
          </a:prstGeom>
          <a:noFill/>
          <a:ln w="9525">
            <a:solidFill>
              <a:srgbClr val="009999"/>
            </a:solidFill>
            <a:round/>
            <a:headEnd/>
            <a:tailEnd/>
          </a:ln>
        </p:spPr>
        <p:txBody>
          <a:bodyPr/>
          <a:lstStyle/>
          <a:p>
            <a:endParaRPr lang="en-US"/>
          </a:p>
        </p:txBody>
      </p:sp>
      <p:grpSp>
        <p:nvGrpSpPr>
          <p:cNvPr id="5" name="Group 21"/>
          <p:cNvGrpSpPr>
            <a:grpSpLocks/>
          </p:cNvGrpSpPr>
          <p:nvPr/>
        </p:nvGrpSpPr>
        <p:grpSpPr bwMode="auto">
          <a:xfrm>
            <a:off x="6319838" y="4951413"/>
            <a:ext cx="671512" cy="671512"/>
            <a:chOff x="3214" y="3139"/>
            <a:chExt cx="461" cy="484"/>
          </a:xfrm>
        </p:grpSpPr>
        <p:sp>
          <p:nvSpPr>
            <p:cNvPr id="63504" name="Rectangle 22"/>
            <p:cNvSpPr>
              <a:spLocks noChangeArrowheads="1"/>
            </p:cNvSpPr>
            <p:nvPr/>
          </p:nvSpPr>
          <p:spPr bwMode="auto">
            <a:xfrm>
              <a:off x="3214" y="3139"/>
              <a:ext cx="455" cy="467"/>
            </a:xfrm>
            <a:prstGeom prst="rect">
              <a:avLst/>
            </a:prstGeom>
            <a:noFill/>
            <a:ln w="9525">
              <a:solidFill>
                <a:schemeClr val="tx1"/>
              </a:solidFill>
              <a:miter lim="800000"/>
              <a:headEnd/>
              <a:tailEnd/>
            </a:ln>
          </p:spPr>
          <p:txBody>
            <a:bodyPr wrap="none" anchor="ctr"/>
            <a:lstStyle/>
            <a:p>
              <a:endParaRPr lang="en-US"/>
            </a:p>
          </p:txBody>
        </p:sp>
        <p:sp>
          <p:nvSpPr>
            <p:cNvPr id="63505" name="Freeform 23"/>
            <p:cNvSpPr>
              <a:spLocks/>
            </p:cNvSpPr>
            <p:nvPr/>
          </p:nvSpPr>
          <p:spPr bwMode="auto">
            <a:xfrm>
              <a:off x="3226" y="3157"/>
              <a:ext cx="449" cy="466"/>
            </a:xfrm>
            <a:custGeom>
              <a:avLst/>
              <a:gdLst>
                <a:gd name="T0" fmla="*/ 449 w 449"/>
                <a:gd name="T1" fmla="*/ 0 h 466"/>
                <a:gd name="T2" fmla="*/ 449 w 449"/>
                <a:gd name="T3" fmla="*/ 466 h 466"/>
                <a:gd name="T4" fmla="*/ 0 w 449"/>
                <a:gd name="T5" fmla="*/ 466 h 466"/>
                <a:gd name="T6" fmla="*/ 0 60000 65536"/>
                <a:gd name="T7" fmla="*/ 0 60000 65536"/>
                <a:gd name="T8" fmla="*/ 0 60000 65536"/>
                <a:gd name="T9" fmla="*/ 0 w 449"/>
                <a:gd name="T10" fmla="*/ 0 h 466"/>
                <a:gd name="T11" fmla="*/ 449 w 449"/>
                <a:gd name="T12" fmla="*/ 466 h 466"/>
              </a:gdLst>
              <a:ahLst/>
              <a:cxnLst>
                <a:cxn ang="T6">
                  <a:pos x="T0" y="T1"/>
                </a:cxn>
                <a:cxn ang="T7">
                  <a:pos x="T2" y="T3"/>
                </a:cxn>
                <a:cxn ang="T8">
                  <a:pos x="T4" y="T5"/>
                </a:cxn>
              </a:cxnLst>
              <a:rect l="T9" t="T10" r="T11" b="T12"/>
              <a:pathLst>
                <a:path w="449" h="466">
                  <a:moveTo>
                    <a:pt x="449" y="0"/>
                  </a:moveTo>
                  <a:lnTo>
                    <a:pt x="449" y="466"/>
                  </a:lnTo>
                  <a:lnTo>
                    <a:pt x="0" y="466"/>
                  </a:lnTo>
                </a:path>
              </a:pathLst>
            </a:custGeom>
            <a:noFill/>
            <a:ln w="9525">
              <a:solidFill>
                <a:schemeClr val="tx1"/>
              </a:solidFill>
              <a:round/>
              <a:headEnd/>
              <a:tailEnd/>
            </a:ln>
          </p:spPr>
          <p:txBody>
            <a:bodyPr/>
            <a:lstStyle/>
            <a:p>
              <a:endParaRPr lang="en-US"/>
            </a:p>
          </p:txBody>
        </p:sp>
      </p:grpSp>
      <p:sp>
        <p:nvSpPr>
          <p:cNvPr id="6350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378">
                                            <p:txEl>
                                              <p:pRg st="0" end="0"/>
                                            </p:txEl>
                                          </p:spTgt>
                                        </p:tgtEl>
                                        <p:attrNameLst>
                                          <p:attrName>style.visibility</p:attrName>
                                        </p:attrNameLst>
                                      </p:cBhvr>
                                      <p:to>
                                        <p:strVal val="visible"/>
                                      </p:to>
                                    </p:set>
                                    <p:anim calcmode="lin" valueType="num">
                                      <p:cBhvr additive="base">
                                        <p:cTn id="7" dur="500" fill="hold"/>
                                        <p:tgtEl>
                                          <p:spTgt spid="229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93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9378">
                                            <p:txEl>
                                              <p:pRg st="1" end="1"/>
                                            </p:txEl>
                                          </p:spTgt>
                                        </p:tgtEl>
                                        <p:attrNameLst>
                                          <p:attrName>style.visibility</p:attrName>
                                        </p:attrNameLst>
                                      </p:cBhvr>
                                      <p:to>
                                        <p:strVal val="visible"/>
                                      </p:to>
                                    </p:set>
                                    <p:anim calcmode="lin" valueType="num">
                                      <p:cBhvr additive="base">
                                        <p:cTn id="13" dur="500" fill="hold"/>
                                        <p:tgtEl>
                                          <p:spTgt spid="229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9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229380"/>
                                        </p:tgtEl>
                                        <p:attrNameLst>
                                          <p:attrName>style.visibility</p:attrName>
                                        </p:attrNameLst>
                                      </p:cBhvr>
                                      <p:to>
                                        <p:strVal val="visible"/>
                                      </p:to>
                                    </p:set>
                                    <p:anim calcmode="lin" valueType="num">
                                      <p:cBhvr>
                                        <p:cTn id="18" dur="2000" fill="hold"/>
                                        <p:tgtEl>
                                          <p:spTgt spid="229380"/>
                                        </p:tgtEl>
                                        <p:attrNameLst>
                                          <p:attrName>ppt_w</p:attrName>
                                        </p:attrNameLst>
                                      </p:cBhvr>
                                      <p:tavLst>
                                        <p:tav tm="0">
                                          <p:val>
                                            <p:fltVal val="0"/>
                                          </p:val>
                                        </p:tav>
                                        <p:tav tm="100000">
                                          <p:val>
                                            <p:strVal val="#ppt_w"/>
                                          </p:val>
                                        </p:tav>
                                      </p:tavLst>
                                    </p:anim>
                                    <p:anim calcmode="lin" valueType="num">
                                      <p:cBhvr>
                                        <p:cTn id="19" dur="2000" fill="hold"/>
                                        <p:tgtEl>
                                          <p:spTgt spid="229380"/>
                                        </p:tgtEl>
                                        <p:attrNameLst>
                                          <p:attrName>ppt_h</p:attrName>
                                        </p:attrNameLst>
                                      </p:cBhvr>
                                      <p:tavLst>
                                        <p:tav tm="0">
                                          <p:val>
                                            <p:fltVal val="0"/>
                                          </p:val>
                                        </p:tav>
                                        <p:tav tm="100000">
                                          <p:val>
                                            <p:strVal val="#ppt_h"/>
                                          </p:val>
                                        </p:tav>
                                      </p:tavLst>
                                    </p:anim>
                                    <p:animEffect transition="in" filter="fade">
                                      <p:cBhvr>
                                        <p:cTn id="20" dur="2000"/>
                                        <p:tgtEl>
                                          <p:spTgt spid="229380"/>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9378">
                                            <p:txEl>
                                              <p:pRg st="2" end="2"/>
                                            </p:txEl>
                                          </p:spTgt>
                                        </p:tgtEl>
                                        <p:attrNameLst>
                                          <p:attrName>style.visibility</p:attrName>
                                        </p:attrNameLst>
                                      </p:cBhvr>
                                      <p:to>
                                        <p:strVal val="visible"/>
                                      </p:to>
                                    </p:set>
                                    <p:anim calcmode="lin" valueType="num">
                                      <p:cBhvr additive="base">
                                        <p:cTn id="25" dur="500" fill="hold"/>
                                        <p:tgtEl>
                                          <p:spTgt spid="2293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9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0-#ppt_w/2"/>
                                          </p:val>
                                        </p:tav>
                                        <p:tav tm="100000">
                                          <p:val>
                                            <p:strVal val="#ppt_x"/>
                                          </p:val>
                                        </p:tav>
                                      </p:tavLst>
                                    </p:anim>
                                    <p:anim calcmode="lin" valueType="num">
                                      <p:cBhvr additive="base">
                                        <p:cTn id="32" dur="2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000" fill="hold"/>
                                        <p:tgtEl>
                                          <p:spTgt spid="4"/>
                                        </p:tgtEl>
                                        <p:attrNameLst>
                                          <p:attrName>ppt_w</p:attrName>
                                        </p:attrNameLst>
                                      </p:cBhvr>
                                      <p:tavLst>
                                        <p:tav tm="0">
                                          <p:val>
                                            <p:fltVal val="0"/>
                                          </p:val>
                                        </p:tav>
                                        <p:tav tm="100000">
                                          <p:val>
                                            <p:strVal val="#ppt_w"/>
                                          </p:val>
                                        </p:tav>
                                      </p:tavLst>
                                    </p:anim>
                                    <p:anim calcmode="lin" valueType="num">
                                      <p:cBhvr>
                                        <p:cTn id="38" dur="2000" fill="hold"/>
                                        <p:tgtEl>
                                          <p:spTgt spid="4"/>
                                        </p:tgtEl>
                                        <p:attrNameLst>
                                          <p:attrName>ppt_h</p:attrName>
                                        </p:attrNameLst>
                                      </p:cBhvr>
                                      <p:tavLst>
                                        <p:tav tm="0">
                                          <p:val>
                                            <p:fltVal val="0"/>
                                          </p:val>
                                        </p:tav>
                                        <p:tav tm="100000">
                                          <p:val>
                                            <p:strVal val="#ppt_h"/>
                                          </p:val>
                                        </p:tav>
                                      </p:tavLst>
                                    </p:anim>
                                    <p:animEffect transition="in" filter="fade">
                                      <p:cBhvr>
                                        <p:cTn id="39" dur="2000"/>
                                        <p:tgtEl>
                                          <p:spTgt spid="4"/>
                                        </p:tgtEl>
                                      </p:cBhvr>
                                    </p:animEffect>
                                  </p:childTnLst>
                                  <p:subTnLst>
                                    <p:audio>
                                      <p:cMediaNode>
                                        <p:cTn display="0" masterRel="sameClick">
                                          <p:stCondLst>
                                            <p:cond evt="begin" delay="0">
                                              <p:tn val="35"/>
                                            </p:cond>
                                          </p:stCondLst>
                                          <p:endCondLst>
                                            <p:cond evt="onStopAudio" delay="0">
                                              <p:tgtEl>
                                                <p:sldTgt/>
                                              </p:tgtEl>
                                            </p:cond>
                                          </p:endCondLst>
                                        </p:cTn>
                                        <p:tgtEl>
                                          <p:sndTgt r:embed="rId6" name="chimes.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229394"/>
                                        </p:tgtEl>
                                        <p:attrNameLst>
                                          <p:attrName>style.visibility</p:attrName>
                                        </p:attrNameLst>
                                      </p:cBhvr>
                                      <p:to>
                                        <p:strVal val="visible"/>
                                      </p:to>
                                    </p:set>
                                    <p:anim calcmode="lin" valueType="num">
                                      <p:cBhvr>
                                        <p:cTn id="42" dur="500" fill="hold"/>
                                        <p:tgtEl>
                                          <p:spTgt spid="229394"/>
                                        </p:tgtEl>
                                        <p:attrNameLst>
                                          <p:attrName>ppt_w</p:attrName>
                                        </p:attrNameLst>
                                      </p:cBhvr>
                                      <p:tavLst>
                                        <p:tav tm="0">
                                          <p:val>
                                            <p:fltVal val="0"/>
                                          </p:val>
                                        </p:tav>
                                        <p:tav tm="100000">
                                          <p:val>
                                            <p:strVal val="#ppt_w"/>
                                          </p:val>
                                        </p:tav>
                                      </p:tavLst>
                                    </p:anim>
                                    <p:anim calcmode="lin" valueType="num">
                                      <p:cBhvr>
                                        <p:cTn id="43" dur="500" fill="hold"/>
                                        <p:tgtEl>
                                          <p:spTgt spid="229394"/>
                                        </p:tgtEl>
                                        <p:attrNameLst>
                                          <p:attrName>ppt_h</p:attrName>
                                        </p:attrNameLst>
                                      </p:cBhvr>
                                      <p:tavLst>
                                        <p:tav tm="0">
                                          <p:val>
                                            <p:fltVal val="0"/>
                                          </p:val>
                                        </p:tav>
                                        <p:tav tm="100000">
                                          <p:val>
                                            <p:strVal val="#ppt_h"/>
                                          </p:val>
                                        </p:tav>
                                      </p:tavLst>
                                    </p:anim>
                                    <p:animEffect transition="in" filter="fade">
                                      <p:cBhvr>
                                        <p:cTn id="44" dur="500"/>
                                        <p:tgtEl>
                                          <p:spTgt spid="22939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9378">
                                            <p:txEl>
                                              <p:pRg st="3" end="3"/>
                                            </p:txEl>
                                          </p:spTgt>
                                        </p:tgtEl>
                                        <p:attrNameLst>
                                          <p:attrName>style.visibility</p:attrName>
                                        </p:attrNameLst>
                                      </p:cBhvr>
                                      <p:to>
                                        <p:strVal val="visible"/>
                                      </p:to>
                                    </p:set>
                                    <p:anim calcmode="lin" valueType="num">
                                      <p:cBhvr additive="base">
                                        <p:cTn id="49" dur="500" fill="hold"/>
                                        <p:tgtEl>
                                          <p:spTgt spid="22937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9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2000" fill="hold"/>
                                        <p:tgtEl>
                                          <p:spTgt spid="2"/>
                                        </p:tgtEl>
                                        <p:attrNameLst>
                                          <p:attrName>ppt_w</p:attrName>
                                        </p:attrNameLst>
                                      </p:cBhvr>
                                      <p:tavLst>
                                        <p:tav tm="0">
                                          <p:val>
                                            <p:fltVal val="0"/>
                                          </p:val>
                                        </p:tav>
                                        <p:tav tm="100000">
                                          <p:val>
                                            <p:strVal val="#ppt_w"/>
                                          </p:val>
                                        </p:tav>
                                      </p:tavLst>
                                    </p:anim>
                                    <p:anim calcmode="lin" valueType="num">
                                      <p:cBhvr>
                                        <p:cTn id="56" dur="2000" fill="hold"/>
                                        <p:tgtEl>
                                          <p:spTgt spid="2"/>
                                        </p:tgtEl>
                                        <p:attrNameLst>
                                          <p:attrName>ppt_h</p:attrName>
                                        </p:attrNameLst>
                                      </p:cBhvr>
                                      <p:tavLst>
                                        <p:tav tm="0">
                                          <p:val>
                                            <p:fltVal val="0"/>
                                          </p:val>
                                        </p:tav>
                                        <p:tav tm="100000">
                                          <p:val>
                                            <p:strVal val="#ppt_h"/>
                                          </p:val>
                                        </p:tav>
                                      </p:tavLst>
                                    </p:anim>
                                    <p:animEffect transition="in" filter="fade">
                                      <p:cBhvr>
                                        <p:cTn id="57" dur="20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229395"/>
                                        </p:tgtEl>
                                        <p:attrNameLst>
                                          <p:attrName>style.visibility</p:attrName>
                                        </p:attrNameLst>
                                      </p:cBhvr>
                                      <p:to>
                                        <p:strVal val="visible"/>
                                      </p:to>
                                    </p:set>
                                    <p:anim calcmode="lin" valueType="num">
                                      <p:cBhvr>
                                        <p:cTn id="60" dur="2000" fill="hold"/>
                                        <p:tgtEl>
                                          <p:spTgt spid="229395"/>
                                        </p:tgtEl>
                                        <p:attrNameLst>
                                          <p:attrName>ppt_w</p:attrName>
                                        </p:attrNameLst>
                                      </p:cBhvr>
                                      <p:tavLst>
                                        <p:tav tm="0">
                                          <p:val>
                                            <p:fltVal val="0"/>
                                          </p:val>
                                        </p:tav>
                                        <p:tav tm="100000">
                                          <p:val>
                                            <p:strVal val="#ppt_w"/>
                                          </p:val>
                                        </p:tav>
                                      </p:tavLst>
                                    </p:anim>
                                    <p:anim calcmode="lin" valueType="num">
                                      <p:cBhvr>
                                        <p:cTn id="61" dur="2000" fill="hold"/>
                                        <p:tgtEl>
                                          <p:spTgt spid="229395"/>
                                        </p:tgtEl>
                                        <p:attrNameLst>
                                          <p:attrName>ppt_h</p:attrName>
                                        </p:attrNameLst>
                                      </p:cBhvr>
                                      <p:tavLst>
                                        <p:tav tm="0">
                                          <p:val>
                                            <p:fltVal val="0"/>
                                          </p:val>
                                        </p:tav>
                                        <p:tav tm="100000">
                                          <p:val>
                                            <p:strVal val="#ppt_h"/>
                                          </p:val>
                                        </p:tav>
                                      </p:tavLst>
                                    </p:anim>
                                    <p:animEffect transition="in" filter="fade">
                                      <p:cBhvr>
                                        <p:cTn id="62" dur="2000"/>
                                        <p:tgtEl>
                                          <p:spTgt spid="22939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2000" fill="hold"/>
                                        <p:tgtEl>
                                          <p:spTgt spid="3"/>
                                        </p:tgtEl>
                                        <p:attrNameLst>
                                          <p:attrName>ppt_w</p:attrName>
                                        </p:attrNameLst>
                                      </p:cBhvr>
                                      <p:tavLst>
                                        <p:tav tm="0">
                                          <p:val>
                                            <p:fltVal val="0"/>
                                          </p:val>
                                        </p:tav>
                                        <p:tav tm="100000">
                                          <p:val>
                                            <p:strVal val="#ppt_w"/>
                                          </p:val>
                                        </p:tav>
                                      </p:tavLst>
                                    </p:anim>
                                    <p:anim calcmode="lin" valueType="num">
                                      <p:cBhvr>
                                        <p:cTn id="68" dur="2000" fill="hold"/>
                                        <p:tgtEl>
                                          <p:spTgt spid="3"/>
                                        </p:tgtEl>
                                        <p:attrNameLst>
                                          <p:attrName>ppt_h</p:attrName>
                                        </p:attrNameLst>
                                      </p:cBhvr>
                                      <p:tavLst>
                                        <p:tav tm="0">
                                          <p:val>
                                            <p:fltVal val="0"/>
                                          </p:val>
                                        </p:tav>
                                        <p:tav tm="100000">
                                          <p:val>
                                            <p:strVal val="#ppt_h"/>
                                          </p:val>
                                        </p:tav>
                                      </p:tavLst>
                                    </p:anim>
                                    <p:animEffect transition="in" filter="fade">
                                      <p:cBhvr>
                                        <p:cTn id="69" dur="2000"/>
                                        <p:tgtEl>
                                          <p:spTgt spid="3"/>
                                        </p:tgtEl>
                                      </p:cBhvr>
                                    </p:animEffect>
                                  </p:childTnLst>
                                  <p:subTnLst>
                                    <p:audio>
                                      <p:cMediaNode>
                                        <p:cTn display="0" masterRel="sameClick">
                                          <p:stCondLst>
                                            <p:cond evt="begin" delay="0">
                                              <p:tn val="65"/>
                                            </p:cond>
                                          </p:stCondLst>
                                          <p:endCondLst>
                                            <p:cond evt="onStopAudio" delay="0">
                                              <p:tgtEl>
                                                <p:sldTgt/>
                                              </p:tgtEl>
                                            </p:cond>
                                          </p:endCondLst>
                                        </p:cTn>
                                        <p:tgtEl>
                                          <p:sndTgt r:embed="rId6" name="chimes.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229396"/>
                                        </p:tgtEl>
                                        <p:attrNameLst>
                                          <p:attrName>style.visibility</p:attrName>
                                        </p:attrNameLst>
                                      </p:cBhvr>
                                      <p:to>
                                        <p:strVal val="visible"/>
                                      </p:to>
                                    </p:set>
                                    <p:anim calcmode="lin" valueType="num">
                                      <p:cBhvr>
                                        <p:cTn id="72" dur="2000" fill="hold"/>
                                        <p:tgtEl>
                                          <p:spTgt spid="229396"/>
                                        </p:tgtEl>
                                        <p:attrNameLst>
                                          <p:attrName>ppt_w</p:attrName>
                                        </p:attrNameLst>
                                      </p:cBhvr>
                                      <p:tavLst>
                                        <p:tav tm="0">
                                          <p:val>
                                            <p:fltVal val="0"/>
                                          </p:val>
                                        </p:tav>
                                        <p:tav tm="100000">
                                          <p:val>
                                            <p:strVal val="#ppt_w"/>
                                          </p:val>
                                        </p:tav>
                                      </p:tavLst>
                                    </p:anim>
                                    <p:anim calcmode="lin" valueType="num">
                                      <p:cBhvr>
                                        <p:cTn id="73" dur="2000" fill="hold"/>
                                        <p:tgtEl>
                                          <p:spTgt spid="229396"/>
                                        </p:tgtEl>
                                        <p:attrNameLst>
                                          <p:attrName>ppt_h</p:attrName>
                                        </p:attrNameLst>
                                      </p:cBhvr>
                                      <p:tavLst>
                                        <p:tav tm="0">
                                          <p:val>
                                            <p:fltVal val="0"/>
                                          </p:val>
                                        </p:tav>
                                        <p:tav tm="100000">
                                          <p:val>
                                            <p:strVal val="#ppt_h"/>
                                          </p:val>
                                        </p:tav>
                                      </p:tavLst>
                                    </p:anim>
                                    <p:animEffect transition="in" filter="fade">
                                      <p:cBhvr>
                                        <p:cTn id="74" dur="2000"/>
                                        <p:tgtEl>
                                          <p:spTgt spid="229396"/>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9378">
                                            <p:txEl>
                                              <p:pRg st="4" end="4"/>
                                            </p:txEl>
                                          </p:spTgt>
                                        </p:tgtEl>
                                        <p:attrNameLst>
                                          <p:attrName>style.visibility</p:attrName>
                                        </p:attrNameLst>
                                      </p:cBhvr>
                                      <p:to>
                                        <p:strVal val="visible"/>
                                      </p:to>
                                    </p:set>
                                    <p:anim calcmode="lin" valueType="num">
                                      <p:cBhvr additive="base">
                                        <p:cTn id="79" dur="500" fill="hold"/>
                                        <p:tgtEl>
                                          <p:spTgt spid="229378">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9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9381"/>
                                        </p:tgtEl>
                                        <p:attrNameLst>
                                          <p:attrName>style.visibility</p:attrName>
                                        </p:attrNameLst>
                                      </p:cBhvr>
                                      <p:to>
                                        <p:strVal val="visible"/>
                                      </p:to>
                                    </p:set>
                                    <p:animEffect transition="in" filter="fade">
                                      <p:cBhvr>
                                        <p:cTn id="85" dur="1000"/>
                                        <p:tgtEl>
                                          <p:spTgt spid="229381"/>
                                        </p:tgtEl>
                                      </p:cBhvr>
                                    </p:animEffect>
                                  </p:childTnLst>
                                  <p:subTnLst>
                                    <p:audio>
                                      <p:cMediaNode>
                                        <p:cTn display="0" masterRel="sameClick">
                                          <p:stCondLst>
                                            <p:cond evt="begin" delay="0">
                                              <p:tn val="83"/>
                                            </p:cond>
                                          </p:stCondLst>
                                          <p:endCondLst>
                                            <p:cond evt="onStopAudio" delay="0">
                                              <p:tgtEl>
                                                <p:sldTgt/>
                                              </p:tgtEl>
                                            </p:cond>
                                          </p:endCondLst>
                                        </p:cTn>
                                        <p:tgtEl>
                                          <p:sndTgt r:embed="rId7" name="voltage.wav"/>
                                        </p:tgtEl>
                                      </p:cMediaNode>
                                    </p:audio>
                                  </p:sub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29384"/>
                                        </p:tgtEl>
                                        <p:attrNameLst>
                                          <p:attrName>style.visibility</p:attrName>
                                        </p:attrNameLst>
                                      </p:cBhvr>
                                      <p:to>
                                        <p:strVal val="visible"/>
                                      </p:to>
                                    </p:set>
                                    <p:anim calcmode="lin" valueType="num">
                                      <p:cBhvr>
                                        <p:cTn id="90" dur="500" fill="hold"/>
                                        <p:tgtEl>
                                          <p:spTgt spid="229384"/>
                                        </p:tgtEl>
                                        <p:attrNameLst>
                                          <p:attrName>ppt_w</p:attrName>
                                        </p:attrNameLst>
                                      </p:cBhvr>
                                      <p:tavLst>
                                        <p:tav tm="0">
                                          <p:val>
                                            <p:fltVal val="0"/>
                                          </p:val>
                                        </p:tav>
                                        <p:tav tm="100000">
                                          <p:val>
                                            <p:strVal val="#ppt_w"/>
                                          </p:val>
                                        </p:tav>
                                      </p:tavLst>
                                    </p:anim>
                                    <p:anim calcmode="lin" valueType="num">
                                      <p:cBhvr>
                                        <p:cTn id="91" dur="500" fill="hold"/>
                                        <p:tgtEl>
                                          <p:spTgt spid="229384"/>
                                        </p:tgtEl>
                                        <p:attrNameLst>
                                          <p:attrName>ppt_h</p:attrName>
                                        </p:attrNameLst>
                                      </p:cBhvr>
                                      <p:tavLst>
                                        <p:tav tm="0">
                                          <p:val>
                                            <p:fltVal val="0"/>
                                          </p:val>
                                        </p:tav>
                                        <p:tav tm="100000">
                                          <p:val>
                                            <p:strVal val="#ppt_h"/>
                                          </p:val>
                                        </p:tav>
                                      </p:tavLst>
                                    </p:anim>
                                    <p:animEffect transition="in" filter="fade">
                                      <p:cBhvr>
                                        <p:cTn id="92" dur="500"/>
                                        <p:tgtEl>
                                          <p:spTgt spid="229384"/>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229382"/>
                                        </p:tgtEl>
                                        <p:attrNameLst>
                                          <p:attrName>style.visibility</p:attrName>
                                        </p:attrNameLst>
                                      </p:cBhvr>
                                      <p:to>
                                        <p:strVal val="visible"/>
                                      </p:to>
                                    </p:set>
                                    <p:anim calcmode="lin" valueType="num">
                                      <p:cBhvr>
                                        <p:cTn id="97" dur="500" fill="hold"/>
                                        <p:tgtEl>
                                          <p:spTgt spid="229382"/>
                                        </p:tgtEl>
                                        <p:attrNameLst>
                                          <p:attrName>ppt_w</p:attrName>
                                        </p:attrNameLst>
                                      </p:cBhvr>
                                      <p:tavLst>
                                        <p:tav tm="0">
                                          <p:val>
                                            <p:fltVal val="0"/>
                                          </p:val>
                                        </p:tav>
                                        <p:tav tm="100000">
                                          <p:val>
                                            <p:strVal val="#ppt_w"/>
                                          </p:val>
                                        </p:tav>
                                      </p:tavLst>
                                    </p:anim>
                                    <p:anim calcmode="lin" valueType="num">
                                      <p:cBhvr>
                                        <p:cTn id="98" dur="500" fill="hold"/>
                                        <p:tgtEl>
                                          <p:spTgt spid="229382"/>
                                        </p:tgtEl>
                                        <p:attrNameLst>
                                          <p:attrName>ppt_h</p:attrName>
                                        </p:attrNameLst>
                                      </p:cBhvr>
                                      <p:tavLst>
                                        <p:tav tm="0">
                                          <p:val>
                                            <p:fltVal val="0"/>
                                          </p:val>
                                        </p:tav>
                                        <p:tav tm="100000">
                                          <p:val>
                                            <p:strVal val="#ppt_h"/>
                                          </p:val>
                                        </p:tav>
                                      </p:tavLst>
                                    </p:anim>
                                    <p:animEffect transition="in" filter="fade">
                                      <p:cBhvr>
                                        <p:cTn id="99" dur="500"/>
                                        <p:tgtEl>
                                          <p:spTgt spid="229382"/>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229383"/>
                                        </p:tgtEl>
                                        <p:attrNameLst>
                                          <p:attrName>style.visibility</p:attrName>
                                        </p:attrNameLst>
                                      </p:cBhvr>
                                      <p:to>
                                        <p:strVal val="visible"/>
                                      </p:to>
                                    </p:set>
                                    <p:anim calcmode="lin" valueType="num">
                                      <p:cBhvr>
                                        <p:cTn id="104" dur="500" fill="hold"/>
                                        <p:tgtEl>
                                          <p:spTgt spid="229383"/>
                                        </p:tgtEl>
                                        <p:attrNameLst>
                                          <p:attrName>ppt_w</p:attrName>
                                        </p:attrNameLst>
                                      </p:cBhvr>
                                      <p:tavLst>
                                        <p:tav tm="0">
                                          <p:val>
                                            <p:fltVal val="0"/>
                                          </p:val>
                                        </p:tav>
                                        <p:tav tm="100000">
                                          <p:val>
                                            <p:strVal val="#ppt_w"/>
                                          </p:val>
                                        </p:tav>
                                      </p:tavLst>
                                    </p:anim>
                                    <p:anim calcmode="lin" valueType="num">
                                      <p:cBhvr>
                                        <p:cTn id="105" dur="500" fill="hold"/>
                                        <p:tgtEl>
                                          <p:spTgt spid="229383"/>
                                        </p:tgtEl>
                                        <p:attrNameLst>
                                          <p:attrName>ppt_h</p:attrName>
                                        </p:attrNameLst>
                                      </p:cBhvr>
                                      <p:tavLst>
                                        <p:tav tm="0">
                                          <p:val>
                                            <p:fltVal val="0"/>
                                          </p:val>
                                        </p:tav>
                                        <p:tav tm="100000">
                                          <p:val>
                                            <p:strVal val="#ppt_h"/>
                                          </p:val>
                                        </p:tav>
                                      </p:tavLst>
                                    </p:anim>
                                    <p:animEffect transition="in" filter="fade">
                                      <p:cBhvr>
                                        <p:cTn id="106" dur="500"/>
                                        <p:tgtEl>
                                          <p:spTgt spid="229383"/>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animBg="1"/>
      <p:bldP spid="229382" grpId="0"/>
      <p:bldP spid="229383" grpId="0"/>
      <p:bldP spid="229384" grpId="0"/>
      <p:bldP spid="229394" grpId="0" animBg="1"/>
      <p:bldP spid="229395" grpId="0" animBg="1"/>
      <p:bldP spid="22939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314575" y="246063"/>
            <a:ext cx="4911725" cy="322262"/>
          </a:xfrm>
          <a:prstGeom prst="rect">
            <a:avLst/>
          </a:prstGeom>
          <a:noFill/>
          <a:ln w="9525">
            <a:noFill/>
            <a:miter lim="800000"/>
            <a:headEnd/>
            <a:tailEnd/>
          </a:ln>
        </p:spPr>
        <p:txBody>
          <a:bodyPr/>
          <a:lstStyle/>
          <a:p>
            <a:pPr eaLnBrk="0" hangingPunct="0">
              <a:lnSpc>
                <a:spcPct val="90000"/>
              </a:lnSpc>
              <a:spcBef>
                <a:spcPct val="20000"/>
              </a:spcBef>
            </a:pPr>
            <a:r>
              <a:rPr lang="en-US" sz="2000" b="1">
                <a:latin typeface="Courier New" pitchFamily="49" charset="0"/>
              </a:rPr>
              <a:t>D</a:t>
            </a:r>
            <a:r>
              <a:rPr lang="en-US" sz="1800" b="1">
                <a:latin typeface="Courier New" pitchFamily="49" charset="0"/>
              </a:rPr>
              <a:t>ECAY </a:t>
            </a:r>
            <a:r>
              <a:rPr lang="en-US" sz="2000" b="1">
                <a:latin typeface="Courier New" pitchFamily="49" charset="0"/>
              </a:rPr>
              <a:t>S</a:t>
            </a:r>
            <a:r>
              <a:rPr lang="en-US" sz="1800" b="1">
                <a:latin typeface="Courier New" pitchFamily="49" charset="0"/>
              </a:rPr>
              <a:t>ERIES for </a:t>
            </a:r>
            <a:r>
              <a:rPr lang="en-US" sz="1800" b="1" baseline="30000">
                <a:latin typeface="Courier New" pitchFamily="49" charset="0"/>
              </a:rPr>
              <a:t>238</a:t>
            </a:r>
            <a:r>
              <a:rPr lang="en-US" sz="1800" b="1">
                <a:latin typeface="Courier New" pitchFamily="49" charset="0"/>
              </a:rPr>
              <a:t>U</a:t>
            </a:r>
            <a:endParaRPr lang="en-US" sz="1600" b="1">
              <a:latin typeface="Courier New" pitchFamily="49" charset="0"/>
              <a:sym typeface="Symbol" pitchFamily="18" charset="2"/>
            </a:endParaRPr>
          </a:p>
        </p:txBody>
      </p:sp>
      <p:grpSp>
        <p:nvGrpSpPr>
          <p:cNvPr id="2" name="Group 3"/>
          <p:cNvGrpSpPr>
            <a:grpSpLocks/>
          </p:cNvGrpSpPr>
          <p:nvPr/>
        </p:nvGrpSpPr>
        <p:grpSpPr bwMode="auto">
          <a:xfrm>
            <a:off x="1160463" y="606425"/>
            <a:ext cx="381000" cy="5486400"/>
            <a:chOff x="2016" y="408"/>
            <a:chExt cx="144" cy="3456"/>
          </a:xfrm>
        </p:grpSpPr>
        <p:sp>
          <p:nvSpPr>
            <p:cNvPr id="64973" name="Rectangle 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4" name="Rectangle 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5" name="Rectangle 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6" name="Rectangle 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7" name="Rectangle 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8" name="Rectangle 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9" name="Rectangle 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0" name="Rectangle 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1" name="Rectangle 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2" name="Rectangle 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3" name="Rectangle 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4" name="Rectangle 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5" name="Rectangle 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6" name="Rectangle 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7" name="Rectangle 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8" name="Rectangle 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89" name="Rectangle 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0" name="Rectangle 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1" name="Rectangle 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2" name="Rectangle 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3" name="Rectangle 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4" name="Rectangle 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5" name="Rectangle 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96" name="Rectangle 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28"/>
          <p:cNvGrpSpPr>
            <a:grpSpLocks/>
          </p:cNvGrpSpPr>
          <p:nvPr/>
        </p:nvGrpSpPr>
        <p:grpSpPr bwMode="auto">
          <a:xfrm>
            <a:off x="1541463" y="606425"/>
            <a:ext cx="381000" cy="5486400"/>
            <a:chOff x="2016" y="408"/>
            <a:chExt cx="144" cy="3456"/>
          </a:xfrm>
        </p:grpSpPr>
        <p:sp>
          <p:nvSpPr>
            <p:cNvPr id="64949" name="Rectangle 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0" name="Rectangle 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1" name="Rectangle 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2" name="Rectangle 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3" name="Rectangle 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4" name="Rectangle 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5" name="Rectangle 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6" name="Rectangle 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7" name="Rectangle 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8" name="Rectangle 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59" name="Rectangle 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0" name="Rectangle 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1" name="Rectangle 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2" name="Rectangle 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3" name="Rectangle 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4" name="Rectangle 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5" name="Rectangle 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6" name="Rectangle 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7" name="Rectangle 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8" name="Rectangle 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69" name="Rectangle 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0" name="Rectangle 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1" name="Rectangle 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72" name="Rectangle 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53"/>
          <p:cNvGrpSpPr>
            <a:grpSpLocks/>
          </p:cNvGrpSpPr>
          <p:nvPr/>
        </p:nvGrpSpPr>
        <p:grpSpPr bwMode="auto">
          <a:xfrm>
            <a:off x="1922463" y="606425"/>
            <a:ext cx="381000" cy="5486400"/>
            <a:chOff x="2016" y="408"/>
            <a:chExt cx="144" cy="3456"/>
          </a:xfrm>
        </p:grpSpPr>
        <p:sp>
          <p:nvSpPr>
            <p:cNvPr id="64925" name="Rectangle 5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6" name="Rectangle 5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7" name="Rectangle 5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8" name="Rectangle 5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9" name="Rectangle 5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0" name="Rectangle 5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1" name="Rectangle 6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2" name="Rectangle 6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3" name="Rectangle 6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4" name="Rectangle 6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5" name="Rectangle 6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6" name="Rectangle 6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7" name="Rectangle 6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8" name="Rectangle 6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39" name="Rectangle 6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0" name="Rectangle 6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1" name="Rectangle 7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2" name="Rectangle 7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3" name="Rectangle 7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4" name="Rectangle 7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5" name="Rectangle 7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6" name="Rectangle 7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7" name="Rectangle 7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48" name="Rectangle 7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78"/>
          <p:cNvGrpSpPr>
            <a:grpSpLocks/>
          </p:cNvGrpSpPr>
          <p:nvPr/>
        </p:nvGrpSpPr>
        <p:grpSpPr bwMode="auto">
          <a:xfrm>
            <a:off x="2303463" y="606425"/>
            <a:ext cx="381000" cy="5486400"/>
            <a:chOff x="2016" y="408"/>
            <a:chExt cx="144" cy="3456"/>
          </a:xfrm>
        </p:grpSpPr>
        <p:sp>
          <p:nvSpPr>
            <p:cNvPr id="64901" name="Rectangle 7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2" name="Rectangle 8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3" name="Rectangle 8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4" name="Rectangle 8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5" name="Rectangle 8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6" name="Rectangle 8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7" name="Rectangle 8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8" name="Rectangle 8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9" name="Rectangle 8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0" name="Rectangle 8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1" name="Rectangle 8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2" name="Rectangle 9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3" name="Rectangle 9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4" name="Rectangle 9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5" name="Rectangle 9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6" name="Rectangle 9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7" name="Rectangle 9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8" name="Rectangle 9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19" name="Rectangle 9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0" name="Rectangle 9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1" name="Rectangle 9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2" name="Rectangle 10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3" name="Rectangle 10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24" name="Rectangle 10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6" name="Group 103"/>
          <p:cNvGrpSpPr>
            <a:grpSpLocks/>
          </p:cNvGrpSpPr>
          <p:nvPr/>
        </p:nvGrpSpPr>
        <p:grpSpPr bwMode="auto">
          <a:xfrm>
            <a:off x="2684463" y="606425"/>
            <a:ext cx="381000" cy="5486400"/>
            <a:chOff x="2016" y="408"/>
            <a:chExt cx="144" cy="3456"/>
          </a:xfrm>
        </p:grpSpPr>
        <p:sp>
          <p:nvSpPr>
            <p:cNvPr id="64877" name="Rectangle 10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8" name="Rectangle 10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9" name="Rectangle 10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0" name="Rectangle 10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1" name="Rectangle 10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2" name="Rectangle 10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3" name="Rectangle 1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4" name="Rectangle 1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5" name="Rectangle 1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6" name="Rectangle 1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7" name="Rectangle 1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8" name="Rectangle 1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89" name="Rectangle 1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0" name="Rectangle 1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1" name="Rectangle 1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2" name="Rectangle 1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3" name="Rectangle 1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4" name="Rectangle 1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5" name="Rectangle 1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6" name="Rectangle 1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7" name="Rectangle 1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8" name="Rectangle 1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99" name="Rectangle 1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900" name="Rectangle 1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 name="Group 128"/>
          <p:cNvGrpSpPr>
            <a:grpSpLocks/>
          </p:cNvGrpSpPr>
          <p:nvPr/>
        </p:nvGrpSpPr>
        <p:grpSpPr bwMode="auto">
          <a:xfrm>
            <a:off x="3065463" y="606425"/>
            <a:ext cx="381000" cy="5486400"/>
            <a:chOff x="2016" y="408"/>
            <a:chExt cx="144" cy="3456"/>
          </a:xfrm>
        </p:grpSpPr>
        <p:sp>
          <p:nvSpPr>
            <p:cNvPr id="64853" name="Rectangle 1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4" name="Rectangle 1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5" name="Rectangle 1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6" name="Rectangle 1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7" name="Rectangle 1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8" name="Rectangle 1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9" name="Rectangle 1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0" name="Rectangle 1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1" name="Rectangle 1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2" name="Rectangle 1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3" name="Rectangle 1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4" name="Rectangle 1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5" name="Rectangle 1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6" name="Rectangle 1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7" name="Rectangle 1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8" name="Rectangle 1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69" name="Rectangle 1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0" name="Rectangle 1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1" name="Rectangle 1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2" name="Rectangle 1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3" name="Rectangle 1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4" name="Rectangle 1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5" name="Rectangle 1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76" name="Rectangle 1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8" name="Group 153"/>
          <p:cNvGrpSpPr>
            <a:grpSpLocks/>
          </p:cNvGrpSpPr>
          <p:nvPr/>
        </p:nvGrpSpPr>
        <p:grpSpPr bwMode="auto">
          <a:xfrm>
            <a:off x="3446463" y="606425"/>
            <a:ext cx="381000" cy="5486400"/>
            <a:chOff x="2016" y="408"/>
            <a:chExt cx="144" cy="3456"/>
          </a:xfrm>
        </p:grpSpPr>
        <p:sp>
          <p:nvSpPr>
            <p:cNvPr id="64829" name="Rectangle 15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0" name="Rectangle 15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1" name="Rectangle 15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2" name="Rectangle 15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3" name="Rectangle 15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4" name="Rectangle 15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5" name="Rectangle 16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6" name="Rectangle 16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7" name="Rectangle 16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8" name="Rectangle 16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39" name="Rectangle 16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0" name="Rectangle 16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1" name="Rectangle 16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2" name="Rectangle 16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3" name="Rectangle 16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4" name="Rectangle 16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5" name="Rectangle 17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6" name="Rectangle 17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7" name="Rectangle 17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8" name="Rectangle 17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49" name="Rectangle 17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0" name="Rectangle 17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1" name="Rectangle 17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52" name="Rectangle 17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9" name="Group 178"/>
          <p:cNvGrpSpPr>
            <a:grpSpLocks/>
          </p:cNvGrpSpPr>
          <p:nvPr/>
        </p:nvGrpSpPr>
        <p:grpSpPr bwMode="auto">
          <a:xfrm>
            <a:off x="3827463" y="606425"/>
            <a:ext cx="381000" cy="5486400"/>
            <a:chOff x="2016" y="408"/>
            <a:chExt cx="144" cy="3456"/>
          </a:xfrm>
        </p:grpSpPr>
        <p:sp>
          <p:nvSpPr>
            <p:cNvPr id="64805" name="Rectangle 17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6" name="Rectangle 18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7" name="Rectangle 18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8" name="Rectangle 18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9" name="Rectangle 18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0" name="Rectangle 18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1" name="Rectangle 18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2" name="Rectangle 18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3" name="Rectangle 18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4" name="Rectangle 18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5" name="Rectangle 18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6" name="Rectangle 19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7" name="Rectangle 19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8" name="Rectangle 19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19" name="Rectangle 19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0" name="Rectangle 19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1" name="Rectangle 19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2" name="Rectangle 19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3" name="Rectangle 19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4" name="Rectangle 19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5" name="Rectangle 19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6" name="Rectangle 20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7" name="Rectangle 20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28" name="Rectangle 20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0" name="Group 203"/>
          <p:cNvGrpSpPr>
            <a:grpSpLocks/>
          </p:cNvGrpSpPr>
          <p:nvPr/>
        </p:nvGrpSpPr>
        <p:grpSpPr bwMode="auto">
          <a:xfrm>
            <a:off x="4208463" y="606425"/>
            <a:ext cx="381000" cy="5486400"/>
            <a:chOff x="2016" y="408"/>
            <a:chExt cx="144" cy="3456"/>
          </a:xfrm>
        </p:grpSpPr>
        <p:sp>
          <p:nvSpPr>
            <p:cNvPr id="64781" name="Rectangle 20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2" name="Rectangle 20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3" name="Rectangle 20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4" name="Rectangle 20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5" name="Rectangle 20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6" name="Rectangle 20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7" name="Rectangle 2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8" name="Rectangle 2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9" name="Rectangle 2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0" name="Rectangle 2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1" name="Rectangle 2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2" name="Rectangle 2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3" name="Rectangle 2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4" name="Rectangle 2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5" name="Rectangle 2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6" name="Rectangle 2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7" name="Rectangle 2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8" name="Rectangle 2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99" name="Rectangle 2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0" name="Rectangle 2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1" name="Rectangle 2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2" name="Rectangle 2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3" name="Rectangle 2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804" name="Rectangle 2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1" name="Group 228"/>
          <p:cNvGrpSpPr>
            <a:grpSpLocks/>
          </p:cNvGrpSpPr>
          <p:nvPr/>
        </p:nvGrpSpPr>
        <p:grpSpPr bwMode="auto">
          <a:xfrm>
            <a:off x="4589463" y="606425"/>
            <a:ext cx="381000" cy="5486400"/>
            <a:chOff x="2016" y="408"/>
            <a:chExt cx="144" cy="3456"/>
          </a:xfrm>
        </p:grpSpPr>
        <p:sp>
          <p:nvSpPr>
            <p:cNvPr id="64757" name="Rectangle 2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8" name="Rectangle 2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9" name="Rectangle 2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0" name="Rectangle 2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1" name="Rectangle 2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2" name="Rectangle 2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3" name="Rectangle 2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4" name="Rectangle 2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5" name="Rectangle 2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6" name="Rectangle 2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7" name="Rectangle 2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8" name="Rectangle 2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69" name="Rectangle 2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0" name="Rectangle 2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1" name="Rectangle 2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2" name="Rectangle 2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3" name="Rectangle 2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4" name="Rectangle 2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5" name="Rectangle 2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6" name="Rectangle 2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7" name="Rectangle 2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8" name="Rectangle 2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79" name="Rectangle 2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80" name="Rectangle 2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2" name="Group 253"/>
          <p:cNvGrpSpPr>
            <a:grpSpLocks/>
          </p:cNvGrpSpPr>
          <p:nvPr/>
        </p:nvGrpSpPr>
        <p:grpSpPr bwMode="auto">
          <a:xfrm>
            <a:off x="4970463" y="606425"/>
            <a:ext cx="381000" cy="5486400"/>
            <a:chOff x="2016" y="408"/>
            <a:chExt cx="144" cy="3456"/>
          </a:xfrm>
        </p:grpSpPr>
        <p:sp>
          <p:nvSpPr>
            <p:cNvPr id="64733" name="Rectangle 25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4" name="Rectangle 25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5" name="Rectangle 25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6" name="Rectangle 25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7" name="Rectangle 25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8" name="Rectangle 25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9" name="Rectangle 26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0" name="Rectangle 26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1" name="Rectangle 26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2" name="Rectangle 26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3" name="Rectangle 26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4" name="Rectangle 26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5" name="Rectangle 26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6" name="Rectangle 26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7" name="Rectangle 26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8" name="Rectangle 26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49" name="Rectangle 27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0" name="Rectangle 27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1" name="Rectangle 27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2" name="Rectangle 27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3" name="Rectangle 27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4" name="Rectangle 27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5" name="Rectangle 27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56" name="Rectangle 27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3" name="Group 278"/>
          <p:cNvGrpSpPr>
            <a:grpSpLocks/>
          </p:cNvGrpSpPr>
          <p:nvPr/>
        </p:nvGrpSpPr>
        <p:grpSpPr bwMode="auto">
          <a:xfrm>
            <a:off x="5351463" y="606425"/>
            <a:ext cx="381000" cy="5486400"/>
            <a:chOff x="2016" y="408"/>
            <a:chExt cx="144" cy="3456"/>
          </a:xfrm>
        </p:grpSpPr>
        <p:sp>
          <p:nvSpPr>
            <p:cNvPr id="64709" name="Rectangle 27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0" name="Rectangle 28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1" name="Rectangle 28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2" name="Rectangle 28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3" name="Rectangle 28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4" name="Rectangle 28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5" name="Rectangle 28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6" name="Rectangle 28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7" name="Rectangle 28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8" name="Rectangle 28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19" name="Rectangle 28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0" name="Rectangle 29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1" name="Rectangle 29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2" name="Rectangle 29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3" name="Rectangle 29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4" name="Rectangle 29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5" name="Rectangle 29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6" name="Rectangle 29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7" name="Rectangle 29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8" name="Rectangle 29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29" name="Rectangle 29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0" name="Rectangle 30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1" name="Rectangle 30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32" name="Rectangle 30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4" name="Group 303"/>
          <p:cNvGrpSpPr>
            <a:grpSpLocks/>
          </p:cNvGrpSpPr>
          <p:nvPr/>
        </p:nvGrpSpPr>
        <p:grpSpPr bwMode="auto">
          <a:xfrm>
            <a:off x="5732463" y="606425"/>
            <a:ext cx="381000" cy="5486400"/>
            <a:chOff x="2016" y="408"/>
            <a:chExt cx="144" cy="3456"/>
          </a:xfrm>
        </p:grpSpPr>
        <p:sp>
          <p:nvSpPr>
            <p:cNvPr id="64685" name="Rectangle 304"/>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6" name="Rectangle 305"/>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7" name="Rectangle 306"/>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8" name="Rectangle 307"/>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9" name="Rectangle 308"/>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0" name="Rectangle 309"/>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1" name="Rectangle 310"/>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2" name="Rectangle 311"/>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3" name="Rectangle 312"/>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4" name="Rectangle 313"/>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5" name="Rectangle 314"/>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6" name="Rectangle 315"/>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7" name="Rectangle 316"/>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8" name="Rectangle 317"/>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99" name="Rectangle 318"/>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0" name="Rectangle 319"/>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1" name="Rectangle 320"/>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2" name="Rectangle 321"/>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3" name="Rectangle 322"/>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4" name="Rectangle 323"/>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5" name="Rectangle 324"/>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6" name="Rectangle 325"/>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7" name="Rectangle 326"/>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708" name="Rectangle 327"/>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15" name="Group 328"/>
          <p:cNvGrpSpPr>
            <a:grpSpLocks/>
          </p:cNvGrpSpPr>
          <p:nvPr/>
        </p:nvGrpSpPr>
        <p:grpSpPr bwMode="auto">
          <a:xfrm>
            <a:off x="6113463" y="606425"/>
            <a:ext cx="381000" cy="5486400"/>
            <a:chOff x="2016" y="408"/>
            <a:chExt cx="144" cy="3456"/>
          </a:xfrm>
        </p:grpSpPr>
        <p:sp>
          <p:nvSpPr>
            <p:cNvPr id="64661" name="Rectangle 329"/>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2" name="Rectangle 330"/>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3" name="Rectangle 331"/>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4" name="Rectangle 332"/>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5" name="Rectangle 333"/>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6" name="Rectangle 334"/>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7" name="Rectangle 335"/>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8" name="Rectangle 336"/>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9" name="Rectangle 337"/>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0" name="Rectangle 338"/>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1" name="Rectangle 339"/>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2" name="Rectangle 340"/>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3" name="Rectangle 341"/>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4" name="Rectangle 342"/>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5" name="Rectangle 343"/>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6" name="Rectangle 344"/>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7" name="Rectangle 345"/>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8" name="Rectangle 346"/>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79" name="Rectangle 347"/>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0" name="Rectangle 348"/>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1" name="Rectangle 349"/>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2" name="Rectangle 350"/>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3" name="Rectangle 351"/>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84" name="Rectangle 352"/>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1777" name="Text Box 353"/>
          <p:cNvSpPr txBox="1">
            <a:spLocks noChangeArrowheads="1"/>
          </p:cNvSpPr>
          <p:nvPr/>
        </p:nvSpPr>
        <p:spPr bwMode="auto">
          <a:xfrm>
            <a:off x="627063" y="488950"/>
            <a:ext cx="533400" cy="5959475"/>
          </a:xfrm>
          <a:prstGeom prst="rect">
            <a:avLst/>
          </a:prstGeom>
          <a:noFill/>
          <a:ln w="9525">
            <a:noFill/>
            <a:miter lim="800000"/>
            <a:headEnd/>
            <a:tailEnd/>
          </a:ln>
        </p:spPr>
        <p:txBody>
          <a:bodyPr>
            <a:spAutoFit/>
          </a:bodyPr>
          <a:lstStyle/>
          <a:p>
            <a:pPr algn="r">
              <a:spcBef>
                <a:spcPct val="50000"/>
              </a:spcBef>
            </a:pPr>
            <a:r>
              <a:rPr lang="en-US" sz="1000"/>
              <a:t>147</a:t>
            </a:r>
          </a:p>
          <a:p>
            <a:pPr algn="r">
              <a:spcBef>
                <a:spcPct val="50000"/>
              </a:spcBef>
            </a:pPr>
            <a:r>
              <a:rPr lang="en-US" sz="1000"/>
              <a:t>146</a:t>
            </a:r>
          </a:p>
          <a:p>
            <a:pPr algn="r">
              <a:spcBef>
                <a:spcPct val="50000"/>
              </a:spcBef>
            </a:pPr>
            <a:r>
              <a:rPr lang="en-US" sz="1000"/>
              <a:t>145</a:t>
            </a:r>
          </a:p>
          <a:p>
            <a:pPr algn="r">
              <a:spcBef>
                <a:spcPct val="50000"/>
              </a:spcBef>
            </a:pPr>
            <a:r>
              <a:rPr lang="en-US" sz="1000"/>
              <a:t>144</a:t>
            </a:r>
          </a:p>
          <a:p>
            <a:pPr algn="r">
              <a:spcBef>
                <a:spcPct val="50000"/>
              </a:spcBef>
            </a:pPr>
            <a:r>
              <a:rPr lang="en-US" sz="1000"/>
              <a:t>143</a:t>
            </a:r>
          </a:p>
          <a:p>
            <a:pPr algn="r">
              <a:spcBef>
                <a:spcPct val="50000"/>
              </a:spcBef>
            </a:pPr>
            <a:r>
              <a:rPr lang="en-US" sz="1000"/>
              <a:t>142</a:t>
            </a:r>
          </a:p>
          <a:p>
            <a:pPr algn="r">
              <a:spcBef>
                <a:spcPct val="50000"/>
              </a:spcBef>
            </a:pPr>
            <a:r>
              <a:rPr lang="en-US" sz="1000"/>
              <a:t>141</a:t>
            </a:r>
          </a:p>
          <a:p>
            <a:pPr algn="r">
              <a:spcBef>
                <a:spcPct val="50000"/>
              </a:spcBef>
            </a:pPr>
            <a:r>
              <a:rPr lang="en-US" sz="1000"/>
              <a:t>140</a:t>
            </a:r>
          </a:p>
          <a:p>
            <a:pPr algn="r">
              <a:spcBef>
                <a:spcPct val="50000"/>
              </a:spcBef>
            </a:pPr>
            <a:r>
              <a:rPr lang="en-US" sz="1000"/>
              <a:t>139</a:t>
            </a:r>
          </a:p>
          <a:p>
            <a:pPr algn="r">
              <a:spcBef>
                <a:spcPct val="50000"/>
              </a:spcBef>
            </a:pPr>
            <a:r>
              <a:rPr lang="en-US" sz="1000"/>
              <a:t>138</a:t>
            </a:r>
          </a:p>
          <a:p>
            <a:pPr algn="r">
              <a:spcBef>
                <a:spcPct val="50000"/>
              </a:spcBef>
            </a:pPr>
            <a:r>
              <a:rPr lang="en-US" sz="1000"/>
              <a:t>137</a:t>
            </a:r>
          </a:p>
          <a:p>
            <a:pPr algn="r">
              <a:spcBef>
                <a:spcPct val="50000"/>
              </a:spcBef>
            </a:pPr>
            <a:r>
              <a:rPr lang="en-US" sz="1000"/>
              <a:t>136</a:t>
            </a:r>
          </a:p>
          <a:p>
            <a:pPr algn="r">
              <a:spcBef>
                <a:spcPct val="50000"/>
              </a:spcBef>
            </a:pPr>
            <a:r>
              <a:rPr lang="en-US" sz="1000"/>
              <a:t>135</a:t>
            </a:r>
          </a:p>
          <a:p>
            <a:pPr algn="r">
              <a:spcBef>
                <a:spcPct val="50000"/>
              </a:spcBef>
            </a:pPr>
            <a:r>
              <a:rPr lang="en-US" sz="1000"/>
              <a:t>134</a:t>
            </a:r>
          </a:p>
          <a:p>
            <a:pPr algn="r">
              <a:spcBef>
                <a:spcPct val="50000"/>
              </a:spcBef>
            </a:pPr>
            <a:r>
              <a:rPr lang="en-US" sz="1000"/>
              <a:t>133</a:t>
            </a:r>
          </a:p>
          <a:p>
            <a:pPr algn="r">
              <a:spcBef>
                <a:spcPct val="50000"/>
              </a:spcBef>
            </a:pPr>
            <a:r>
              <a:rPr lang="en-US" sz="1000"/>
              <a:t>132</a:t>
            </a:r>
          </a:p>
          <a:p>
            <a:pPr algn="r">
              <a:spcBef>
                <a:spcPct val="50000"/>
              </a:spcBef>
            </a:pPr>
            <a:r>
              <a:rPr lang="en-US" sz="1000"/>
              <a:t>131</a:t>
            </a:r>
          </a:p>
          <a:p>
            <a:pPr algn="r">
              <a:spcBef>
                <a:spcPct val="50000"/>
              </a:spcBef>
            </a:pPr>
            <a:r>
              <a:rPr lang="en-US" sz="1000"/>
              <a:t>130</a:t>
            </a:r>
          </a:p>
          <a:p>
            <a:pPr algn="r">
              <a:spcBef>
                <a:spcPct val="50000"/>
              </a:spcBef>
            </a:pPr>
            <a:r>
              <a:rPr lang="en-US" sz="1000"/>
              <a:t>129</a:t>
            </a:r>
          </a:p>
          <a:p>
            <a:pPr algn="r">
              <a:spcBef>
                <a:spcPct val="50000"/>
              </a:spcBef>
            </a:pPr>
            <a:r>
              <a:rPr lang="en-US" sz="1000"/>
              <a:t>128</a:t>
            </a:r>
          </a:p>
          <a:p>
            <a:pPr algn="r">
              <a:spcBef>
                <a:spcPct val="50000"/>
              </a:spcBef>
            </a:pPr>
            <a:r>
              <a:rPr lang="en-US" sz="1000"/>
              <a:t>127</a:t>
            </a:r>
          </a:p>
          <a:p>
            <a:pPr algn="r">
              <a:spcBef>
                <a:spcPct val="50000"/>
              </a:spcBef>
            </a:pPr>
            <a:r>
              <a:rPr lang="en-US" sz="1000"/>
              <a:t>126</a:t>
            </a:r>
          </a:p>
          <a:p>
            <a:pPr algn="r">
              <a:spcBef>
                <a:spcPct val="50000"/>
              </a:spcBef>
            </a:pPr>
            <a:r>
              <a:rPr lang="en-US" sz="1000"/>
              <a:t>125</a:t>
            </a:r>
          </a:p>
          <a:p>
            <a:pPr algn="r">
              <a:spcBef>
                <a:spcPct val="50000"/>
              </a:spcBef>
            </a:pPr>
            <a:r>
              <a:rPr lang="en-US" sz="1000"/>
              <a:t>124</a:t>
            </a:r>
          </a:p>
          <a:p>
            <a:pPr algn="r">
              <a:spcBef>
                <a:spcPct val="50000"/>
              </a:spcBef>
            </a:pPr>
            <a:r>
              <a:rPr lang="en-US" sz="1000"/>
              <a:t>123</a:t>
            </a:r>
          </a:p>
          <a:p>
            <a:pPr algn="r">
              <a:spcBef>
                <a:spcPct val="50000"/>
              </a:spcBef>
            </a:pPr>
            <a:endParaRPr lang="en-US" sz="1000"/>
          </a:p>
        </p:txBody>
      </p:sp>
      <p:sp>
        <p:nvSpPr>
          <p:cNvPr id="231778" name="Text Box 354"/>
          <p:cNvSpPr txBox="1">
            <a:spLocks noChangeArrowheads="1"/>
          </p:cNvSpPr>
          <p:nvPr/>
        </p:nvSpPr>
        <p:spPr bwMode="auto">
          <a:xfrm rot="-5400000">
            <a:off x="-505618" y="3082131"/>
            <a:ext cx="2254250" cy="366713"/>
          </a:xfrm>
          <a:prstGeom prst="rect">
            <a:avLst/>
          </a:prstGeom>
          <a:noFill/>
          <a:ln w="9525">
            <a:noFill/>
            <a:miter lim="800000"/>
            <a:headEnd/>
            <a:tailEnd/>
          </a:ln>
        </p:spPr>
        <p:txBody>
          <a:bodyPr wrap="none">
            <a:spAutoFit/>
          </a:bodyPr>
          <a:lstStyle/>
          <a:p>
            <a:r>
              <a:rPr lang="en-US" sz="1800"/>
              <a:t>Neutron Number (N)</a:t>
            </a:r>
          </a:p>
        </p:txBody>
      </p:sp>
      <p:sp>
        <p:nvSpPr>
          <p:cNvPr id="231779" name="Text Box 355"/>
          <p:cNvSpPr txBox="1">
            <a:spLocks noChangeArrowheads="1"/>
          </p:cNvSpPr>
          <p:nvPr/>
        </p:nvSpPr>
        <p:spPr bwMode="auto">
          <a:xfrm>
            <a:off x="977900" y="6135688"/>
            <a:ext cx="6153150" cy="366712"/>
          </a:xfrm>
          <a:prstGeom prst="rect">
            <a:avLst/>
          </a:prstGeom>
          <a:noFill/>
          <a:ln w="9525">
            <a:noFill/>
            <a:miter lim="800000"/>
            <a:headEnd/>
            <a:tailEnd/>
          </a:ln>
        </p:spPr>
        <p:txBody>
          <a:bodyPr wrap="none">
            <a:spAutoFit/>
          </a:bodyPr>
          <a:lstStyle/>
          <a:p>
            <a:r>
              <a:rPr lang="en-US" sz="1800"/>
              <a:t>80  81  82  83  84  85  86  87  88  89  90  91  92  93  94  95</a:t>
            </a:r>
          </a:p>
        </p:txBody>
      </p:sp>
      <p:grpSp>
        <p:nvGrpSpPr>
          <p:cNvPr id="16" name="Group 356"/>
          <p:cNvGrpSpPr>
            <a:grpSpLocks/>
          </p:cNvGrpSpPr>
          <p:nvPr/>
        </p:nvGrpSpPr>
        <p:grpSpPr bwMode="auto">
          <a:xfrm>
            <a:off x="6494463" y="606425"/>
            <a:ext cx="381000" cy="5486400"/>
            <a:chOff x="2016" y="408"/>
            <a:chExt cx="144" cy="3456"/>
          </a:xfrm>
        </p:grpSpPr>
        <p:sp>
          <p:nvSpPr>
            <p:cNvPr id="64637" name="Rectangle 35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38" name="Rectangle 35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39" name="Rectangle 35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0" name="Rectangle 36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1" name="Rectangle 36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2" name="Rectangle 36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3" name="Rectangle 36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4" name="Rectangle 36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5" name="Rectangle 36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6" name="Rectangle 36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7" name="Rectangle 36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8" name="Rectangle 36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49" name="Rectangle 36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0" name="Rectangle 37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1" name="Rectangle 37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2" name="Rectangle 37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3" name="Rectangle 37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4" name="Rectangle 37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5" name="Rectangle 37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6" name="Rectangle 37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7" name="Rectangle 37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8" name="Rectangle 37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59" name="Rectangle 37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660" name="Rectangle 38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1805" name="Text Box 381"/>
          <p:cNvSpPr txBox="1">
            <a:spLocks noChangeArrowheads="1"/>
          </p:cNvSpPr>
          <p:nvPr/>
        </p:nvSpPr>
        <p:spPr bwMode="auto">
          <a:xfrm>
            <a:off x="3048000" y="6491288"/>
            <a:ext cx="2089150" cy="366712"/>
          </a:xfrm>
          <a:prstGeom prst="rect">
            <a:avLst/>
          </a:prstGeom>
          <a:noFill/>
          <a:ln w="9525">
            <a:noFill/>
            <a:miter lim="800000"/>
            <a:headEnd/>
            <a:tailEnd/>
          </a:ln>
        </p:spPr>
        <p:txBody>
          <a:bodyPr wrap="none">
            <a:spAutoFit/>
          </a:bodyPr>
          <a:lstStyle/>
          <a:p>
            <a:r>
              <a:rPr lang="en-US" sz="1800"/>
              <a:t>Proton Number (Z)</a:t>
            </a:r>
          </a:p>
        </p:txBody>
      </p:sp>
      <p:sp>
        <p:nvSpPr>
          <p:cNvPr id="231806" name="Oval 382"/>
          <p:cNvSpPr>
            <a:spLocks noChangeArrowheads="1"/>
          </p:cNvSpPr>
          <p:nvPr/>
        </p:nvSpPr>
        <p:spPr bwMode="auto">
          <a:xfrm>
            <a:off x="5664200" y="7493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07" name="Text Box 383"/>
          <p:cNvSpPr txBox="1">
            <a:spLocks noChangeArrowheads="1"/>
          </p:cNvSpPr>
          <p:nvPr/>
        </p:nvSpPr>
        <p:spPr bwMode="auto">
          <a:xfrm>
            <a:off x="5830888" y="611188"/>
            <a:ext cx="6016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238</a:t>
            </a:r>
            <a:r>
              <a:rPr lang="en-US" sz="1800"/>
              <a:t>U</a:t>
            </a:r>
            <a:endParaRPr lang="en-US" sz="1800" baseline="30000"/>
          </a:p>
        </p:txBody>
      </p:sp>
      <p:sp>
        <p:nvSpPr>
          <p:cNvPr id="231808" name="Text Box 384"/>
          <p:cNvSpPr txBox="1">
            <a:spLocks noChangeArrowheads="1"/>
          </p:cNvSpPr>
          <p:nvPr/>
        </p:nvSpPr>
        <p:spPr bwMode="auto">
          <a:xfrm>
            <a:off x="4303713" y="922338"/>
            <a:ext cx="7032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234</a:t>
            </a:r>
            <a:r>
              <a:rPr lang="en-US" sz="1800"/>
              <a:t>Th</a:t>
            </a:r>
            <a:endParaRPr lang="en-US" sz="1800" baseline="30000"/>
          </a:p>
        </p:txBody>
      </p:sp>
      <p:sp>
        <p:nvSpPr>
          <p:cNvPr id="231809" name="Oval 385"/>
          <p:cNvSpPr>
            <a:spLocks noChangeArrowheads="1"/>
          </p:cNvSpPr>
          <p:nvPr/>
        </p:nvSpPr>
        <p:spPr bwMode="auto">
          <a:xfrm>
            <a:off x="4884738" y="1209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10" name="Oval 386"/>
          <p:cNvSpPr>
            <a:spLocks noChangeArrowheads="1"/>
          </p:cNvSpPr>
          <p:nvPr/>
        </p:nvSpPr>
        <p:spPr bwMode="auto">
          <a:xfrm>
            <a:off x="5259388" y="14144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11" name="Text Box 387"/>
          <p:cNvSpPr txBox="1">
            <a:spLocks noChangeArrowheads="1"/>
          </p:cNvSpPr>
          <p:nvPr/>
        </p:nvSpPr>
        <p:spPr bwMode="auto">
          <a:xfrm>
            <a:off x="5426075" y="1276350"/>
            <a:ext cx="7159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234</a:t>
            </a:r>
            <a:r>
              <a:rPr lang="en-US" sz="1800"/>
              <a:t>Pa</a:t>
            </a:r>
            <a:endParaRPr lang="en-US" sz="1800" baseline="30000"/>
          </a:p>
        </p:txBody>
      </p:sp>
      <p:sp>
        <p:nvSpPr>
          <p:cNvPr id="231812" name="Oval 388"/>
          <p:cNvSpPr>
            <a:spLocks noChangeArrowheads="1"/>
          </p:cNvSpPr>
          <p:nvPr/>
        </p:nvSpPr>
        <p:spPr bwMode="auto">
          <a:xfrm>
            <a:off x="5661025" y="16605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13" name="Text Box 389"/>
          <p:cNvSpPr txBox="1">
            <a:spLocks noChangeArrowheads="1"/>
          </p:cNvSpPr>
          <p:nvPr/>
        </p:nvSpPr>
        <p:spPr bwMode="auto">
          <a:xfrm>
            <a:off x="5827713" y="1522413"/>
            <a:ext cx="6016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234</a:t>
            </a:r>
            <a:r>
              <a:rPr lang="en-US" sz="1800"/>
              <a:t>U</a:t>
            </a:r>
            <a:endParaRPr lang="en-US" sz="1800" baseline="30000"/>
          </a:p>
        </p:txBody>
      </p:sp>
      <p:grpSp>
        <p:nvGrpSpPr>
          <p:cNvPr id="17" name="Group 390"/>
          <p:cNvGrpSpPr>
            <a:grpSpLocks/>
          </p:cNvGrpSpPr>
          <p:nvPr/>
        </p:nvGrpSpPr>
        <p:grpSpPr bwMode="auto">
          <a:xfrm>
            <a:off x="4948238" y="1277938"/>
            <a:ext cx="395287" cy="323850"/>
            <a:chOff x="3560" y="805"/>
            <a:chExt cx="249" cy="204"/>
          </a:xfrm>
        </p:grpSpPr>
        <p:sp>
          <p:nvSpPr>
            <p:cNvPr id="64635" name="Text Box 39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36" name="Line 39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18" name="Group 393"/>
          <p:cNvGrpSpPr>
            <a:grpSpLocks/>
          </p:cNvGrpSpPr>
          <p:nvPr/>
        </p:nvGrpSpPr>
        <p:grpSpPr bwMode="auto">
          <a:xfrm>
            <a:off x="5349875" y="1524000"/>
            <a:ext cx="395288" cy="323850"/>
            <a:chOff x="3560" y="805"/>
            <a:chExt cx="249" cy="204"/>
          </a:xfrm>
        </p:grpSpPr>
        <p:sp>
          <p:nvSpPr>
            <p:cNvPr id="64633" name="Text Box 39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34" name="Line 39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231820" name="Text Box 396"/>
          <p:cNvSpPr txBox="1">
            <a:spLocks noChangeArrowheads="1"/>
          </p:cNvSpPr>
          <p:nvPr/>
        </p:nvSpPr>
        <p:spPr bwMode="auto">
          <a:xfrm>
            <a:off x="4316413" y="1849438"/>
            <a:ext cx="7032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230</a:t>
            </a:r>
            <a:r>
              <a:rPr lang="en-US" sz="1800"/>
              <a:t>Th</a:t>
            </a:r>
            <a:endParaRPr lang="en-US" sz="1800" baseline="30000"/>
          </a:p>
        </p:txBody>
      </p:sp>
      <p:sp>
        <p:nvSpPr>
          <p:cNvPr id="231821" name="Oval 397"/>
          <p:cNvSpPr>
            <a:spLocks noChangeArrowheads="1"/>
          </p:cNvSpPr>
          <p:nvPr/>
        </p:nvSpPr>
        <p:spPr bwMode="auto">
          <a:xfrm>
            <a:off x="4897438" y="21367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19" name="Group 398"/>
          <p:cNvGrpSpPr>
            <a:grpSpLocks/>
          </p:cNvGrpSpPr>
          <p:nvPr/>
        </p:nvGrpSpPr>
        <p:grpSpPr bwMode="auto">
          <a:xfrm>
            <a:off x="4959350" y="825500"/>
            <a:ext cx="769938" cy="468313"/>
            <a:chOff x="3807" y="520"/>
            <a:chExt cx="485" cy="295"/>
          </a:xfrm>
        </p:grpSpPr>
        <p:sp>
          <p:nvSpPr>
            <p:cNvPr id="64631" name="Text Box 399"/>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32" name="Line 400"/>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0" name="Group 401"/>
          <p:cNvGrpSpPr>
            <a:grpSpLocks/>
          </p:cNvGrpSpPr>
          <p:nvPr/>
        </p:nvGrpSpPr>
        <p:grpSpPr bwMode="auto">
          <a:xfrm>
            <a:off x="4972050" y="1752600"/>
            <a:ext cx="769938" cy="468313"/>
            <a:chOff x="3807" y="520"/>
            <a:chExt cx="485" cy="295"/>
          </a:xfrm>
        </p:grpSpPr>
        <p:sp>
          <p:nvSpPr>
            <p:cNvPr id="64629" name="Text Box 402"/>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30" name="Line 403"/>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1" name="Group 404"/>
          <p:cNvGrpSpPr>
            <a:grpSpLocks/>
          </p:cNvGrpSpPr>
          <p:nvPr/>
        </p:nvGrpSpPr>
        <p:grpSpPr bwMode="auto">
          <a:xfrm>
            <a:off x="4197350" y="2200275"/>
            <a:ext cx="769938" cy="468313"/>
            <a:chOff x="3807" y="520"/>
            <a:chExt cx="485" cy="295"/>
          </a:xfrm>
        </p:grpSpPr>
        <p:sp>
          <p:nvSpPr>
            <p:cNvPr id="64627" name="Text Box 40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8" name="Line 40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31" name="Text Box 407"/>
          <p:cNvSpPr txBox="1">
            <a:spLocks noChangeArrowheads="1"/>
          </p:cNvSpPr>
          <p:nvPr/>
        </p:nvSpPr>
        <p:spPr bwMode="auto">
          <a:xfrm>
            <a:off x="3541713" y="2297113"/>
            <a:ext cx="7286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226</a:t>
            </a:r>
            <a:r>
              <a:rPr lang="en-US" sz="1800"/>
              <a:t>Ra</a:t>
            </a:r>
            <a:endParaRPr lang="en-US" sz="1800" baseline="30000"/>
          </a:p>
        </p:txBody>
      </p:sp>
      <p:sp>
        <p:nvSpPr>
          <p:cNvPr id="231832" name="Oval 408"/>
          <p:cNvSpPr>
            <a:spLocks noChangeArrowheads="1"/>
          </p:cNvSpPr>
          <p:nvPr/>
        </p:nvSpPr>
        <p:spPr bwMode="auto">
          <a:xfrm>
            <a:off x="4122738" y="25844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2" name="Group 409"/>
          <p:cNvGrpSpPr>
            <a:grpSpLocks/>
          </p:cNvGrpSpPr>
          <p:nvPr/>
        </p:nvGrpSpPr>
        <p:grpSpPr bwMode="auto">
          <a:xfrm>
            <a:off x="3440113" y="2667000"/>
            <a:ext cx="769937" cy="468313"/>
            <a:chOff x="3807" y="520"/>
            <a:chExt cx="485" cy="295"/>
          </a:xfrm>
        </p:grpSpPr>
        <p:sp>
          <p:nvSpPr>
            <p:cNvPr id="64625" name="Text Box 410"/>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6" name="Line 411"/>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36" name="Text Box 412"/>
          <p:cNvSpPr txBox="1">
            <a:spLocks noChangeArrowheads="1"/>
          </p:cNvSpPr>
          <p:nvPr/>
        </p:nvSpPr>
        <p:spPr bwMode="auto">
          <a:xfrm>
            <a:off x="2784475" y="2763838"/>
            <a:ext cx="728663"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222</a:t>
            </a:r>
            <a:r>
              <a:rPr lang="en-US" sz="1800"/>
              <a:t>Rn</a:t>
            </a:r>
            <a:endParaRPr lang="en-US" sz="1800" baseline="30000"/>
          </a:p>
        </p:txBody>
      </p:sp>
      <p:sp>
        <p:nvSpPr>
          <p:cNvPr id="231837" name="Oval 413"/>
          <p:cNvSpPr>
            <a:spLocks noChangeArrowheads="1"/>
          </p:cNvSpPr>
          <p:nvPr/>
        </p:nvSpPr>
        <p:spPr bwMode="auto">
          <a:xfrm>
            <a:off x="3365500" y="3051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 name="Group 414"/>
          <p:cNvGrpSpPr>
            <a:grpSpLocks/>
          </p:cNvGrpSpPr>
          <p:nvPr/>
        </p:nvGrpSpPr>
        <p:grpSpPr bwMode="auto">
          <a:xfrm>
            <a:off x="2686050" y="3114675"/>
            <a:ext cx="769938" cy="468313"/>
            <a:chOff x="3807" y="520"/>
            <a:chExt cx="485" cy="295"/>
          </a:xfrm>
        </p:grpSpPr>
        <p:sp>
          <p:nvSpPr>
            <p:cNvPr id="64623" name="Text Box 41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4" name="Line 41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41" name="Text Box 417"/>
          <p:cNvSpPr txBox="1">
            <a:spLocks noChangeArrowheads="1"/>
          </p:cNvSpPr>
          <p:nvPr/>
        </p:nvSpPr>
        <p:spPr bwMode="auto">
          <a:xfrm>
            <a:off x="2030413" y="3211513"/>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218</a:t>
            </a:r>
            <a:r>
              <a:rPr lang="en-US" sz="1800"/>
              <a:t>Po</a:t>
            </a:r>
            <a:endParaRPr lang="en-US" sz="1800" baseline="30000"/>
          </a:p>
        </p:txBody>
      </p:sp>
      <p:sp>
        <p:nvSpPr>
          <p:cNvPr id="231842" name="Oval 418"/>
          <p:cNvSpPr>
            <a:spLocks noChangeArrowheads="1"/>
          </p:cNvSpPr>
          <p:nvPr/>
        </p:nvSpPr>
        <p:spPr bwMode="auto">
          <a:xfrm>
            <a:off x="2611438" y="3498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4" name="Group 419"/>
          <p:cNvGrpSpPr>
            <a:grpSpLocks/>
          </p:cNvGrpSpPr>
          <p:nvPr/>
        </p:nvGrpSpPr>
        <p:grpSpPr bwMode="auto">
          <a:xfrm>
            <a:off x="1920875" y="3571875"/>
            <a:ext cx="769938" cy="468313"/>
            <a:chOff x="3807" y="520"/>
            <a:chExt cx="485" cy="295"/>
          </a:xfrm>
        </p:grpSpPr>
        <p:sp>
          <p:nvSpPr>
            <p:cNvPr id="64621" name="Text Box 420"/>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22" name="Line 421"/>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46" name="Text Box 422"/>
          <p:cNvSpPr txBox="1">
            <a:spLocks noChangeArrowheads="1"/>
          </p:cNvSpPr>
          <p:nvPr/>
        </p:nvSpPr>
        <p:spPr bwMode="auto">
          <a:xfrm>
            <a:off x="1265238" y="3668713"/>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214</a:t>
            </a:r>
            <a:r>
              <a:rPr lang="en-US" sz="1800"/>
              <a:t>Pb</a:t>
            </a:r>
            <a:endParaRPr lang="en-US" sz="1800" baseline="30000"/>
          </a:p>
        </p:txBody>
      </p:sp>
      <p:sp>
        <p:nvSpPr>
          <p:cNvPr id="231847" name="Oval 423"/>
          <p:cNvSpPr>
            <a:spLocks noChangeArrowheads="1"/>
          </p:cNvSpPr>
          <p:nvPr/>
        </p:nvSpPr>
        <p:spPr bwMode="auto">
          <a:xfrm>
            <a:off x="1846263" y="39560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48" name="Oval 424"/>
          <p:cNvSpPr>
            <a:spLocks noChangeArrowheads="1"/>
          </p:cNvSpPr>
          <p:nvPr/>
        </p:nvSpPr>
        <p:spPr bwMode="auto">
          <a:xfrm>
            <a:off x="2986088" y="371633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49" name="Text Box 425"/>
          <p:cNvSpPr txBox="1">
            <a:spLocks noChangeArrowheads="1"/>
          </p:cNvSpPr>
          <p:nvPr/>
        </p:nvSpPr>
        <p:spPr bwMode="auto">
          <a:xfrm>
            <a:off x="3152775" y="3578225"/>
            <a:ext cx="6524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218</a:t>
            </a:r>
            <a:r>
              <a:rPr lang="en-US" sz="1800"/>
              <a:t>At</a:t>
            </a:r>
            <a:endParaRPr lang="en-US" sz="1800" baseline="30000"/>
          </a:p>
        </p:txBody>
      </p:sp>
      <p:grpSp>
        <p:nvGrpSpPr>
          <p:cNvPr id="25" name="Group 426"/>
          <p:cNvGrpSpPr>
            <a:grpSpLocks/>
          </p:cNvGrpSpPr>
          <p:nvPr/>
        </p:nvGrpSpPr>
        <p:grpSpPr bwMode="auto">
          <a:xfrm>
            <a:off x="2674938" y="3579813"/>
            <a:ext cx="395287" cy="323850"/>
            <a:chOff x="3560" y="805"/>
            <a:chExt cx="249" cy="204"/>
          </a:xfrm>
        </p:grpSpPr>
        <p:sp>
          <p:nvSpPr>
            <p:cNvPr id="64619" name="Text Box 42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20" name="Line 42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6" name="Group 429"/>
          <p:cNvGrpSpPr>
            <a:grpSpLocks/>
          </p:cNvGrpSpPr>
          <p:nvPr/>
        </p:nvGrpSpPr>
        <p:grpSpPr bwMode="auto">
          <a:xfrm>
            <a:off x="2316163" y="3808413"/>
            <a:ext cx="769937" cy="468312"/>
            <a:chOff x="3807" y="520"/>
            <a:chExt cx="485" cy="295"/>
          </a:xfrm>
        </p:grpSpPr>
        <p:sp>
          <p:nvSpPr>
            <p:cNvPr id="64617" name="Text Box 430"/>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18" name="Line 431"/>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56" name="Text Box 432"/>
          <p:cNvSpPr txBox="1">
            <a:spLocks noChangeArrowheads="1"/>
          </p:cNvSpPr>
          <p:nvPr/>
        </p:nvSpPr>
        <p:spPr bwMode="auto">
          <a:xfrm>
            <a:off x="2406650" y="4079875"/>
            <a:ext cx="6397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214</a:t>
            </a:r>
            <a:r>
              <a:rPr lang="en-US" sz="1800"/>
              <a:t>Bi</a:t>
            </a:r>
            <a:endParaRPr lang="en-US" sz="1800" baseline="30000"/>
          </a:p>
        </p:txBody>
      </p:sp>
      <p:sp>
        <p:nvSpPr>
          <p:cNvPr id="231857" name="Oval 433"/>
          <p:cNvSpPr>
            <a:spLocks noChangeArrowheads="1"/>
          </p:cNvSpPr>
          <p:nvPr/>
        </p:nvSpPr>
        <p:spPr bwMode="auto">
          <a:xfrm>
            <a:off x="2241550" y="419258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7" name="Group 434"/>
          <p:cNvGrpSpPr>
            <a:grpSpLocks/>
          </p:cNvGrpSpPr>
          <p:nvPr/>
        </p:nvGrpSpPr>
        <p:grpSpPr bwMode="auto">
          <a:xfrm>
            <a:off x="1922463" y="4030663"/>
            <a:ext cx="395287" cy="323850"/>
            <a:chOff x="3560" y="805"/>
            <a:chExt cx="249" cy="204"/>
          </a:xfrm>
        </p:grpSpPr>
        <p:sp>
          <p:nvSpPr>
            <p:cNvPr id="64615" name="Text Box 435"/>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16" name="Line 436"/>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8" name="Group 437"/>
          <p:cNvGrpSpPr>
            <a:grpSpLocks/>
          </p:cNvGrpSpPr>
          <p:nvPr/>
        </p:nvGrpSpPr>
        <p:grpSpPr bwMode="auto">
          <a:xfrm>
            <a:off x="1541463" y="4257675"/>
            <a:ext cx="769937" cy="468313"/>
            <a:chOff x="3807" y="520"/>
            <a:chExt cx="485" cy="295"/>
          </a:xfrm>
        </p:grpSpPr>
        <p:sp>
          <p:nvSpPr>
            <p:cNvPr id="64613" name="Text Box 43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14" name="Line 43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64" name="Text Box 440"/>
          <p:cNvSpPr txBox="1">
            <a:spLocks noChangeArrowheads="1"/>
          </p:cNvSpPr>
          <p:nvPr/>
        </p:nvSpPr>
        <p:spPr bwMode="auto">
          <a:xfrm>
            <a:off x="1119188" y="4327525"/>
            <a:ext cx="627062"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Tl</a:t>
            </a:r>
            <a:endParaRPr lang="en-US" sz="1800" baseline="30000"/>
          </a:p>
        </p:txBody>
      </p:sp>
      <p:sp>
        <p:nvSpPr>
          <p:cNvPr id="231865" name="Oval 441"/>
          <p:cNvSpPr>
            <a:spLocks noChangeArrowheads="1"/>
          </p:cNvSpPr>
          <p:nvPr/>
        </p:nvSpPr>
        <p:spPr bwMode="auto">
          <a:xfrm>
            <a:off x="1466850" y="4641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66" name="Oval 442"/>
          <p:cNvSpPr>
            <a:spLocks noChangeArrowheads="1"/>
          </p:cNvSpPr>
          <p:nvPr/>
        </p:nvSpPr>
        <p:spPr bwMode="auto">
          <a:xfrm>
            <a:off x="2627313" y="44196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9" name="Group 443"/>
          <p:cNvGrpSpPr>
            <a:grpSpLocks/>
          </p:cNvGrpSpPr>
          <p:nvPr/>
        </p:nvGrpSpPr>
        <p:grpSpPr bwMode="auto">
          <a:xfrm>
            <a:off x="2308225" y="4257675"/>
            <a:ext cx="395288" cy="323850"/>
            <a:chOff x="3560" y="805"/>
            <a:chExt cx="249" cy="204"/>
          </a:xfrm>
        </p:grpSpPr>
        <p:sp>
          <p:nvSpPr>
            <p:cNvPr id="64611" name="Text Box 44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12" name="Line 44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231870" name="Text Box 446"/>
          <p:cNvSpPr txBox="1">
            <a:spLocks noChangeArrowheads="1"/>
          </p:cNvSpPr>
          <p:nvPr/>
        </p:nvSpPr>
        <p:spPr bwMode="auto">
          <a:xfrm>
            <a:off x="2773363" y="4306888"/>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214</a:t>
            </a:r>
            <a:r>
              <a:rPr lang="en-US" sz="1800"/>
              <a:t>Po</a:t>
            </a:r>
            <a:endParaRPr lang="en-US" sz="1800" baseline="30000"/>
          </a:p>
        </p:txBody>
      </p:sp>
      <p:grpSp>
        <p:nvGrpSpPr>
          <p:cNvPr id="30" name="Group 447"/>
          <p:cNvGrpSpPr>
            <a:grpSpLocks/>
          </p:cNvGrpSpPr>
          <p:nvPr/>
        </p:nvGrpSpPr>
        <p:grpSpPr bwMode="auto">
          <a:xfrm>
            <a:off x="1914525" y="4508500"/>
            <a:ext cx="769938" cy="468313"/>
            <a:chOff x="3807" y="520"/>
            <a:chExt cx="485" cy="295"/>
          </a:xfrm>
        </p:grpSpPr>
        <p:sp>
          <p:nvSpPr>
            <p:cNvPr id="64609" name="Text Box 44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10" name="Line 44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74" name="Text Box 450"/>
          <p:cNvSpPr txBox="1">
            <a:spLocks noChangeArrowheads="1"/>
          </p:cNvSpPr>
          <p:nvPr/>
        </p:nvSpPr>
        <p:spPr bwMode="auto">
          <a:xfrm>
            <a:off x="2006600" y="4764088"/>
            <a:ext cx="715963"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Pb</a:t>
            </a:r>
            <a:endParaRPr lang="en-US" sz="1800" baseline="30000"/>
          </a:p>
        </p:txBody>
      </p:sp>
      <p:sp>
        <p:nvSpPr>
          <p:cNvPr id="231875" name="Oval 451"/>
          <p:cNvSpPr>
            <a:spLocks noChangeArrowheads="1"/>
          </p:cNvSpPr>
          <p:nvPr/>
        </p:nvSpPr>
        <p:spPr bwMode="auto">
          <a:xfrm>
            <a:off x="1839913" y="4892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1" name="Group 452"/>
          <p:cNvGrpSpPr>
            <a:grpSpLocks/>
          </p:cNvGrpSpPr>
          <p:nvPr/>
        </p:nvGrpSpPr>
        <p:grpSpPr bwMode="auto">
          <a:xfrm>
            <a:off x="1519238" y="4727575"/>
            <a:ext cx="395287" cy="323850"/>
            <a:chOff x="3560" y="805"/>
            <a:chExt cx="249" cy="204"/>
          </a:xfrm>
        </p:grpSpPr>
        <p:sp>
          <p:nvSpPr>
            <p:cNvPr id="64607" name="Text Box 453"/>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08" name="Line 454"/>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231879" name="Text Box 455"/>
          <p:cNvSpPr txBox="1">
            <a:spLocks noChangeArrowheads="1"/>
          </p:cNvSpPr>
          <p:nvPr/>
        </p:nvSpPr>
        <p:spPr bwMode="auto">
          <a:xfrm>
            <a:off x="2400300" y="4981575"/>
            <a:ext cx="639763"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Bi</a:t>
            </a:r>
            <a:endParaRPr lang="en-US" sz="1800" baseline="30000"/>
          </a:p>
        </p:txBody>
      </p:sp>
      <p:sp>
        <p:nvSpPr>
          <p:cNvPr id="231880" name="Oval 456"/>
          <p:cNvSpPr>
            <a:spLocks noChangeArrowheads="1"/>
          </p:cNvSpPr>
          <p:nvPr/>
        </p:nvSpPr>
        <p:spPr bwMode="auto">
          <a:xfrm>
            <a:off x="2233613" y="51101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1840" name="Group 457"/>
          <p:cNvGrpSpPr>
            <a:grpSpLocks/>
          </p:cNvGrpSpPr>
          <p:nvPr/>
        </p:nvGrpSpPr>
        <p:grpSpPr bwMode="auto">
          <a:xfrm>
            <a:off x="1912938" y="4945063"/>
            <a:ext cx="395287" cy="323850"/>
            <a:chOff x="3560" y="805"/>
            <a:chExt cx="249" cy="204"/>
          </a:xfrm>
        </p:grpSpPr>
        <p:sp>
          <p:nvSpPr>
            <p:cNvPr id="64605" name="Text Box 45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06" name="Line 45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31843" name="Group 460"/>
          <p:cNvGrpSpPr>
            <a:grpSpLocks/>
          </p:cNvGrpSpPr>
          <p:nvPr/>
        </p:nvGrpSpPr>
        <p:grpSpPr bwMode="auto">
          <a:xfrm>
            <a:off x="1544638" y="5175250"/>
            <a:ext cx="769937" cy="468313"/>
            <a:chOff x="3807" y="520"/>
            <a:chExt cx="485" cy="295"/>
          </a:xfrm>
        </p:grpSpPr>
        <p:sp>
          <p:nvSpPr>
            <p:cNvPr id="64603" name="Text Box 46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04" name="Line 46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87" name="Text Box 463"/>
          <p:cNvSpPr txBox="1">
            <a:spLocks noChangeArrowheads="1"/>
          </p:cNvSpPr>
          <p:nvPr/>
        </p:nvSpPr>
        <p:spPr bwMode="auto">
          <a:xfrm>
            <a:off x="1122363" y="5245100"/>
            <a:ext cx="627062" cy="366713"/>
          </a:xfrm>
          <a:prstGeom prst="rect">
            <a:avLst/>
          </a:prstGeom>
          <a:solidFill>
            <a:schemeClr val="accent1">
              <a:alpha val="65097"/>
            </a:schemeClr>
          </a:solidFill>
          <a:ln w="9525">
            <a:noFill/>
            <a:miter lim="800000"/>
            <a:headEnd/>
            <a:tailEnd/>
          </a:ln>
        </p:spPr>
        <p:txBody>
          <a:bodyPr wrap="none">
            <a:spAutoFit/>
          </a:bodyPr>
          <a:lstStyle/>
          <a:p>
            <a:r>
              <a:rPr lang="en-US" sz="1800" baseline="30000"/>
              <a:t>206</a:t>
            </a:r>
            <a:r>
              <a:rPr lang="en-US" sz="1800"/>
              <a:t>Tl</a:t>
            </a:r>
            <a:endParaRPr lang="en-US" sz="1800" baseline="30000"/>
          </a:p>
        </p:txBody>
      </p:sp>
      <p:sp>
        <p:nvSpPr>
          <p:cNvPr id="231888" name="Oval 464"/>
          <p:cNvSpPr>
            <a:spLocks noChangeArrowheads="1"/>
          </p:cNvSpPr>
          <p:nvPr/>
        </p:nvSpPr>
        <p:spPr bwMode="auto">
          <a:xfrm>
            <a:off x="1470025" y="55594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231889" name="Text Box 465"/>
          <p:cNvSpPr txBox="1">
            <a:spLocks noChangeArrowheads="1"/>
          </p:cNvSpPr>
          <p:nvPr/>
        </p:nvSpPr>
        <p:spPr bwMode="auto">
          <a:xfrm>
            <a:off x="2795588" y="5208588"/>
            <a:ext cx="715962" cy="366712"/>
          </a:xfrm>
          <a:prstGeom prst="rect">
            <a:avLst/>
          </a:prstGeom>
          <a:solidFill>
            <a:schemeClr val="accent1">
              <a:alpha val="65097"/>
            </a:schemeClr>
          </a:solidFill>
          <a:ln w="9525">
            <a:noFill/>
            <a:miter lim="800000"/>
            <a:headEnd/>
            <a:tailEnd/>
          </a:ln>
        </p:spPr>
        <p:txBody>
          <a:bodyPr wrap="none">
            <a:spAutoFit/>
          </a:bodyPr>
          <a:lstStyle/>
          <a:p>
            <a:r>
              <a:rPr lang="en-US" sz="1800" baseline="30000"/>
              <a:t>210</a:t>
            </a:r>
            <a:r>
              <a:rPr lang="en-US" sz="1800"/>
              <a:t>Po</a:t>
            </a:r>
            <a:endParaRPr lang="en-US" sz="1800" baseline="30000"/>
          </a:p>
        </p:txBody>
      </p:sp>
      <p:sp>
        <p:nvSpPr>
          <p:cNvPr id="231890" name="Oval 466"/>
          <p:cNvSpPr>
            <a:spLocks noChangeArrowheads="1"/>
          </p:cNvSpPr>
          <p:nvPr/>
        </p:nvSpPr>
        <p:spPr bwMode="auto">
          <a:xfrm>
            <a:off x="2628900" y="5337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1844" name="Group 467"/>
          <p:cNvGrpSpPr>
            <a:grpSpLocks/>
          </p:cNvGrpSpPr>
          <p:nvPr/>
        </p:nvGrpSpPr>
        <p:grpSpPr bwMode="auto">
          <a:xfrm>
            <a:off x="2308225" y="5172075"/>
            <a:ext cx="395288" cy="323850"/>
            <a:chOff x="3560" y="805"/>
            <a:chExt cx="249" cy="204"/>
          </a:xfrm>
        </p:grpSpPr>
        <p:sp>
          <p:nvSpPr>
            <p:cNvPr id="64601" name="Text Box 46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602" name="Line 46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31845" name="Group 470"/>
          <p:cNvGrpSpPr>
            <a:grpSpLocks/>
          </p:cNvGrpSpPr>
          <p:nvPr/>
        </p:nvGrpSpPr>
        <p:grpSpPr bwMode="auto">
          <a:xfrm>
            <a:off x="1930400" y="5411788"/>
            <a:ext cx="769938" cy="468312"/>
            <a:chOff x="3807" y="520"/>
            <a:chExt cx="485" cy="295"/>
          </a:xfrm>
        </p:grpSpPr>
        <p:sp>
          <p:nvSpPr>
            <p:cNvPr id="64599" name="Text Box 47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sz="1800">
                  <a:solidFill>
                    <a:srgbClr val="FF0000"/>
                  </a:solidFill>
                  <a:sym typeface="Symbol" pitchFamily="18" charset="2"/>
                </a:rPr>
                <a:t></a:t>
              </a:r>
            </a:p>
          </p:txBody>
        </p:sp>
        <p:sp>
          <p:nvSpPr>
            <p:cNvPr id="64600" name="Line 47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231897" name="Text Box 473"/>
          <p:cNvSpPr txBox="1">
            <a:spLocks noChangeArrowheads="1"/>
          </p:cNvSpPr>
          <p:nvPr/>
        </p:nvSpPr>
        <p:spPr bwMode="auto">
          <a:xfrm>
            <a:off x="1954213" y="5780088"/>
            <a:ext cx="1976437" cy="366712"/>
          </a:xfrm>
          <a:prstGeom prst="rect">
            <a:avLst/>
          </a:prstGeom>
          <a:solidFill>
            <a:schemeClr val="accent1">
              <a:alpha val="65097"/>
            </a:schemeClr>
          </a:solidFill>
          <a:ln w="9525">
            <a:noFill/>
            <a:miter lim="800000"/>
            <a:headEnd/>
            <a:tailEnd/>
          </a:ln>
        </p:spPr>
        <p:txBody>
          <a:bodyPr>
            <a:spAutoFit/>
          </a:bodyPr>
          <a:lstStyle/>
          <a:p>
            <a:r>
              <a:rPr lang="en-US" sz="1800" baseline="30000"/>
              <a:t>206</a:t>
            </a:r>
            <a:r>
              <a:rPr lang="en-US" sz="1800"/>
              <a:t>Pb (STABLE)</a:t>
            </a:r>
            <a:endParaRPr lang="en-US" sz="1800" baseline="30000"/>
          </a:p>
        </p:txBody>
      </p:sp>
      <p:sp>
        <p:nvSpPr>
          <p:cNvPr id="231898" name="Oval 474"/>
          <p:cNvSpPr>
            <a:spLocks noChangeArrowheads="1"/>
          </p:cNvSpPr>
          <p:nvPr/>
        </p:nvSpPr>
        <p:spPr bwMode="auto">
          <a:xfrm>
            <a:off x="1855788" y="57959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31850" name="Group 475"/>
          <p:cNvGrpSpPr>
            <a:grpSpLocks/>
          </p:cNvGrpSpPr>
          <p:nvPr/>
        </p:nvGrpSpPr>
        <p:grpSpPr bwMode="auto">
          <a:xfrm>
            <a:off x="1543050" y="5629275"/>
            <a:ext cx="395288" cy="323850"/>
            <a:chOff x="3560" y="805"/>
            <a:chExt cx="249" cy="204"/>
          </a:xfrm>
        </p:grpSpPr>
        <p:sp>
          <p:nvSpPr>
            <p:cNvPr id="64597" name="Text Box 476"/>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598" name="Line 477"/>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31851" name="Group 478"/>
          <p:cNvGrpSpPr>
            <a:grpSpLocks/>
          </p:cNvGrpSpPr>
          <p:nvPr/>
        </p:nvGrpSpPr>
        <p:grpSpPr bwMode="auto">
          <a:xfrm>
            <a:off x="1892300" y="1978025"/>
            <a:ext cx="395288" cy="323850"/>
            <a:chOff x="3560" y="805"/>
            <a:chExt cx="249" cy="204"/>
          </a:xfrm>
        </p:grpSpPr>
        <p:sp>
          <p:nvSpPr>
            <p:cNvPr id="64595" name="Text Box 479"/>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sz="1400" i="1">
                  <a:solidFill>
                    <a:schemeClr val="accent2"/>
                  </a:solidFill>
                  <a:sym typeface="Symbol" pitchFamily="18" charset="2"/>
                </a:rPr>
                <a:t></a:t>
              </a:r>
            </a:p>
          </p:txBody>
        </p:sp>
        <p:sp>
          <p:nvSpPr>
            <p:cNvPr id="64596" name="Line 480"/>
            <p:cNvSpPr>
              <a:spLocks noChangeShapeType="1"/>
            </p:cNvSpPr>
            <p:nvPr/>
          </p:nvSpPr>
          <p:spPr bwMode="auto">
            <a:xfrm>
              <a:off x="3568" y="805"/>
              <a:ext cx="241" cy="147"/>
            </a:xfrm>
            <a:prstGeom prst="line">
              <a:avLst/>
            </a:prstGeom>
            <a:noFill/>
            <a:ln w="28575">
              <a:solidFill>
                <a:schemeClr val="accent2"/>
              </a:solidFill>
              <a:round/>
              <a:headEnd type="triangle" w="med" len="med"/>
              <a:tailEnd/>
            </a:ln>
          </p:spPr>
          <p:txBody>
            <a:bodyPr/>
            <a:lstStyle/>
            <a:p>
              <a:endParaRPr lang="en-US"/>
            </a:p>
          </p:txBody>
        </p:sp>
      </p:grpSp>
      <p:sp>
        <p:nvSpPr>
          <p:cNvPr id="231905" name="Text Box 481"/>
          <p:cNvSpPr txBox="1">
            <a:spLocks noChangeArrowheads="1"/>
          </p:cNvSpPr>
          <p:nvPr/>
        </p:nvSpPr>
        <p:spPr bwMode="auto">
          <a:xfrm>
            <a:off x="4613275" y="2941638"/>
            <a:ext cx="4497388" cy="706437"/>
          </a:xfrm>
          <a:prstGeom prst="rect">
            <a:avLst/>
          </a:prstGeom>
          <a:solidFill>
            <a:srgbClr val="FF0000"/>
          </a:solidFill>
          <a:ln w="9525">
            <a:noFill/>
            <a:miter lim="800000"/>
            <a:headEnd/>
            <a:tailEnd/>
          </a:ln>
        </p:spPr>
        <p:txBody>
          <a:bodyPr>
            <a:spAutoFit/>
          </a:bodyPr>
          <a:lstStyle/>
          <a:p>
            <a:r>
              <a:rPr lang="en-US" sz="2000">
                <a:solidFill>
                  <a:schemeClr val="bg1"/>
                </a:solidFill>
              </a:rPr>
              <a:t>Question:  What type of beta decay is represented in this decay series?</a:t>
            </a:r>
            <a:endParaRPr lang="en-US" sz="2000">
              <a:solidFill>
                <a:schemeClr val="bg1"/>
              </a:solidFill>
              <a:sym typeface="Symbol" pitchFamily="18" charset="2"/>
            </a:endParaRPr>
          </a:p>
        </p:txBody>
      </p:sp>
      <p:sp>
        <p:nvSpPr>
          <p:cNvPr id="231906" name="Text Box 482"/>
          <p:cNvSpPr txBox="1">
            <a:spLocks noChangeArrowheads="1"/>
          </p:cNvSpPr>
          <p:nvPr/>
        </p:nvSpPr>
        <p:spPr bwMode="auto">
          <a:xfrm>
            <a:off x="4614863" y="3643313"/>
            <a:ext cx="4497387" cy="706437"/>
          </a:xfrm>
          <a:prstGeom prst="rect">
            <a:avLst/>
          </a:prstGeom>
          <a:solidFill>
            <a:srgbClr val="FF6699"/>
          </a:solidFill>
          <a:ln w="9525">
            <a:noFill/>
            <a:miter lim="800000"/>
            <a:headEnd/>
            <a:tailEnd/>
          </a:ln>
        </p:spPr>
        <p:txBody>
          <a:bodyPr>
            <a:spAutoFit/>
          </a:bodyPr>
          <a:lstStyle/>
          <a:p>
            <a:r>
              <a:rPr lang="en-US" sz="2000">
                <a:solidFill>
                  <a:schemeClr val="bg1"/>
                </a:solidFill>
              </a:rPr>
              <a:t>Answer:  Since </a:t>
            </a:r>
            <a:r>
              <a:rPr lang="en-US" sz="2000" i="1">
                <a:solidFill>
                  <a:schemeClr val="bg1"/>
                </a:solidFill>
              </a:rPr>
              <a:t>Z</a:t>
            </a:r>
            <a:r>
              <a:rPr lang="en-US" sz="2000">
                <a:solidFill>
                  <a:schemeClr val="bg1"/>
                </a:solidFill>
              </a:rPr>
              <a:t> increases and </a:t>
            </a:r>
            <a:r>
              <a:rPr lang="en-US" sz="2000" i="1">
                <a:solidFill>
                  <a:schemeClr val="bg1"/>
                </a:solidFill>
              </a:rPr>
              <a:t>N</a:t>
            </a:r>
            <a:r>
              <a:rPr lang="en-US" sz="2000">
                <a:solidFill>
                  <a:schemeClr val="bg1"/>
                </a:solidFill>
              </a:rPr>
              <a:t> decreases, it must be </a:t>
            </a:r>
            <a:r>
              <a:rPr lang="en-US" sz="2000">
                <a:solidFill>
                  <a:schemeClr val="bg1"/>
                </a:solidFill>
                <a:sym typeface="Symbol" pitchFamily="18" charset="2"/>
              </a:rPr>
              <a:t></a:t>
            </a:r>
            <a:r>
              <a:rPr lang="en-US" sz="2000" baseline="30000">
                <a:solidFill>
                  <a:schemeClr val="bg1"/>
                </a:solidFill>
                <a:sym typeface="Symbol" pitchFamily="18" charset="2"/>
              </a:rPr>
              <a:t>-</a:t>
            </a:r>
            <a:r>
              <a:rPr lang="en-US" sz="2000">
                <a:solidFill>
                  <a:schemeClr val="bg1"/>
                </a:solidFill>
                <a:sym typeface="Symbol" pitchFamily="18" charset="2"/>
              </a:rPr>
              <a:t> decay.</a:t>
            </a:r>
          </a:p>
        </p:txBody>
      </p:sp>
      <p:sp>
        <p:nvSpPr>
          <p:cNvPr id="231907" name="Text Box 483"/>
          <p:cNvSpPr txBox="1">
            <a:spLocks noChangeArrowheads="1"/>
          </p:cNvSpPr>
          <p:nvPr/>
        </p:nvSpPr>
        <p:spPr bwMode="auto">
          <a:xfrm>
            <a:off x="4616450" y="4483100"/>
            <a:ext cx="4497388" cy="706438"/>
          </a:xfrm>
          <a:prstGeom prst="rect">
            <a:avLst/>
          </a:prstGeom>
          <a:solidFill>
            <a:schemeClr val="accent2"/>
          </a:solidFill>
          <a:ln w="9525">
            <a:noFill/>
            <a:miter lim="800000"/>
            <a:headEnd/>
            <a:tailEnd/>
          </a:ln>
        </p:spPr>
        <p:txBody>
          <a:bodyPr>
            <a:spAutoFit/>
          </a:bodyPr>
          <a:lstStyle/>
          <a:p>
            <a:r>
              <a:rPr lang="en-US" sz="2000">
                <a:solidFill>
                  <a:schemeClr val="bg1"/>
                </a:solidFill>
              </a:rPr>
              <a:t>Question:  What would </a:t>
            </a:r>
            <a:r>
              <a:rPr lang="en-US" sz="2000">
                <a:solidFill>
                  <a:schemeClr val="bg1"/>
                </a:solidFill>
                <a:sym typeface="Symbol" pitchFamily="18" charset="2"/>
              </a:rPr>
              <a:t></a:t>
            </a:r>
            <a:r>
              <a:rPr lang="en-US" sz="2000" baseline="30000">
                <a:solidFill>
                  <a:schemeClr val="bg1"/>
                </a:solidFill>
                <a:sym typeface="Symbol" pitchFamily="18" charset="2"/>
              </a:rPr>
              <a:t>+</a:t>
            </a:r>
            <a:r>
              <a:rPr lang="en-US" sz="2000">
                <a:solidFill>
                  <a:schemeClr val="bg1"/>
                </a:solidFill>
                <a:sym typeface="Symbol" pitchFamily="18" charset="2"/>
              </a:rPr>
              <a:t> decay look like?  (</a:t>
            </a:r>
            <a:r>
              <a:rPr lang="en-US" sz="2000" i="1">
                <a:solidFill>
                  <a:schemeClr val="bg1"/>
                </a:solidFill>
                <a:sym typeface="Symbol" pitchFamily="18" charset="2"/>
              </a:rPr>
              <a:t>N</a:t>
            </a:r>
            <a:r>
              <a:rPr lang="en-US" sz="2000">
                <a:solidFill>
                  <a:schemeClr val="bg1"/>
                </a:solidFill>
                <a:sym typeface="Symbol" pitchFamily="18" charset="2"/>
              </a:rPr>
              <a:t> increases and </a:t>
            </a:r>
            <a:r>
              <a:rPr lang="en-US" sz="2000" i="1">
                <a:solidFill>
                  <a:schemeClr val="bg1"/>
                </a:solidFill>
                <a:sym typeface="Symbol" pitchFamily="18" charset="2"/>
              </a:rPr>
              <a:t>Z</a:t>
            </a:r>
            <a:r>
              <a:rPr lang="en-US" sz="2000">
                <a:solidFill>
                  <a:schemeClr val="bg1"/>
                </a:solidFill>
                <a:sym typeface="Symbol" pitchFamily="18" charset="2"/>
              </a:rPr>
              <a:t> decreases.)</a:t>
            </a:r>
          </a:p>
        </p:txBody>
      </p:sp>
      <p:sp>
        <p:nvSpPr>
          <p:cNvPr id="231908" name="Text Box 484"/>
          <p:cNvSpPr txBox="1">
            <a:spLocks noChangeArrowheads="1"/>
          </p:cNvSpPr>
          <p:nvPr/>
        </p:nvSpPr>
        <p:spPr bwMode="auto">
          <a:xfrm>
            <a:off x="4618038" y="5175250"/>
            <a:ext cx="4497387" cy="708025"/>
          </a:xfrm>
          <a:prstGeom prst="rect">
            <a:avLst/>
          </a:prstGeom>
          <a:solidFill>
            <a:srgbClr val="3366CC"/>
          </a:solidFill>
          <a:ln w="9525">
            <a:noFill/>
            <a:miter lim="800000"/>
            <a:headEnd/>
            <a:tailEnd/>
          </a:ln>
        </p:spPr>
        <p:txBody>
          <a:bodyPr>
            <a:spAutoFit/>
          </a:bodyPr>
          <a:lstStyle/>
          <a:p>
            <a:r>
              <a:rPr lang="en-US" sz="2000">
                <a:solidFill>
                  <a:schemeClr val="bg1"/>
                </a:solidFill>
              </a:rPr>
              <a:t>Answer:  The arrow would point LEFT and UP one unit each.</a:t>
            </a:r>
            <a:endParaRPr lang="en-US" sz="2000">
              <a:solidFill>
                <a:schemeClr val="bg1"/>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4" name="suction.wav"/>
                                        </p:tgtEl>
                                      </p:cMediaNode>
                                    </p:audio>
                                  </p:sub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suction.wav"/>
                                        </p:tgtEl>
                                      </p:cMediaNode>
                                    </p:audio>
                                  </p:sub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4" name="suction.wav"/>
                                        </p:tgtEl>
                                      </p:cMediaNode>
                                    </p:audio>
                                  </p:sub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4" name="suction.wav"/>
                                        </p:tgtEl>
                                      </p:cMediaNode>
                                    </p:audio>
                                  </p:sub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suction.wav"/>
                                        </p:tgtEl>
                                      </p:cMediaNode>
                                    </p:audio>
                                  </p:sub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suction.wav"/>
                                        </p:tgtEl>
                                      </p:cMediaNode>
                                    </p:audio>
                                  </p:sub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4" name="suction.wav"/>
                                        </p:tgtEl>
                                      </p:cMediaNode>
                                    </p:audio>
                                  </p:sub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4" name="suction.wav"/>
                                        </p:tgtEl>
                                      </p:cMediaNode>
                                    </p:audio>
                                  </p:sub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4" name="suction.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iterate type="wd">
                                    <p:tmPct val="10000"/>
                                  </p:iterate>
                                  <p:childTnLst>
                                    <p:set>
                                      <p:cBhvr>
                                        <p:cTn id="67" dur="1" fill="hold">
                                          <p:stCondLst>
                                            <p:cond delay="0"/>
                                          </p:stCondLst>
                                        </p:cTn>
                                        <p:tgtEl>
                                          <p:spTgt spid="231777"/>
                                        </p:tgtEl>
                                        <p:attrNameLst>
                                          <p:attrName>style.visibility</p:attrName>
                                        </p:attrNameLst>
                                      </p:cBhvr>
                                      <p:to>
                                        <p:strVal val="visible"/>
                                      </p:to>
                                    </p:set>
                                    <p:anim calcmode="lin" valueType="num">
                                      <p:cBhvr additive="base">
                                        <p:cTn id="68" dur="500" fill="hold"/>
                                        <p:tgtEl>
                                          <p:spTgt spid="231777"/>
                                        </p:tgtEl>
                                        <p:attrNameLst>
                                          <p:attrName>ppt_x</p:attrName>
                                        </p:attrNameLst>
                                      </p:cBhvr>
                                      <p:tavLst>
                                        <p:tav tm="0">
                                          <p:val>
                                            <p:strVal val="#ppt_x"/>
                                          </p:val>
                                        </p:tav>
                                        <p:tav tm="100000">
                                          <p:val>
                                            <p:strVal val="#ppt_x"/>
                                          </p:val>
                                        </p:tav>
                                      </p:tavLst>
                                    </p:anim>
                                    <p:anim calcmode="lin" valueType="num">
                                      <p:cBhvr additive="base">
                                        <p:cTn id="69" dur="500" fill="hold"/>
                                        <p:tgtEl>
                                          <p:spTgt spid="231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31778"/>
                                        </p:tgtEl>
                                        <p:attrNameLst>
                                          <p:attrName>style.visibility</p:attrName>
                                        </p:attrNameLst>
                                      </p:cBhvr>
                                      <p:to>
                                        <p:strVal val="visible"/>
                                      </p:to>
                                    </p:set>
                                    <p:anim calcmode="lin" valueType="num">
                                      <p:cBhvr additive="base">
                                        <p:cTn id="74" dur="500" fill="hold"/>
                                        <p:tgtEl>
                                          <p:spTgt spid="231778"/>
                                        </p:tgtEl>
                                        <p:attrNameLst>
                                          <p:attrName>ppt_x</p:attrName>
                                        </p:attrNameLst>
                                      </p:cBhvr>
                                      <p:tavLst>
                                        <p:tav tm="0">
                                          <p:val>
                                            <p:strVal val="#ppt_x"/>
                                          </p:val>
                                        </p:tav>
                                        <p:tav tm="100000">
                                          <p:val>
                                            <p:strVal val="#ppt_x"/>
                                          </p:val>
                                        </p:tav>
                                      </p:tavLst>
                                    </p:anim>
                                    <p:anim calcmode="lin" valueType="num">
                                      <p:cBhvr additive="base">
                                        <p:cTn id="75" dur="500" fill="hold"/>
                                        <p:tgtEl>
                                          <p:spTgt spid="23177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iterate type="wd">
                                    <p:tmPct val="10000"/>
                                  </p:iterate>
                                  <p:childTnLst>
                                    <p:set>
                                      <p:cBhvr>
                                        <p:cTn id="79" dur="1" fill="hold">
                                          <p:stCondLst>
                                            <p:cond delay="0"/>
                                          </p:stCondLst>
                                        </p:cTn>
                                        <p:tgtEl>
                                          <p:spTgt spid="231779"/>
                                        </p:tgtEl>
                                        <p:attrNameLst>
                                          <p:attrName>style.visibility</p:attrName>
                                        </p:attrNameLst>
                                      </p:cBhvr>
                                      <p:to>
                                        <p:strVal val="visible"/>
                                      </p:to>
                                    </p:set>
                                    <p:anim calcmode="lin" valueType="num">
                                      <p:cBhvr additive="base">
                                        <p:cTn id="80" dur="500" fill="hold"/>
                                        <p:tgtEl>
                                          <p:spTgt spid="231779"/>
                                        </p:tgtEl>
                                        <p:attrNameLst>
                                          <p:attrName>ppt_x</p:attrName>
                                        </p:attrNameLst>
                                      </p:cBhvr>
                                      <p:tavLst>
                                        <p:tav tm="0">
                                          <p:val>
                                            <p:strVal val="1+#ppt_w/2"/>
                                          </p:val>
                                        </p:tav>
                                        <p:tav tm="100000">
                                          <p:val>
                                            <p:strVal val="#ppt_x"/>
                                          </p:val>
                                        </p:tav>
                                      </p:tavLst>
                                    </p:anim>
                                    <p:anim calcmode="lin" valueType="num">
                                      <p:cBhvr additive="base">
                                        <p:cTn id="81" dur="500" fill="hold"/>
                                        <p:tgtEl>
                                          <p:spTgt spid="2317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arrow.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31805"/>
                                        </p:tgtEl>
                                        <p:attrNameLst>
                                          <p:attrName>style.visibility</p:attrName>
                                        </p:attrNameLst>
                                      </p:cBhvr>
                                      <p:to>
                                        <p:strVal val="visible"/>
                                      </p:to>
                                    </p:set>
                                    <p:anim calcmode="lin" valueType="num">
                                      <p:cBhvr additive="base">
                                        <p:cTn id="86" dur="500" fill="hold"/>
                                        <p:tgtEl>
                                          <p:spTgt spid="231805"/>
                                        </p:tgtEl>
                                        <p:attrNameLst>
                                          <p:attrName>ppt_x</p:attrName>
                                        </p:attrNameLst>
                                      </p:cBhvr>
                                      <p:tavLst>
                                        <p:tav tm="0">
                                          <p:val>
                                            <p:strVal val="#ppt_x"/>
                                          </p:val>
                                        </p:tav>
                                        <p:tav tm="100000">
                                          <p:val>
                                            <p:strVal val="#ppt_x"/>
                                          </p:val>
                                        </p:tav>
                                      </p:tavLst>
                                    </p:anim>
                                    <p:anim calcmode="lin" valueType="num">
                                      <p:cBhvr additive="base">
                                        <p:cTn id="87" dur="500" fill="hold"/>
                                        <p:tgtEl>
                                          <p:spTgt spid="23180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1806"/>
                                        </p:tgtEl>
                                        <p:attrNameLst>
                                          <p:attrName>style.visibility</p:attrName>
                                        </p:attrNameLst>
                                      </p:cBhvr>
                                      <p:to>
                                        <p:strVal val="visible"/>
                                      </p:to>
                                    </p:set>
                                    <p:animEffect transition="in" filter="fade">
                                      <p:cBhvr>
                                        <p:cTn id="92" dur="1000"/>
                                        <p:tgtEl>
                                          <p:spTgt spid="231806"/>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1807"/>
                                        </p:tgtEl>
                                        <p:attrNameLst>
                                          <p:attrName>style.visibility</p:attrName>
                                        </p:attrNameLst>
                                      </p:cBhvr>
                                      <p:to>
                                        <p:strVal val="visible"/>
                                      </p:to>
                                    </p:set>
                                    <p:anim calcmode="lin" valueType="num">
                                      <p:cBhvr additive="base">
                                        <p:cTn id="97" dur="500" fill="hold"/>
                                        <p:tgtEl>
                                          <p:spTgt spid="231807"/>
                                        </p:tgtEl>
                                        <p:attrNameLst>
                                          <p:attrName>ppt_x</p:attrName>
                                        </p:attrNameLst>
                                      </p:cBhvr>
                                      <p:tavLst>
                                        <p:tav tm="0">
                                          <p:val>
                                            <p:strVal val="#ppt_x"/>
                                          </p:val>
                                        </p:tav>
                                        <p:tav tm="100000">
                                          <p:val>
                                            <p:strVal val="#ppt_x"/>
                                          </p:val>
                                        </p:tav>
                                      </p:tavLst>
                                    </p:anim>
                                    <p:anim calcmode="lin" valueType="num">
                                      <p:cBhvr additive="base">
                                        <p:cTn id="98" dur="500" fill="hold"/>
                                        <p:tgtEl>
                                          <p:spTgt spid="23180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subTnLst>
                                    <p:audio>
                                      <p:cMediaNode>
                                        <p:cTn display="0" masterRel="sameClick">
                                          <p:stCondLst>
                                            <p:cond evt="begin" delay="0">
                                              <p:tn val="101"/>
                                            </p:cond>
                                          </p:stCondLst>
                                          <p:endCondLst>
                                            <p:cond evt="onStopAudio" delay="0">
                                              <p:tgtEl>
                                                <p:sldTgt/>
                                              </p:tgtEl>
                                            </p:cond>
                                          </p:endCondLst>
                                        </p:cTn>
                                        <p:tgtEl>
                                          <p:sndTgt r:embed="rId6" name="voltage.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31809"/>
                                        </p:tgtEl>
                                        <p:attrNameLst>
                                          <p:attrName>style.visibility</p:attrName>
                                        </p:attrNameLst>
                                      </p:cBhvr>
                                      <p:to>
                                        <p:strVal val="visible"/>
                                      </p:to>
                                    </p:set>
                                    <p:animEffect transition="in" filter="fade">
                                      <p:cBhvr>
                                        <p:cTn id="108" dur="1000"/>
                                        <p:tgtEl>
                                          <p:spTgt spid="231809"/>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31808"/>
                                        </p:tgtEl>
                                        <p:attrNameLst>
                                          <p:attrName>style.visibility</p:attrName>
                                        </p:attrNameLst>
                                      </p:cBhvr>
                                      <p:to>
                                        <p:strVal val="visible"/>
                                      </p:to>
                                    </p:set>
                                    <p:anim calcmode="lin" valueType="num">
                                      <p:cBhvr additive="base">
                                        <p:cTn id="113" dur="500" fill="hold"/>
                                        <p:tgtEl>
                                          <p:spTgt spid="231808"/>
                                        </p:tgtEl>
                                        <p:attrNameLst>
                                          <p:attrName>ppt_x</p:attrName>
                                        </p:attrNameLst>
                                      </p:cBhvr>
                                      <p:tavLst>
                                        <p:tav tm="0">
                                          <p:val>
                                            <p:strVal val="#ppt_x"/>
                                          </p:val>
                                        </p:tav>
                                        <p:tav tm="100000">
                                          <p:val>
                                            <p:strVal val="#ppt_x"/>
                                          </p:val>
                                        </p:tav>
                                      </p:tavLst>
                                    </p:anim>
                                    <p:anim calcmode="lin" valueType="num">
                                      <p:cBhvr additive="base">
                                        <p:cTn id="114" dur="500" fill="hold"/>
                                        <p:tgtEl>
                                          <p:spTgt spid="23180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subTnLst>
                                    <p:audio>
                                      <p:cMediaNode>
                                        <p:cTn display="0" masterRel="sameClick">
                                          <p:stCondLst>
                                            <p:cond evt="begin" delay="0">
                                              <p:tn val="117"/>
                                            </p:cond>
                                          </p:stCondLst>
                                          <p:endCondLst>
                                            <p:cond evt="onStopAudio" delay="0">
                                              <p:tgtEl>
                                                <p:sldTgt/>
                                              </p:tgtEl>
                                            </p:cond>
                                          </p:endCondLst>
                                        </p:cTn>
                                        <p:tgtEl>
                                          <p:sndTgt r:embed="rId6" name="voltage.wav"/>
                                        </p:tgtEl>
                                      </p:cMediaNode>
                                    </p:audio>
                                  </p:sub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31810"/>
                                        </p:tgtEl>
                                        <p:attrNameLst>
                                          <p:attrName>style.visibility</p:attrName>
                                        </p:attrNameLst>
                                      </p:cBhvr>
                                      <p:to>
                                        <p:strVal val="visible"/>
                                      </p:to>
                                    </p:set>
                                    <p:animEffect transition="in" filter="fade">
                                      <p:cBhvr>
                                        <p:cTn id="124" dur="1000"/>
                                        <p:tgtEl>
                                          <p:spTgt spid="231810"/>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31811"/>
                                        </p:tgtEl>
                                        <p:attrNameLst>
                                          <p:attrName>style.visibility</p:attrName>
                                        </p:attrNameLst>
                                      </p:cBhvr>
                                      <p:to>
                                        <p:strVal val="visible"/>
                                      </p:to>
                                    </p:set>
                                    <p:anim calcmode="lin" valueType="num">
                                      <p:cBhvr additive="base">
                                        <p:cTn id="129" dur="500" fill="hold"/>
                                        <p:tgtEl>
                                          <p:spTgt spid="231811"/>
                                        </p:tgtEl>
                                        <p:attrNameLst>
                                          <p:attrName>ppt_x</p:attrName>
                                        </p:attrNameLst>
                                      </p:cBhvr>
                                      <p:tavLst>
                                        <p:tav tm="0">
                                          <p:val>
                                            <p:strVal val="#ppt_x"/>
                                          </p:val>
                                        </p:tav>
                                        <p:tav tm="100000">
                                          <p:val>
                                            <p:strVal val="#ppt_x"/>
                                          </p:val>
                                        </p:tav>
                                      </p:tavLst>
                                    </p:anim>
                                    <p:anim calcmode="lin" valueType="num">
                                      <p:cBhvr additive="base">
                                        <p:cTn id="130" dur="500" fill="hold"/>
                                        <p:tgtEl>
                                          <p:spTgt spid="231811"/>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500"/>
                                        <p:tgtEl>
                                          <p:spTgt spid="18"/>
                                        </p:tgtEl>
                                      </p:cBhvr>
                                    </p:animEffect>
                                  </p:childTnLst>
                                  <p:subTnLst>
                                    <p:audio>
                                      <p:cMediaNode>
                                        <p:cTn display="0" masterRel="sameClick">
                                          <p:stCondLst>
                                            <p:cond evt="begin" delay="0">
                                              <p:tn val="133"/>
                                            </p:cond>
                                          </p:stCondLst>
                                          <p:endCondLst>
                                            <p:cond evt="onStopAudio" delay="0">
                                              <p:tgtEl>
                                                <p:sldTgt/>
                                              </p:tgtEl>
                                            </p:cond>
                                          </p:endCondLst>
                                        </p:cTn>
                                        <p:tgtEl>
                                          <p:sndTgt r:embed="rId6" name="voltage.wav"/>
                                        </p:tgtEl>
                                      </p:cMediaNode>
                                    </p:audio>
                                  </p:sub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31812"/>
                                        </p:tgtEl>
                                        <p:attrNameLst>
                                          <p:attrName>style.visibility</p:attrName>
                                        </p:attrNameLst>
                                      </p:cBhvr>
                                      <p:to>
                                        <p:strVal val="visible"/>
                                      </p:to>
                                    </p:set>
                                    <p:animEffect transition="in" filter="fade">
                                      <p:cBhvr>
                                        <p:cTn id="140" dur="1000"/>
                                        <p:tgtEl>
                                          <p:spTgt spid="231812"/>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31813"/>
                                        </p:tgtEl>
                                        <p:attrNameLst>
                                          <p:attrName>style.visibility</p:attrName>
                                        </p:attrNameLst>
                                      </p:cBhvr>
                                      <p:to>
                                        <p:strVal val="visible"/>
                                      </p:to>
                                    </p:set>
                                    <p:anim calcmode="lin" valueType="num">
                                      <p:cBhvr additive="base">
                                        <p:cTn id="145" dur="500" fill="hold"/>
                                        <p:tgtEl>
                                          <p:spTgt spid="231813"/>
                                        </p:tgtEl>
                                        <p:attrNameLst>
                                          <p:attrName>ppt_x</p:attrName>
                                        </p:attrNameLst>
                                      </p:cBhvr>
                                      <p:tavLst>
                                        <p:tav tm="0">
                                          <p:val>
                                            <p:strVal val="#ppt_x"/>
                                          </p:val>
                                        </p:tav>
                                        <p:tav tm="100000">
                                          <p:val>
                                            <p:strVal val="#ppt_x"/>
                                          </p:val>
                                        </p:tav>
                                      </p:tavLst>
                                    </p:anim>
                                    <p:anim calcmode="lin" valueType="num">
                                      <p:cBhvr additive="base">
                                        <p:cTn id="146" dur="500" fill="hold"/>
                                        <p:tgtEl>
                                          <p:spTgt spid="23181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right)">
                                      <p:cBhvr>
                                        <p:cTn id="151" dur="500"/>
                                        <p:tgtEl>
                                          <p:spTgt spid="20"/>
                                        </p:tgtEl>
                                      </p:cBhvr>
                                    </p:animEffect>
                                  </p:childTnLst>
                                  <p:subTnLst>
                                    <p:audio>
                                      <p:cMediaNode>
                                        <p:cTn display="0" masterRel="sameClick">
                                          <p:stCondLst>
                                            <p:cond evt="begin" delay="0">
                                              <p:tn val="149"/>
                                            </p:cond>
                                          </p:stCondLst>
                                          <p:endCondLst>
                                            <p:cond evt="onStopAudio" delay="0">
                                              <p:tgtEl>
                                                <p:sldTgt/>
                                              </p:tgtEl>
                                            </p:cond>
                                          </p:endCondLst>
                                        </p:cTn>
                                        <p:tgtEl>
                                          <p:sndTgt r:embed="rId6" name="voltage.wav"/>
                                        </p:tgtEl>
                                      </p:cMediaNode>
                                    </p:audio>
                                  </p:sub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31821"/>
                                        </p:tgtEl>
                                        <p:attrNameLst>
                                          <p:attrName>style.visibility</p:attrName>
                                        </p:attrNameLst>
                                      </p:cBhvr>
                                      <p:to>
                                        <p:strVal val="visible"/>
                                      </p:to>
                                    </p:set>
                                    <p:animEffect transition="in" filter="fade">
                                      <p:cBhvr>
                                        <p:cTn id="156" dur="1000"/>
                                        <p:tgtEl>
                                          <p:spTgt spid="231821"/>
                                        </p:tgtEl>
                                      </p:cBhvr>
                                    </p:animEffect>
                                  </p:childTnLst>
                                  <p:subTnLst>
                                    <p:audio>
                                      <p:cMediaNode>
                                        <p:cTn display="0" masterRel="sameClick">
                                          <p:stCondLst>
                                            <p:cond evt="begin" delay="0">
                                              <p:tn val="154"/>
                                            </p:cond>
                                          </p:stCondLst>
                                          <p:endCondLst>
                                            <p:cond evt="onStopAudio" delay="0">
                                              <p:tgtEl>
                                                <p:sldTgt/>
                                              </p:tgtEl>
                                            </p:cond>
                                          </p:endCondLst>
                                        </p:cTn>
                                        <p:tgtEl>
                                          <p:sndTgt r:embed="rId3" name="camera.wav"/>
                                        </p:tgtEl>
                                      </p:cMediaNode>
                                    </p:audio>
                                  </p:sub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31820"/>
                                        </p:tgtEl>
                                        <p:attrNameLst>
                                          <p:attrName>style.visibility</p:attrName>
                                        </p:attrNameLst>
                                      </p:cBhvr>
                                      <p:to>
                                        <p:strVal val="visible"/>
                                      </p:to>
                                    </p:set>
                                    <p:anim calcmode="lin" valueType="num">
                                      <p:cBhvr additive="base">
                                        <p:cTn id="161" dur="500" fill="hold"/>
                                        <p:tgtEl>
                                          <p:spTgt spid="231820"/>
                                        </p:tgtEl>
                                        <p:attrNameLst>
                                          <p:attrName>ppt_x</p:attrName>
                                        </p:attrNameLst>
                                      </p:cBhvr>
                                      <p:tavLst>
                                        <p:tav tm="0">
                                          <p:val>
                                            <p:strVal val="#ppt_x"/>
                                          </p:val>
                                        </p:tav>
                                        <p:tav tm="100000">
                                          <p:val>
                                            <p:strVal val="#ppt_x"/>
                                          </p:val>
                                        </p:tav>
                                      </p:tavLst>
                                    </p:anim>
                                    <p:anim calcmode="lin" valueType="num">
                                      <p:cBhvr additive="base">
                                        <p:cTn id="162" dur="500" fill="hold"/>
                                        <p:tgtEl>
                                          <p:spTgt spid="23182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wipe(right)">
                                      <p:cBhvr>
                                        <p:cTn id="167" dur="500"/>
                                        <p:tgtEl>
                                          <p:spTgt spid="21"/>
                                        </p:tgtEl>
                                      </p:cBhvr>
                                    </p:animEffect>
                                  </p:childTnLst>
                                  <p:subTnLst>
                                    <p:audio>
                                      <p:cMediaNode>
                                        <p:cTn display="0" masterRel="sameClick">
                                          <p:stCondLst>
                                            <p:cond evt="begin" delay="0">
                                              <p:tn val="165"/>
                                            </p:cond>
                                          </p:stCondLst>
                                          <p:endCondLst>
                                            <p:cond evt="onStopAudio" delay="0">
                                              <p:tgtEl>
                                                <p:sldTgt/>
                                              </p:tgtEl>
                                            </p:cond>
                                          </p:endCondLst>
                                        </p:cTn>
                                        <p:tgtEl>
                                          <p:sndTgt r:embed="rId6" name="voltage.wav"/>
                                        </p:tgtEl>
                                      </p:cMediaNode>
                                    </p:audio>
                                  </p:sub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31832"/>
                                        </p:tgtEl>
                                        <p:attrNameLst>
                                          <p:attrName>style.visibility</p:attrName>
                                        </p:attrNameLst>
                                      </p:cBhvr>
                                      <p:to>
                                        <p:strVal val="visible"/>
                                      </p:to>
                                    </p:set>
                                    <p:animEffect transition="in" filter="fade">
                                      <p:cBhvr>
                                        <p:cTn id="172" dur="1000"/>
                                        <p:tgtEl>
                                          <p:spTgt spid="231832"/>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231831"/>
                                        </p:tgtEl>
                                        <p:attrNameLst>
                                          <p:attrName>style.visibility</p:attrName>
                                        </p:attrNameLst>
                                      </p:cBhvr>
                                      <p:to>
                                        <p:strVal val="visible"/>
                                      </p:to>
                                    </p:set>
                                    <p:anim calcmode="lin" valueType="num">
                                      <p:cBhvr additive="base">
                                        <p:cTn id="177" dur="500" fill="hold"/>
                                        <p:tgtEl>
                                          <p:spTgt spid="231831"/>
                                        </p:tgtEl>
                                        <p:attrNameLst>
                                          <p:attrName>ppt_x</p:attrName>
                                        </p:attrNameLst>
                                      </p:cBhvr>
                                      <p:tavLst>
                                        <p:tav tm="0">
                                          <p:val>
                                            <p:strVal val="#ppt_x"/>
                                          </p:val>
                                        </p:tav>
                                        <p:tav tm="100000">
                                          <p:val>
                                            <p:strVal val="#ppt_x"/>
                                          </p:val>
                                        </p:tav>
                                      </p:tavLst>
                                    </p:anim>
                                    <p:anim calcmode="lin" valueType="num">
                                      <p:cBhvr additive="base">
                                        <p:cTn id="178" dur="500" fill="hold"/>
                                        <p:tgtEl>
                                          <p:spTgt spid="231831"/>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2" presetClass="entr" presetSubtype="2"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wipe(right)">
                                      <p:cBhvr>
                                        <p:cTn id="183" dur="500"/>
                                        <p:tgtEl>
                                          <p:spTgt spid="22"/>
                                        </p:tgtEl>
                                      </p:cBhvr>
                                    </p:animEffect>
                                  </p:childTnLst>
                                  <p:subTnLst>
                                    <p:audio>
                                      <p:cMediaNode>
                                        <p:cTn display="0" masterRel="sameClick">
                                          <p:stCondLst>
                                            <p:cond evt="begin" delay="0">
                                              <p:tn val="181"/>
                                            </p:cond>
                                          </p:stCondLst>
                                          <p:endCondLst>
                                            <p:cond evt="onStopAudio" delay="0">
                                              <p:tgtEl>
                                                <p:sldTgt/>
                                              </p:tgtEl>
                                            </p:cond>
                                          </p:endCondLst>
                                        </p:cTn>
                                        <p:tgtEl>
                                          <p:sndTgt r:embed="rId6" name="voltage.wav"/>
                                        </p:tgtEl>
                                      </p:cMediaNode>
                                    </p:audio>
                                  </p:sub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231837"/>
                                        </p:tgtEl>
                                        <p:attrNameLst>
                                          <p:attrName>style.visibility</p:attrName>
                                        </p:attrNameLst>
                                      </p:cBhvr>
                                      <p:to>
                                        <p:strVal val="visible"/>
                                      </p:to>
                                    </p:set>
                                    <p:animEffect transition="in" filter="fade">
                                      <p:cBhvr>
                                        <p:cTn id="188" dur="1000"/>
                                        <p:tgtEl>
                                          <p:spTgt spid="231837"/>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31836"/>
                                        </p:tgtEl>
                                        <p:attrNameLst>
                                          <p:attrName>style.visibility</p:attrName>
                                        </p:attrNameLst>
                                      </p:cBhvr>
                                      <p:to>
                                        <p:strVal val="visible"/>
                                      </p:to>
                                    </p:set>
                                    <p:anim calcmode="lin" valueType="num">
                                      <p:cBhvr additive="base">
                                        <p:cTn id="193" dur="500" fill="hold"/>
                                        <p:tgtEl>
                                          <p:spTgt spid="231836"/>
                                        </p:tgtEl>
                                        <p:attrNameLst>
                                          <p:attrName>ppt_x</p:attrName>
                                        </p:attrNameLst>
                                      </p:cBhvr>
                                      <p:tavLst>
                                        <p:tav tm="0">
                                          <p:val>
                                            <p:strVal val="#ppt_x"/>
                                          </p:val>
                                        </p:tav>
                                        <p:tav tm="100000">
                                          <p:val>
                                            <p:strVal val="#ppt_x"/>
                                          </p:val>
                                        </p:tav>
                                      </p:tavLst>
                                    </p:anim>
                                    <p:anim calcmode="lin" valueType="num">
                                      <p:cBhvr additive="base">
                                        <p:cTn id="194" dur="500" fill="hold"/>
                                        <p:tgtEl>
                                          <p:spTgt spid="231836"/>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2" presetClass="entr" presetSubtype="2" fill="hold"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wipe(right)">
                                      <p:cBhvr>
                                        <p:cTn id="199" dur="500"/>
                                        <p:tgtEl>
                                          <p:spTgt spid="23"/>
                                        </p:tgtEl>
                                      </p:cBhvr>
                                    </p:animEffect>
                                  </p:childTnLst>
                                  <p:subTnLst>
                                    <p:audio>
                                      <p:cMediaNode>
                                        <p:cTn display="0" masterRel="sameClick">
                                          <p:stCondLst>
                                            <p:cond evt="begin" delay="0">
                                              <p:tn val="197"/>
                                            </p:cond>
                                          </p:stCondLst>
                                          <p:endCondLst>
                                            <p:cond evt="onStopAudio" delay="0">
                                              <p:tgtEl>
                                                <p:sldTgt/>
                                              </p:tgtEl>
                                            </p:cond>
                                          </p:endCondLst>
                                        </p:cTn>
                                        <p:tgtEl>
                                          <p:sndTgt r:embed="rId6" name="voltage.wav"/>
                                        </p:tgtEl>
                                      </p:cMediaNode>
                                    </p:audio>
                                  </p:sub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231842"/>
                                        </p:tgtEl>
                                        <p:attrNameLst>
                                          <p:attrName>style.visibility</p:attrName>
                                        </p:attrNameLst>
                                      </p:cBhvr>
                                      <p:to>
                                        <p:strVal val="visible"/>
                                      </p:to>
                                    </p:set>
                                    <p:animEffect transition="in" filter="fade">
                                      <p:cBhvr>
                                        <p:cTn id="204" dur="1000"/>
                                        <p:tgtEl>
                                          <p:spTgt spid="231842"/>
                                        </p:tgtEl>
                                      </p:cBhvr>
                                    </p:animEffect>
                                  </p:childTnLst>
                                  <p:subTnLst>
                                    <p:audio>
                                      <p:cMediaNode>
                                        <p:cTn display="0" masterRel="sameClick">
                                          <p:stCondLst>
                                            <p:cond evt="begin" delay="0">
                                              <p:tn val="202"/>
                                            </p:cond>
                                          </p:stCondLst>
                                          <p:endCondLst>
                                            <p:cond evt="onStopAudio" delay="0">
                                              <p:tgtEl>
                                                <p:sldTgt/>
                                              </p:tgtEl>
                                            </p:cond>
                                          </p:endCondLst>
                                        </p:cTn>
                                        <p:tgtEl>
                                          <p:sndTgt r:embed="rId3" name="camera.wav"/>
                                        </p:tgtEl>
                                      </p:cMediaNode>
                                    </p:audio>
                                  </p:subTnLst>
                                </p:cTn>
                              </p:par>
                            </p:childTnLst>
                          </p:cTn>
                        </p:par>
                      </p:childTnLst>
                    </p:cTn>
                  </p:par>
                  <p:par>
                    <p:cTn id="205" fill="hold">
                      <p:stCondLst>
                        <p:cond delay="indefinite"/>
                      </p:stCondLst>
                      <p:childTnLst>
                        <p:par>
                          <p:cTn id="206" fill="hold">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231841"/>
                                        </p:tgtEl>
                                        <p:attrNameLst>
                                          <p:attrName>style.visibility</p:attrName>
                                        </p:attrNameLst>
                                      </p:cBhvr>
                                      <p:to>
                                        <p:strVal val="visible"/>
                                      </p:to>
                                    </p:set>
                                    <p:anim calcmode="lin" valueType="num">
                                      <p:cBhvr additive="base">
                                        <p:cTn id="209" dur="500" fill="hold"/>
                                        <p:tgtEl>
                                          <p:spTgt spid="231841"/>
                                        </p:tgtEl>
                                        <p:attrNameLst>
                                          <p:attrName>ppt_x</p:attrName>
                                        </p:attrNameLst>
                                      </p:cBhvr>
                                      <p:tavLst>
                                        <p:tav tm="0">
                                          <p:val>
                                            <p:strVal val="#ppt_x"/>
                                          </p:val>
                                        </p:tav>
                                        <p:tav tm="100000">
                                          <p:val>
                                            <p:strVal val="#ppt_x"/>
                                          </p:val>
                                        </p:tav>
                                      </p:tavLst>
                                    </p:anim>
                                    <p:anim calcmode="lin" valueType="num">
                                      <p:cBhvr additive="base">
                                        <p:cTn id="210" dur="500" fill="hold"/>
                                        <p:tgtEl>
                                          <p:spTgt spid="231841"/>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2" presetClass="entr" presetSubtype="2" fill="hold" nodeType="click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wipe(right)">
                                      <p:cBhvr>
                                        <p:cTn id="215" dur="500"/>
                                        <p:tgtEl>
                                          <p:spTgt spid="24"/>
                                        </p:tgtEl>
                                      </p:cBhvr>
                                    </p:animEffect>
                                  </p:childTnLst>
                                  <p:subTnLst>
                                    <p:audio>
                                      <p:cMediaNode>
                                        <p:cTn display="0" masterRel="sameClick">
                                          <p:stCondLst>
                                            <p:cond evt="begin" delay="0">
                                              <p:tn val="213"/>
                                            </p:cond>
                                          </p:stCondLst>
                                          <p:endCondLst>
                                            <p:cond evt="onStopAudio" delay="0">
                                              <p:tgtEl>
                                                <p:sldTgt/>
                                              </p:tgtEl>
                                            </p:cond>
                                          </p:endCondLst>
                                        </p:cTn>
                                        <p:tgtEl>
                                          <p:sndTgt r:embed="rId6" name="voltage.wav"/>
                                        </p:tgtEl>
                                      </p:cMediaNode>
                                    </p:audio>
                                  </p:sub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231847"/>
                                        </p:tgtEl>
                                        <p:attrNameLst>
                                          <p:attrName>style.visibility</p:attrName>
                                        </p:attrNameLst>
                                      </p:cBhvr>
                                      <p:to>
                                        <p:strVal val="visible"/>
                                      </p:to>
                                    </p:set>
                                    <p:animEffect transition="in" filter="fade">
                                      <p:cBhvr>
                                        <p:cTn id="220" dur="1000"/>
                                        <p:tgtEl>
                                          <p:spTgt spid="231847"/>
                                        </p:tgtEl>
                                      </p:cBhvr>
                                    </p:animEffect>
                                  </p:childTnLst>
                                  <p:subTnLst>
                                    <p:audio>
                                      <p:cMediaNode>
                                        <p:cTn display="0" masterRel="sameClick">
                                          <p:stCondLst>
                                            <p:cond evt="begin" delay="0">
                                              <p:tn val="218"/>
                                            </p:cond>
                                          </p:stCondLst>
                                          <p:endCondLst>
                                            <p:cond evt="onStopAudio" delay="0">
                                              <p:tgtEl>
                                                <p:sldTgt/>
                                              </p:tgtEl>
                                            </p:cond>
                                          </p:endCondLst>
                                        </p:cTn>
                                        <p:tgtEl>
                                          <p:sndTgt r:embed="rId3" name="camera.wav"/>
                                        </p:tgtEl>
                                      </p:cMediaNode>
                                    </p:audio>
                                  </p:subTnLst>
                                </p:cTn>
                              </p:par>
                            </p:childTnLst>
                          </p:cTn>
                        </p:par>
                      </p:childTnLst>
                    </p:cTn>
                  </p:par>
                  <p:par>
                    <p:cTn id="221" fill="hold">
                      <p:stCondLst>
                        <p:cond delay="indefinite"/>
                      </p:stCondLst>
                      <p:childTnLst>
                        <p:par>
                          <p:cTn id="222" fill="hold">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231846"/>
                                        </p:tgtEl>
                                        <p:attrNameLst>
                                          <p:attrName>style.visibility</p:attrName>
                                        </p:attrNameLst>
                                      </p:cBhvr>
                                      <p:to>
                                        <p:strVal val="visible"/>
                                      </p:to>
                                    </p:set>
                                    <p:anim calcmode="lin" valueType="num">
                                      <p:cBhvr additive="base">
                                        <p:cTn id="225" dur="500" fill="hold"/>
                                        <p:tgtEl>
                                          <p:spTgt spid="231846"/>
                                        </p:tgtEl>
                                        <p:attrNameLst>
                                          <p:attrName>ppt_x</p:attrName>
                                        </p:attrNameLst>
                                      </p:cBhvr>
                                      <p:tavLst>
                                        <p:tav tm="0">
                                          <p:val>
                                            <p:strVal val="#ppt_x"/>
                                          </p:val>
                                        </p:tav>
                                        <p:tav tm="100000">
                                          <p:val>
                                            <p:strVal val="#ppt_x"/>
                                          </p:val>
                                        </p:tav>
                                      </p:tavLst>
                                    </p:anim>
                                    <p:anim calcmode="lin" valueType="num">
                                      <p:cBhvr additive="base">
                                        <p:cTn id="226" dur="500" fill="hold"/>
                                        <p:tgtEl>
                                          <p:spTgt spid="231846"/>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nodeType="clickEffect">
                                  <p:stCondLst>
                                    <p:cond delay="0"/>
                                  </p:stCondLst>
                                  <p:childTnLst>
                                    <p:set>
                                      <p:cBhvr>
                                        <p:cTn id="230" dur="1" fill="hold">
                                          <p:stCondLst>
                                            <p:cond delay="0"/>
                                          </p:stCondLst>
                                        </p:cTn>
                                        <p:tgtEl>
                                          <p:spTgt spid="25"/>
                                        </p:tgtEl>
                                        <p:attrNameLst>
                                          <p:attrName>style.visibility</p:attrName>
                                        </p:attrNameLst>
                                      </p:cBhvr>
                                      <p:to>
                                        <p:strVal val="visible"/>
                                      </p:to>
                                    </p:set>
                                    <p:animEffect transition="in" filter="wipe(left)">
                                      <p:cBhvr>
                                        <p:cTn id="231" dur="500"/>
                                        <p:tgtEl>
                                          <p:spTgt spid="25"/>
                                        </p:tgtEl>
                                      </p:cBhvr>
                                    </p:animEffect>
                                  </p:childTnLst>
                                  <p:subTnLst>
                                    <p:audio>
                                      <p:cMediaNode>
                                        <p:cTn display="0" masterRel="sameClick">
                                          <p:stCondLst>
                                            <p:cond evt="begin" delay="0">
                                              <p:tn val="229"/>
                                            </p:cond>
                                          </p:stCondLst>
                                          <p:endCondLst>
                                            <p:cond evt="onStopAudio" delay="0">
                                              <p:tgtEl>
                                                <p:sldTgt/>
                                              </p:tgtEl>
                                            </p:cond>
                                          </p:endCondLst>
                                        </p:cTn>
                                        <p:tgtEl>
                                          <p:sndTgt r:embed="rId6" name="voltage.wav"/>
                                        </p:tgtEl>
                                      </p:cMediaNode>
                                    </p:audio>
                                  </p:sub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231848"/>
                                        </p:tgtEl>
                                        <p:attrNameLst>
                                          <p:attrName>style.visibility</p:attrName>
                                        </p:attrNameLst>
                                      </p:cBhvr>
                                      <p:to>
                                        <p:strVal val="visible"/>
                                      </p:to>
                                    </p:set>
                                    <p:animEffect transition="in" filter="fade">
                                      <p:cBhvr>
                                        <p:cTn id="236" dur="1000"/>
                                        <p:tgtEl>
                                          <p:spTgt spid="231848"/>
                                        </p:tgtEl>
                                      </p:cBhvr>
                                    </p:animEffect>
                                  </p:childTnLst>
                                  <p:subTnLst>
                                    <p:audio>
                                      <p:cMediaNode>
                                        <p:cTn display="0" masterRel="sameClick">
                                          <p:stCondLst>
                                            <p:cond evt="begin" delay="0">
                                              <p:tn val="234"/>
                                            </p:cond>
                                          </p:stCondLst>
                                          <p:endCondLst>
                                            <p:cond evt="onStopAudio" delay="0">
                                              <p:tgtEl>
                                                <p:sldTgt/>
                                              </p:tgtEl>
                                            </p:cond>
                                          </p:endCondLst>
                                        </p:cTn>
                                        <p:tgtEl>
                                          <p:sndTgt r:embed="rId3" name="camera.wav"/>
                                        </p:tgtEl>
                                      </p:cMediaNode>
                                    </p:audio>
                                  </p:sub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231849"/>
                                        </p:tgtEl>
                                        <p:attrNameLst>
                                          <p:attrName>style.visibility</p:attrName>
                                        </p:attrNameLst>
                                      </p:cBhvr>
                                      <p:to>
                                        <p:strVal val="visible"/>
                                      </p:to>
                                    </p:set>
                                    <p:anim calcmode="lin" valueType="num">
                                      <p:cBhvr additive="base">
                                        <p:cTn id="241" dur="500" fill="hold"/>
                                        <p:tgtEl>
                                          <p:spTgt spid="231849"/>
                                        </p:tgtEl>
                                        <p:attrNameLst>
                                          <p:attrName>ppt_x</p:attrName>
                                        </p:attrNameLst>
                                      </p:cBhvr>
                                      <p:tavLst>
                                        <p:tav tm="0">
                                          <p:val>
                                            <p:strVal val="#ppt_x"/>
                                          </p:val>
                                        </p:tav>
                                        <p:tav tm="100000">
                                          <p:val>
                                            <p:strVal val="#ppt_x"/>
                                          </p:val>
                                        </p:tav>
                                      </p:tavLst>
                                    </p:anim>
                                    <p:anim calcmode="lin" valueType="num">
                                      <p:cBhvr additive="base">
                                        <p:cTn id="242" dur="500" fill="hold"/>
                                        <p:tgtEl>
                                          <p:spTgt spid="231849"/>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2" presetClass="entr" presetSubtype="2" fill="hold"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right)">
                                      <p:cBhvr>
                                        <p:cTn id="247" dur="500"/>
                                        <p:tgtEl>
                                          <p:spTgt spid="26"/>
                                        </p:tgtEl>
                                      </p:cBhvr>
                                    </p:animEffect>
                                  </p:childTnLst>
                                  <p:subTnLst>
                                    <p:audio>
                                      <p:cMediaNode>
                                        <p:cTn display="0" masterRel="sameClick">
                                          <p:stCondLst>
                                            <p:cond evt="begin" delay="0">
                                              <p:tn val="245"/>
                                            </p:cond>
                                          </p:stCondLst>
                                          <p:endCondLst>
                                            <p:cond evt="onStopAudio" delay="0">
                                              <p:tgtEl>
                                                <p:sldTgt/>
                                              </p:tgtEl>
                                            </p:cond>
                                          </p:endCondLst>
                                        </p:cTn>
                                        <p:tgtEl>
                                          <p:sndTgt r:embed="rId6" name="voltage.wav"/>
                                        </p:tgtEl>
                                      </p:cMediaNode>
                                    </p:audio>
                                  </p:sub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231857"/>
                                        </p:tgtEl>
                                        <p:attrNameLst>
                                          <p:attrName>style.visibility</p:attrName>
                                        </p:attrNameLst>
                                      </p:cBhvr>
                                      <p:to>
                                        <p:strVal val="visible"/>
                                      </p:to>
                                    </p:set>
                                    <p:animEffect transition="in" filter="fade">
                                      <p:cBhvr>
                                        <p:cTn id="252" dur="1000"/>
                                        <p:tgtEl>
                                          <p:spTgt spid="231857"/>
                                        </p:tgtEl>
                                      </p:cBhvr>
                                    </p:animEffect>
                                  </p:childTnLst>
                                  <p:subTnLst>
                                    <p:audio>
                                      <p:cMediaNode>
                                        <p:cTn display="0" masterRel="sameClick">
                                          <p:stCondLst>
                                            <p:cond evt="begin" delay="0">
                                              <p:tn val="250"/>
                                            </p:cond>
                                          </p:stCondLst>
                                          <p:endCondLst>
                                            <p:cond evt="onStopAudio" delay="0">
                                              <p:tgtEl>
                                                <p:sldTgt/>
                                              </p:tgtEl>
                                            </p:cond>
                                          </p:endCondLst>
                                        </p:cTn>
                                        <p:tgtEl>
                                          <p:sndTgt r:embed="rId3" name="camera.wav"/>
                                        </p:tgtEl>
                                      </p:cMediaNode>
                                    </p:audio>
                                  </p:subTnLst>
                                </p:cTn>
                              </p:par>
                            </p:childTnLst>
                          </p:cTn>
                        </p:par>
                      </p:childTnLst>
                    </p:cTn>
                  </p:par>
                  <p:par>
                    <p:cTn id="253" fill="hold">
                      <p:stCondLst>
                        <p:cond delay="indefinite"/>
                      </p:stCondLst>
                      <p:childTnLst>
                        <p:par>
                          <p:cTn id="254" fill="hold">
                            <p:stCondLst>
                              <p:cond delay="0"/>
                            </p:stCondLst>
                            <p:childTnLst>
                              <p:par>
                                <p:cTn id="255" presetID="2" presetClass="entr" presetSubtype="4" fill="hold" grpId="0" nodeType="clickEffect">
                                  <p:stCondLst>
                                    <p:cond delay="0"/>
                                  </p:stCondLst>
                                  <p:childTnLst>
                                    <p:set>
                                      <p:cBhvr>
                                        <p:cTn id="256" dur="1" fill="hold">
                                          <p:stCondLst>
                                            <p:cond delay="0"/>
                                          </p:stCondLst>
                                        </p:cTn>
                                        <p:tgtEl>
                                          <p:spTgt spid="231856"/>
                                        </p:tgtEl>
                                        <p:attrNameLst>
                                          <p:attrName>style.visibility</p:attrName>
                                        </p:attrNameLst>
                                      </p:cBhvr>
                                      <p:to>
                                        <p:strVal val="visible"/>
                                      </p:to>
                                    </p:set>
                                    <p:anim calcmode="lin" valueType="num">
                                      <p:cBhvr additive="base">
                                        <p:cTn id="257" dur="500" fill="hold"/>
                                        <p:tgtEl>
                                          <p:spTgt spid="231856"/>
                                        </p:tgtEl>
                                        <p:attrNameLst>
                                          <p:attrName>ppt_x</p:attrName>
                                        </p:attrNameLst>
                                      </p:cBhvr>
                                      <p:tavLst>
                                        <p:tav tm="0">
                                          <p:val>
                                            <p:strVal val="#ppt_x"/>
                                          </p:val>
                                        </p:tav>
                                        <p:tav tm="100000">
                                          <p:val>
                                            <p:strVal val="#ppt_x"/>
                                          </p:val>
                                        </p:tav>
                                      </p:tavLst>
                                    </p:anim>
                                    <p:anim calcmode="lin" valueType="num">
                                      <p:cBhvr additive="base">
                                        <p:cTn id="258" dur="500" fill="hold"/>
                                        <p:tgtEl>
                                          <p:spTgt spid="231856"/>
                                        </p:tgtEl>
                                        <p:attrNameLst>
                                          <p:attrName>ppt_y</p:attrName>
                                        </p:attrNameLst>
                                      </p:cBhvr>
                                      <p:tavLst>
                                        <p:tav tm="0">
                                          <p:val>
                                            <p:strVal val="1+#ppt_h/2"/>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8" fill="hold" nodeType="click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wipe(left)">
                                      <p:cBhvr>
                                        <p:cTn id="263" dur="500"/>
                                        <p:tgtEl>
                                          <p:spTgt spid="27"/>
                                        </p:tgtEl>
                                      </p:cBhvr>
                                    </p:animEffect>
                                  </p:childTnLst>
                                  <p:subTnLst>
                                    <p:audio>
                                      <p:cMediaNode>
                                        <p:cTn display="0" masterRel="sameClick">
                                          <p:stCondLst>
                                            <p:cond evt="begin" delay="0">
                                              <p:tn val="261"/>
                                            </p:cond>
                                          </p:stCondLst>
                                          <p:endCondLst>
                                            <p:cond evt="onStopAudio" delay="0">
                                              <p:tgtEl>
                                                <p:sldTgt/>
                                              </p:tgtEl>
                                            </p:cond>
                                          </p:endCondLst>
                                        </p:cTn>
                                        <p:tgtEl>
                                          <p:sndTgt r:embed="rId6" name="voltage.wav"/>
                                        </p:tgtEl>
                                      </p:cMediaNode>
                                    </p:audio>
                                  </p:subTnLst>
                                </p:cTn>
                              </p:par>
                            </p:childTnLst>
                          </p:cTn>
                        </p:par>
                      </p:childTnLst>
                    </p:cTn>
                  </p:par>
                  <p:par>
                    <p:cTn id="264" fill="hold">
                      <p:stCondLst>
                        <p:cond delay="indefinite"/>
                      </p:stCondLst>
                      <p:childTnLst>
                        <p:par>
                          <p:cTn id="265" fill="hold">
                            <p:stCondLst>
                              <p:cond delay="0"/>
                            </p:stCondLst>
                            <p:childTnLst>
                              <p:par>
                                <p:cTn id="266" presetID="22" presetClass="entr" presetSubtype="2" fill="hold" nodeType="click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wipe(right)">
                                      <p:cBhvr>
                                        <p:cTn id="268" dur="500"/>
                                        <p:tgtEl>
                                          <p:spTgt spid="28"/>
                                        </p:tgtEl>
                                      </p:cBhvr>
                                    </p:animEffect>
                                  </p:childTnLst>
                                  <p:subTnLst>
                                    <p:audio>
                                      <p:cMediaNode>
                                        <p:cTn display="0" masterRel="sameClick">
                                          <p:stCondLst>
                                            <p:cond evt="begin" delay="0">
                                              <p:tn val="266"/>
                                            </p:cond>
                                          </p:stCondLst>
                                          <p:endCondLst>
                                            <p:cond evt="onStopAudio" delay="0">
                                              <p:tgtEl>
                                                <p:sldTgt/>
                                              </p:tgtEl>
                                            </p:cond>
                                          </p:endCondLst>
                                        </p:cTn>
                                        <p:tgtEl>
                                          <p:sndTgt r:embed="rId6" name="voltage.wav"/>
                                        </p:tgtEl>
                                      </p:cMediaNode>
                                    </p:audio>
                                  </p:sub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231865"/>
                                        </p:tgtEl>
                                        <p:attrNameLst>
                                          <p:attrName>style.visibility</p:attrName>
                                        </p:attrNameLst>
                                      </p:cBhvr>
                                      <p:to>
                                        <p:strVal val="visible"/>
                                      </p:to>
                                    </p:set>
                                    <p:animEffect transition="in" filter="fade">
                                      <p:cBhvr>
                                        <p:cTn id="273" dur="1000"/>
                                        <p:tgtEl>
                                          <p:spTgt spid="231865"/>
                                        </p:tgtEl>
                                      </p:cBhvr>
                                    </p:animEffect>
                                  </p:childTnLst>
                                  <p:subTnLst>
                                    <p:audio>
                                      <p:cMediaNode>
                                        <p:cTn display="0" masterRel="sameClick">
                                          <p:stCondLst>
                                            <p:cond evt="begin" delay="0">
                                              <p:tn val="271"/>
                                            </p:cond>
                                          </p:stCondLst>
                                          <p:endCondLst>
                                            <p:cond evt="onStopAudio" delay="0">
                                              <p:tgtEl>
                                                <p:sldTgt/>
                                              </p:tgtEl>
                                            </p:cond>
                                          </p:endCondLst>
                                        </p:cTn>
                                        <p:tgtEl>
                                          <p:sndTgt r:embed="rId3" name="camera.wav"/>
                                        </p:tgtEl>
                                      </p:cMediaNode>
                                    </p:audio>
                                  </p:subTnLst>
                                </p:cTn>
                              </p:par>
                            </p:childTnLst>
                          </p:cTn>
                        </p:par>
                      </p:childTnLst>
                    </p:cTn>
                  </p:par>
                  <p:par>
                    <p:cTn id="274" fill="hold">
                      <p:stCondLst>
                        <p:cond delay="indefinite"/>
                      </p:stCondLst>
                      <p:childTnLst>
                        <p:par>
                          <p:cTn id="275" fill="hold">
                            <p:stCondLst>
                              <p:cond delay="0"/>
                            </p:stCondLst>
                            <p:childTnLst>
                              <p:par>
                                <p:cTn id="276" presetID="2" presetClass="entr" presetSubtype="4" fill="hold" grpId="0" nodeType="clickEffect">
                                  <p:stCondLst>
                                    <p:cond delay="0"/>
                                  </p:stCondLst>
                                  <p:childTnLst>
                                    <p:set>
                                      <p:cBhvr>
                                        <p:cTn id="277" dur="1" fill="hold">
                                          <p:stCondLst>
                                            <p:cond delay="0"/>
                                          </p:stCondLst>
                                        </p:cTn>
                                        <p:tgtEl>
                                          <p:spTgt spid="231864"/>
                                        </p:tgtEl>
                                        <p:attrNameLst>
                                          <p:attrName>style.visibility</p:attrName>
                                        </p:attrNameLst>
                                      </p:cBhvr>
                                      <p:to>
                                        <p:strVal val="visible"/>
                                      </p:to>
                                    </p:set>
                                    <p:anim calcmode="lin" valueType="num">
                                      <p:cBhvr additive="base">
                                        <p:cTn id="278" dur="500" fill="hold"/>
                                        <p:tgtEl>
                                          <p:spTgt spid="231864"/>
                                        </p:tgtEl>
                                        <p:attrNameLst>
                                          <p:attrName>ppt_x</p:attrName>
                                        </p:attrNameLst>
                                      </p:cBhvr>
                                      <p:tavLst>
                                        <p:tav tm="0">
                                          <p:val>
                                            <p:strVal val="#ppt_x"/>
                                          </p:val>
                                        </p:tav>
                                        <p:tav tm="100000">
                                          <p:val>
                                            <p:strVal val="#ppt_x"/>
                                          </p:val>
                                        </p:tav>
                                      </p:tavLst>
                                    </p:anim>
                                    <p:anim calcmode="lin" valueType="num">
                                      <p:cBhvr additive="base">
                                        <p:cTn id="279" dur="500" fill="hold"/>
                                        <p:tgtEl>
                                          <p:spTgt spid="231864"/>
                                        </p:tgtEl>
                                        <p:attrNameLst>
                                          <p:attrName>ppt_y</p:attrName>
                                        </p:attrNameLst>
                                      </p:cBhvr>
                                      <p:tavLst>
                                        <p:tav tm="0">
                                          <p:val>
                                            <p:strVal val="1+#ppt_h/2"/>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231866"/>
                                        </p:tgtEl>
                                        <p:attrNameLst>
                                          <p:attrName>style.visibility</p:attrName>
                                        </p:attrNameLst>
                                      </p:cBhvr>
                                      <p:to>
                                        <p:strVal val="visible"/>
                                      </p:to>
                                    </p:set>
                                    <p:animEffect transition="in" filter="fade">
                                      <p:cBhvr>
                                        <p:cTn id="284" dur="1000"/>
                                        <p:tgtEl>
                                          <p:spTgt spid="231866"/>
                                        </p:tgtEl>
                                      </p:cBhvr>
                                    </p:animEffect>
                                  </p:childTnLst>
                                  <p:subTnLst>
                                    <p:audio>
                                      <p:cMediaNode>
                                        <p:cTn display="0" masterRel="sameClick">
                                          <p:stCondLst>
                                            <p:cond evt="begin" delay="0">
                                              <p:tn val="282"/>
                                            </p:cond>
                                          </p:stCondLst>
                                          <p:endCondLst>
                                            <p:cond evt="onStopAudio" delay="0">
                                              <p:tgtEl>
                                                <p:sldTgt/>
                                              </p:tgtEl>
                                            </p:cond>
                                          </p:endCondLst>
                                        </p:cTn>
                                        <p:tgtEl>
                                          <p:sndTgt r:embed="rId3" name="camera.wav"/>
                                        </p:tgtEl>
                                      </p:cMediaNode>
                                    </p:audio>
                                  </p:subTnLst>
                                </p:cTn>
                              </p:par>
                            </p:childTnLst>
                          </p:cTn>
                        </p:par>
                      </p:childTnLst>
                    </p:cTn>
                  </p:par>
                  <p:par>
                    <p:cTn id="285" fill="hold">
                      <p:stCondLst>
                        <p:cond delay="indefinite"/>
                      </p:stCondLst>
                      <p:childTnLst>
                        <p:par>
                          <p:cTn id="286" fill="hold">
                            <p:stCondLst>
                              <p:cond delay="0"/>
                            </p:stCondLst>
                            <p:childTnLst>
                              <p:par>
                                <p:cTn id="287" presetID="22" presetClass="entr" presetSubtype="8" fill="hold" nodeType="clickEffect">
                                  <p:stCondLst>
                                    <p:cond delay="0"/>
                                  </p:stCondLst>
                                  <p:childTnLst>
                                    <p:set>
                                      <p:cBhvr>
                                        <p:cTn id="288" dur="1" fill="hold">
                                          <p:stCondLst>
                                            <p:cond delay="0"/>
                                          </p:stCondLst>
                                        </p:cTn>
                                        <p:tgtEl>
                                          <p:spTgt spid="29"/>
                                        </p:tgtEl>
                                        <p:attrNameLst>
                                          <p:attrName>style.visibility</p:attrName>
                                        </p:attrNameLst>
                                      </p:cBhvr>
                                      <p:to>
                                        <p:strVal val="visible"/>
                                      </p:to>
                                    </p:set>
                                    <p:animEffect transition="in" filter="wipe(left)">
                                      <p:cBhvr>
                                        <p:cTn id="289" dur="500"/>
                                        <p:tgtEl>
                                          <p:spTgt spid="29"/>
                                        </p:tgtEl>
                                      </p:cBhvr>
                                    </p:animEffect>
                                  </p:childTnLst>
                                  <p:subTnLst>
                                    <p:audio>
                                      <p:cMediaNode>
                                        <p:cTn display="0" masterRel="sameClick">
                                          <p:stCondLst>
                                            <p:cond evt="begin" delay="0">
                                              <p:tn val="287"/>
                                            </p:cond>
                                          </p:stCondLst>
                                          <p:endCondLst>
                                            <p:cond evt="onStopAudio" delay="0">
                                              <p:tgtEl>
                                                <p:sldTgt/>
                                              </p:tgtEl>
                                            </p:cond>
                                          </p:endCondLst>
                                        </p:cTn>
                                        <p:tgtEl>
                                          <p:sndTgt r:embed="rId6" name="voltage.wav"/>
                                        </p:tgtEl>
                                      </p:cMediaNode>
                                    </p:audio>
                                  </p:subTnLst>
                                </p:cTn>
                              </p:par>
                            </p:childTnLst>
                          </p:cTn>
                        </p:par>
                      </p:childTnLst>
                    </p:cTn>
                  </p:par>
                  <p:par>
                    <p:cTn id="290" fill="hold">
                      <p:stCondLst>
                        <p:cond delay="indefinite"/>
                      </p:stCondLst>
                      <p:childTnLst>
                        <p:par>
                          <p:cTn id="291" fill="hold">
                            <p:stCondLst>
                              <p:cond delay="0"/>
                            </p:stCondLst>
                            <p:childTnLst>
                              <p:par>
                                <p:cTn id="292" presetID="2" presetClass="entr" presetSubtype="4" fill="hold" grpId="0" nodeType="clickEffect">
                                  <p:stCondLst>
                                    <p:cond delay="0"/>
                                  </p:stCondLst>
                                  <p:childTnLst>
                                    <p:set>
                                      <p:cBhvr>
                                        <p:cTn id="293" dur="1" fill="hold">
                                          <p:stCondLst>
                                            <p:cond delay="0"/>
                                          </p:stCondLst>
                                        </p:cTn>
                                        <p:tgtEl>
                                          <p:spTgt spid="231870"/>
                                        </p:tgtEl>
                                        <p:attrNameLst>
                                          <p:attrName>style.visibility</p:attrName>
                                        </p:attrNameLst>
                                      </p:cBhvr>
                                      <p:to>
                                        <p:strVal val="visible"/>
                                      </p:to>
                                    </p:set>
                                    <p:anim calcmode="lin" valueType="num">
                                      <p:cBhvr additive="base">
                                        <p:cTn id="294" dur="500" fill="hold"/>
                                        <p:tgtEl>
                                          <p:spTgt spid="231870"/>
                                        </p:tgtEl>
                                        <p:attrNameLst>
                                          <p:attrName>ppt_x</p:attrName>
                                        </p:attrNameLst>
                                      </p:cBhvr>
                                      <p:tavLst>
                                        <p:tav tm="0">
                                          <p:val>
                                            <p:strVal val="#ppt_x"/>
                                          </p:val>
                                        </p:tav>
                                        <p:tav tm="100000">
                                          <p:val>
                                            <p:strVal val="#ppt_x"/>
                                          </p:val>
                                        </p:tav>
                                      </p:tavLst>
                                    </p:anim>
                                    <p:anim calcmode="lin" valueType="num">
                                      <p:cBhvr additive="base">
                                        <p:cTn id="295" dur="500" fill="hold"/>
                                        <p:tgtEl>
                                          <p:spTgt spid="231870"/>
                                        </p:tgtEl>
                                        <p:attrNameLst>
                                          <p:attrName>ppt_y</p:attrName>
                                        </p:attrNameLst>
                                      </p:cBhvr>
                                      <p:tavLst>
                                        <p:tav tm="0">
                                          <p:val>
                                            <p:strVal val="1+#ppt_h/2"/>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22" presetClass="entr" presetSubtype="2" fill="hold" nodeType="clickEffect">
                                  <p:stCondLst>
                                    <p:cond delay="0"/>
                                  </p:stCondLst>
                                  <p:childTnLst>
                                    <p:set>
                                      <p:cBhvr>
                                        <p:cTn id="299" dur="1" fill="hold">
                                          <p:stCondLst>
                                            <p:cond delay="0"/>
                                          </p:stCondLst>
                                        </p:cTn>
                                        <p:tgtEl>
                                          <p:spTgt spid="30"/>
                                        </p:tgtEl>
                                        <p:attrNameLst>
                                          <p:attrName>style.visibility</p:attrName>
                                        </p:attrNameLst>
                                      </p:cBhvr>
                                      <p:to>
                                        <p:strVal val="visible"/>
                                      </p:to>
                                    </p:set>
                                    <p:animEffect transition="in" filter="wipe(right)">
                                      <p:cBhvr>
                                        <p:cTn id="300" dur="500"/>
                                        <p:tgtEl>
                                          <p:spTgt spid="30"/>
                                        </p:tgtEl>
                                      </p:cBhvr>
                                    </p:animEffect>
                                  </p:childTnLst>
                                  <p:subTnLst>
                                    <p:audio>
                                      <p:cMediaNode>
                                        <p:cTn display="0" masterRel="sameClick">
                                          <p:stCondLst>
                                            <p:cond evt="begin" delay="0">
                                              <p:tn val="298"/>
                                            </p:cond>
                                          </p:stCondLst>
                                          <p:endCondLst>
                                            <p:cond evt="onStopAudio" delay="0">
                                              <p:tgtEl>
                                                <p:sldTgt/>
                                              </p:tgtEl>
                                            </p:cond>
                                          </p:endCondLst>
                                        </p:cTn>
                                        <p:tgtEl>
                                          <p:sndTgt r:embed="rId6" name="voltage.wav"/>
                                        </p:tgtEl>
                                      </p:cMediaNode>
                                    </p:audio>
                                  </p:sub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231875"/>
                                        </p:tgtEl>
                                        <p:attrNameLst>
                                          <p:attrName>style.visibility</p:attrName>
                                        </p:attrNameLst>
                                      </p:cBhvr>
                                      <p:to>
                                        <p:strVal val="visible"/>
                                      </p:to>
                                    </p:set>
                                    <p:animEffect transition="in" filter="fade">
                                      <p:cBhvr>
                                        <p:cTn id="305" dur="1000"/>
                                        <p:tgtEl>
                                          <p:spTgt spid="231875"/>
                                        </p:tgtEl>
                                      </p:cBhvr>
                                    </p:animEffect>
                                  </p:childTnLst>
                                  <p:subTnLst>
                                    <p:audio>
                                      <p:cMediaNode>
                                        <p:cTn display="0" masterRel="sameClick">
                                          <p:stCondLst>
                                            <p:cond evt="begin" delay="0">
                                              <p:tn val="303"/>
                                            </p:cond>
                                          </p:stCondLst>
                                          <p:endCondLst>
                                            <p:cond evt="onStopAudio" delay="0">
                                              <p:tgtEl>
                                                <p:sldTgt/>
                                              </p:tgtEl>
                                            </p:cond>
                                          </p:endCondLst>
                                        </p:cTn>
                                        <p:tgtEl>
                                          <p:sndTgt r:embed="rId3" name="camera.wav"/>
                                        </p:tgtEl>
                                      </p:cMediaNode>
                                    </p:audio>
                                  </p:subTnLst>
                                </p:cTn>
                              </p:par>
                            </p:childTnLst>
                          </p:cTn>
                        </p:par>
                      </p:childTnLst>
                    </p:cTn>
                  </p:par>
                  <p:par>
                    <p:cTn id="306" fill="hold">
                      <p:stCondLst>
                        <p:cond delay="indefinite"/>
                      </p:stCondLst>
                      <p:childTnLst>
                        <p:par>
                          <p:cTn id="307" fill="hold">
                            <p:stCondLst>
                              <p:cond delay="0"/>
                            </p:stCondLst>
                            <p:childTnLst>
                              <p:par>
                                <p:cTn id="308" presetID="2" presetClass="entr" presetSubtype="4" fill="hold" grpId="0" nodeType="clickEffect">
                                  <p:stCondLst>
                                    <p:cond delay="0"/>
                                  </p:stCondLst>
                                  <p:childTnLst>
                                    <p:set>
                                      <p:cBhvr>
                                        <p:cTn id="309" dur="1" fill="hold">
                                          <p:stCondLst>
                                            <p:cond delay="0"/>
                                          </p:stCondLst>
                                        </p:cTn>
                                        <p:tgtEl>
                                          <p:spTgt spid="231874"/>
                                        </p:tgtEl>
                                        <p:attrNameLst>
                                          <p:attrName>style.visibility</p:attrName>
                                        </p:attrNameLst>
                                      </p:cBhvr>
                                      <p:to>
                                        <p:strVal val="visible"/>
                                      </p:to>
                                    </p:set>
                                    <p:anim calcmode="lin" valueType="num">
                                      <p:cBhvr additive="base">
                                        <p:cTn id="310" dur="500" fill="hold"/>
                                        <p:tgtEl>
                                          <p:spTgt spid="231874"/>
                                        </p:tgtEl>
                                        <p:attrNameLst>
                                          <p:attrName>ppt_x</p:attrName>
                                        </p:attrNameLst>
                                      </p:cBhvr>
                                      <p:tavLst>
                                        <p:tav tm="0">
                                          <p:val>
                                            <p:strVal val="#ppt_x"/>
                                          </p:val>
                                        </p:tav>
                                        <p:tav tm="100000">
                                          <p:val>
                                            <p:strVal val="#ppt_x"/>
                                          </p:val>
                                        </p:tav>
                                      </p:tavLst>
                                    </p:anim>
                                    <p:anim calcmode="lin" valueType="num">
                                      <p:cBhvr additive="base">
                                        <p:cTn id="311" dur="500" fill="hold"/>
                                        <p:tgtEl>
                                          <p:spTgt spid="231874"/>
                                        </p:tgtEl>
                                        <p:attrNameLst>
                                          <p:attrName>ppt_y</p:attrName>
                                        </p:attrNameLst>
                                      </p:cBhvr>
                                      <p:tavLst>
                                        <p:tav tm="0">
                                          <p:val>
                                            <p:strVal val="1+#ppt_h/2"/>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presetID="22" presetClass="entr" presetSubtype="8" fill="hold" nodeType="clickEffect">
                                  <p:stCondLst>
                                    <p:cond delay="0"/>
                                  </p:stCondLst>
                                  <p:childTnLst>
                                    <p:set>
                                      <p:cBhvr>
                                        <p:cTn id="315" dur="1" fill="hold">
                                          <p:stCondLst>
                                            <p:cond delay="0"/>
                                          </p:stCondLst>
                                        </p:cTn>
                                        <p:tgtEl>
                                          <p:spTgt spid="31"/>
                                        </p:tgtEl>
                                        <p:attrNameLst>
                                          <p:attrName>style.visibility</p:attrName>
                                        </p:attrNameLst>
                                      </p:cBhvr>
                                      <p:to>
                                        <p:strVal val="visible"/>
                                      </p:to>
                                    </p:set>
                                    <p:animEffect transition="in" filter="wipe(left)">
                                      <p:cBhvr>
                                        <p:cTn id="316" dur="500"/>
                                        <p:tgtEl>
                                          <p:spTgt spid="31"/>
                                        </p:tgtEl>
                                      </p:cBhvr>
                                    </p:animEffect>
                                  </p:childTnLst>
                                  <p:subTnLst>
                                    <p:audio>
                                      <p:cMediaNode>
                                        <p:cTn display="0" masterRel="sameClick">
                                          <p:stCondLst>
                                            <p:cond evt="begin" delay="0">
                                              <p:tn val="314"/>
                                            </p:cond>
                                          </p:stCondLst>
                                          <p:endCondLst>
                                            <p:cond evt="onStopAudio" delay="0">
                                              <p:tgtEl>
                                                <p:sldTgt/>
                                              </p:tgtEl>
                                            </p:cond>
                                          </p:endCondLst>
                                        </p:cTn>
                                        <p:tgtEl>
                                          <p:sndTgt r:embed="rId6" name="voltage.wav"/>
                                        </p:tgtEl>
                                      </p:cMediaNode>
                                    </p:audio>
                                  </p:subTnLst>
                                </p:cTn>
                              </p:par>
                            </p:childTnLst>
                          </p:cTn>
                        </p:par>
                      </p:childTnLst>
                    </p:cTn>
                  </p:par>
                  <p:par>
                    <p:cTn id="317" fill="hold">
                      <p:stCondLst>
                        <p:cond delay="indefinite"/>
                      </p:stCondLst>
                      <p:childTnLst>
                        <p:par>
                          <p:cTn id="318" fill="hold">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231880"/>
                                        </p:tgtEl>
                                        <p:attrNameLst>
                                          <p:attrName>style.visibility</p:attrName>
                                        </p:attrNameLst>
                                      </p:cBhvr>
                                      <p:to>
                                        <p:strVal val="visible"/>
                                      </p:to>
                                    </p:set>
                                    <p:animEffect transition="in" filter="fade">
                                      <p:cBhvr>
                                        <p:cTn id="321" dur="1000"/>
                                        <p:tgtEl>
                                          <p:spTgt spid="231880"/>
                                        </p:tgtEl>
                                      </p:cBhvr>
                                    </p:animEffect>
                                  </p:childTnLst>
                                  <p:subTnLst>
                                    <p:audio>
                                      <p:cMediaNode>
                                        <p:cTn display="0" masterRel="sameClick">
                                          <p:stCondLst>
                                            <p:cond evt="begin" delay="0">
                                              <p:tn val="319"/>
                                            </p:cond>
                                          </p:stCondLst>
                                          <p:endCondLst>
                                            <p:cond evt="onStopAudio" delay="0">
                                              <p:tgtEl>
                                                <p:sldTgt/>
                                              </p:tgtEl>
                                            </p:cond>
                                          </p:endCondLst>
                                        </p:cTn>
                                        <p:tgtEl>
                                          <p:sndTgt r:embed="rId3" name="camera.wav"/>
                                        </p:tgtEl>
                                      </p:cMediaNode>
                                    </p:audio>
                                  </p:subTnLst>
                                </p:cTn>
                              </p:par>
                            </p:childTnLst>
                          </p:cTn>
                        </p:par>
                      </p:childTnLst>
                    </p:cTn>
                  </p:par>
                  <p:par>
                    <p:cTn id="322" fill="hold">
                      <p:stCondLst>
                        <p:cond delay="indefinite"/>
                      </p:stCondLst>
                      <p:childTnLst>
                        <p:par>
                          <p:cTn id="323" fill="hold">
                            <p:stCondLst>
                              <p:cond delay="0"/>
                            </p:stCondLst>
                            <p:childTnLst>
                              <p:par>
                                <p:cTn id="324" presetID="2" presetClass="entr" presetSubtype="4" fill="hold" grpId="0" nodeType="clickEffect">
                                  <p:stCondLst>
                                    <p:cond delay="0"/>
                                  </p:stCondLst>
                                  <p:childTnLst>
                                    <p:set>
                                      <p:cBhvr>
                                        <p:cTn id="325" dur="1" fill="hold">
                                          <p:stCondLst>
                                            <p:cond delay="0"/>
                                          </p:stCondLst>
                                        </p:cTn>
                                        <p:tgtEl>
                                          <p:spTgt spid="231879"/>
                                        </p:tgtEl>
                                        <p:attrNameLst>
                                          <p:attrName>style.visibility</p:attrName>
                                        </p:attrNameLst>
                                      </p:cBhvr>
                                      <p:to>
                                        <p:strVal val="visible"/>
                                      </p:to>
                                    </p:set>
                                    <p:anim calcmode="lin" valueType="num">
                                      <p:cBhvr additive="base">
                                        <p:cTn id="326" dur="500" fill="hold"/>
                                        <p:tgtEl>
                                          <p:spTgt spid="231879"/>
                                        </p:tgtEl>
                                        <p:attrNameLst>
                                          <p:attrName>ppt_x</p:attrName>
                                        </p:attrNameLst>
                                      </p:cBhvr>
                                      <p:tavLst>
                                        <p:tav tm="0">
                                          <p:val>
                                            <p:strVal val="#ppt_x"/>
                                          </p:val>
                                        </p:tav>
                                        <p:tav tm="100000">
                                          <p:val>
                                            <p:strVal val="#ppt_x"/>
                                          </p:val>
                                        </p:tav>
                                      </p:tavLst>
                                    </p:anim>
                                    <p:anim calcmode="lin" valueType="num">
                                      <p:cBhvr additive="base">
                                        <p:cTn id="327" dur="500" fill="hold"/>
                                        <p:tgtEl>
                                          <p:spTgt spid="231879"/>
                                        </p:tgtEl>
                                        <p:attrNameLst>
                                          <p:attrName>ppt_y</p:attrName>
                                        </p:attrNameLst>
                                      </p:cBhvr>
                                      <p:tavLst>
                                        <p:tav tm="0">
                                          <p:val>
                                            <p:strVal val="1+#ppt_h/2"/>
                                          </p:val>
                                        </p:tav>
                                        <p:tav tm="100000">
                                          <p:val>
                                            <p:strVal val="#ppt_y"/>
                                          </p:val>
                                        </p:tav>
                                      </p:tavLst>
                                    </p:anim>
                                  </p:childTnLst>
                                </p:cTn>
                              </p:par>
                            </p:childTnLst>
                          </p:cTn>
                        </p:par>
                      </p:childTnLst>
                    </p:cTn>
                  </p:par>
                  <p:par>
                    <p:cTn id="328" fill="hold">
                      <p:stCondLst>
                        <p:cond delay="indefinite"/>
                      </p:stCondLst>
                      <p:childTnLst>
                        <p:par>
                          <p:cTn id="329" fill="hold">
                            <p:stCondLst>
                              <p:cond delay="0"/>
                            </p:stCondLst>
                            <p:childTnLst>
                              <p:par>
                                <p:cTn id="330" presetID="22" presetClass="entr" presetSubtype="8" fill="hold" nodeType="clickEffect">
                                  <p:stCondLst>
                                    <p:cond delay="0"/>
                                  </p:stCondLst>
                                  <p:childTnLst>
                                    <p:set>
                                      <p:cBhvr>
                                        <p:cTn id="331" dur="1" fill="hold">
                                          <p:stCondLst>
                                            <p:cond delay="0"/>
                                          </p:stCondLst>
                                        </p:cTn>
                                        <p:tgtEl>
                                          <p:spTgt spid="231840"/>
                                        </p:tgtEl>
                                        <p:attrNameLst>
                                          <p:attrName>style.visibility</p:attrName>
                                        </p:attrNameLst>
                                      </p:cBhvr>
                                      <p:to>
                                        <p:strVal val="visible"/>
                                      </p:to>
                                    </p:set>
                                    <p:animEffect transition="in" filter="wipe(left)">
                                      <p:cBhvr>
                                        <p:cTn id="332" dur="500"/>
                                        <p:tgtEl>
                                          <p:spTgt spid="231840"/>
                                        </p:tgtEl>
                                      </p:cBhvr>
                                    </p:animEffect>
                                  </p:childTnLst>
                                  <p:subTnLst>
                                    <p:audio>
                                      <p:cMediaNode>
                                        <p:cTn display="0" masterRel="sameClick">
                                          <p:stCondLst>
                                            <p:cond evt="begin" delay="0">
                                              <p:tn val="330"/>
                                            </p:cond>
                                          </p:stCondLst>
                                          <p:endCondLst>
                                            <p:cond evt="onStopAudio" delay="0">
                                              <p:tgtEl>
                                                <p:sldTgt/>
                                              </p:tgtEl>
                                            </p:cond>
                                          </p:endCondLst>
                                        </p:cTn>
                                        <p:tgtEl>
                                          <p:sndTgt r:embed="rId6" name="voltage.wav"/>
                                        </p:tgtEl>
                                      </p:cMediaNode>
                                    </p:audio>
                                  </p:subTnLst>
                                </p:cTn>
                              </p:par>
                            </p:childTnLst>
                          </p:cTn>
                        </p:par>
                      </p:childTnLst>
                    </p:cTn>
                  </p:par>
                  <p:par>
                    <p:cTn id="333" fill="hold">
                      <p:stCondLst>
                        <p:cond delay="indefinite"/>
                      </p:stCondLst>
                      <p:childTnLst>
                        <p:par>
                          <p:cTn id="334" fill="hold">
                            <p:stCondLst>
                              <p:cond delay="0"/>
                            </p:stCondLst>
                            <p:childTnLst>
                              <p:par>
                                <p:cTn id="335" presetID="22" presetClass="entr" presetSubtype="2" fill="hold" nodeType="clickEffect">
                                  <p:stCondLst>
                                    <p:cond delay="0"/>
                                  </p:stCondLst>
                                  <p:childTnLst>
                                    <p:set>
                                      <p:cBhvr>
                                        <p:cTn id="336" dur="1" fill="hold">
                                          <p:stCondLst>
                                            <p:cond delay="0"/>
                                          </p:stCondLst>
                                        </p:cTn>
                                        <p:tgtEl>
                                          <p:spTgt spid="231843"/>
                                        </p:tgtEl>
                                        <p:attrNameLst>
                                          <p:attrName>style.visibility</p:attrName>
                                        </p:attrNameLst>
                                      </p:cBhvr>
                                      <p:to>
                                        <p:strVal val="visible"/>
                                      </p:to>
                                    </p:set>
                                    <p:animEffect transition="in" filter="wipe(right)">
                                      <p:cBhvr>
                                        <p:cTn id="337" dur="500"/>
                                        <p:tgtEl>
                                          <p:spTgt spid="231843"/>
                                        </p:tgtEl>
                                      </p:cBhvr>
                                    </p:animEffect>
                                  </p:childTnLst>
                                  <p:subTnLst>
                                    <p:audio>
                                      <p:cMediaNode>
                                        <p:cTn display="0" masterRel="sameClick">
                                          <p:stCondLst>
                                            <p:cond evt="begin" delay="0">
                                              <p:tn val="335"/>
                                            </p:cond>
                                          </p:stCondLst>
                                          <p:endCondLst>
                                            <p:cond evt="onStopAudio" delay="0">
                                              <p:tgtEl>
                                                <p:sldTgt/>
                                              </p:tgtEl>
                                            </p:cond>
                                          </p:endCondLst>
                                        </p:cTn>
                                        <p:tgtEl>
                                          <p:sndTgt r:embed="rId6" name="voltage.wav"/>
                                        </p:tgtEl>
                                      </p:cMediaNode>
                                    </p:audio>
                                  </p:sub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231888"/>
                                        </p:tgtEl>
                                        <p:attrNameLst>
                                          <p:attrName>style.visibility</p:attrName>
                                        </p:attrNameLst>
                                      </p:cBhvr>
                                      <p:to>
                                        <p:strVal val="visible"/>
                                      </p:to>
                                    </p:set>
                                    <p:animEffect transition="in" filter="fade">
                                      <p:cBhvr>
                                        <p:cTn id="342" dur="1000"/>
                                        <p:tgtEl>
                                          <p:spTgt spid="231888"/>
                                        </p:tgtEl>
                                      </p:cBhvr>
                                    </p:animEffect>
                                  </p:childTnLst>
                                  <p:subTnLst>
                                    <p:audio>
                                      <p:cMediaNode>
                                        <p:cTn display="0" masterRel="sameClick">
                                          <p:stCondLst>
                                            <p:cond evt="begin" delay="0">
                                              <p:tn val="340"/>
                                            </p:cond>
                                          </p:stCondLst>
                                          <p:endCondLst>
                                            <p:cond evt="onStopAudio" delay="0">
                                              <p:tgtEl>
                                                <p:sldTgt/>
                                              </p:tgtEl>
                                            </p:cond>
                                          </p:endCondLst>
                                        </p:cTn>
                                        <p:tgtEl>
                                          <p:sndTgt r:embed="rId3" name="camera.wav"/>
                                        </p:tgtEl>
                                      </p:cMediaNode>
                                    </p:audio>
                                  </p:subTnLst>
                                </p:cTn>
                              </p:par>
                            </p:childTnLst>
                          </p:cTn>
                        </p:par>
                      </p:childTnLst>
                    </p:cTn>
                  </p:par>
                  <p:par>
                    <p:cTn id="343" fill="hold">
                      <p:stCondLst>
                        <p:cond delay="indefinite"/>
                      </p:stCondLst>
                      <p:childTnLst>
                        <p:par>
                          <p:cTn id="344" fill="hold">
                            <p:stCondLst>
                              <p:cond delay="0"/>
                            </p:stCondLst>
                            <p:childTnLst>
                              <p:par>
                                <p:cTn id="345" presetID="2" presetClass="entr" presetSubtype="4" fill="hold" grpId="0" nodeType="clickEffect">
                                  <p:stCondLst>
                                    <p:cond delay="0"/>
                                  </p:stCondLst>
                                  <p:childTnLst>
                                    <p:set>
                                      <p:cBhvr>
                                        <p:cTn id="346" dur="1" fill="hold">
                                          <p:stCondLst>
                                            <p:cond delay="0"/>
                                          </p:stCondLst>
                                        </p:cTn>
                                        <p:tgtEl>
                                          <p:spTgt spid="231887"/>
                                        </p:tgtEl>
                                        <p:attrNameLst>
                                          <p:attrName>style.visibility</p:attrName>
                                        </p:attrNameLst>
                                      </p:cBhvr>
                                      <p:to>
                                        <p:strVal val="visible"/>
                                      </p:to>
                                    </p:set>
                                    <p:anim calcmode="lin" valueType="num">
                                      <p:cBhvr additive="base">
                                        <p:cTn id="347" dur="500" fill="hold"/>
                                        <p:tgtEl>
                                          <p:spTgt spid="231887"/>
                                        </p:tgtEl>
                                        <p:attrNameLst>
                                          <p:attrName>ppt_x</p:attrName>
                                        </p:attrNameLst>
                                      </p:cBhvr>
                                      <p:tavLst>
                                        <p:tav tm="0">
                                          <p:val>
                                            <p:strVal val="#ppt_x"/>
                                          </p:val>
                                        </p:tav>
                                        <p:tav tm="100000">
                                          <p:val>
                                            <p:strVal val="#ppt_x"/>
                                          </p:val>
                                        </p:tav>
                                      </p:tavLst>
                                    </p:anim>
                                    <p:anim calcmode="lin" valueType="num">
                                      <p:cBhvr additive="base">
                                        <p:cTn id="348" dur="500" fill="hold"/>
                                        <p:tgtEl>
                                          <p:spTgt spid="231887"/>
                                        </p:tgtEl>
                                        <p:attrNameLst>
                                          <p:attrName>ppt_y</p:attrName>
                                        </p:attrNameLst>
                                      </p:cBhvr>
                                      <p:tavLst>
                                        <p:tav tm="0">
                                          <p:val>
                                            <p:strVal val="1+#ppt_h/2"/>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231890"/>
                                        </p:tgtEl>
                                        <p:attrNameLst>
                                          <p:attrName>style.visibility</p:attrName>
                                        </p:attrNameLst>
                                      </p:cBhvr>
                                      <p:to>
                                        <p:strVal val="visible"/>
                                      </p:to>
                                    </p:set>
                                    <p:animEffect transition="in" filter="fade">
                                      <p:cBhvr>
                                        <p:cTn id="353" dur="1000"/>
                                        <p:tgtEl>
                                          <p:spTgt spid="231890"/>
                                        </p:tgtEl>
                                      </p:cBhvr>
                                    </p:animEffect>
                                  </p:childTnLst>
                                  <p:subTnLst>
                                    <p:audio>
                                      <p:cMediaNode>
                                        <p:cTn display="0" masterRel="sameClick">
                                          <p:stCondLst>
                                            <p:cond evt="begin" delay="0">
                                              <p:tn val="351"/>
                                            </p:cond>
                                          </p:stCondLst>
                                          <p:endCondLst>
                                            <p:cond evt="onStopAudio" delay="0">
                                              <p:tgtEl>
                                                <p:sldTgt/>
                                              </p:tgtEl>
                                            </p:cond>
                                          </p:endCondLst>
                                        </p:cTn>
                                        <p:tgtEl>
                                          <p:sndTgt r:embed="rId3" name="camera.wav"/>
                                        </p:tgtEl>
                                      </p:cMediaNode>
                                    </p:audio>
                                  </p:subTnLst>
                                </p:cTn>
                              </p:par>
                            </p:childTnLst>
                          </p:cTn>
                        </p:par>
                      </p:childTnLst>
                    </p:cTn>
                  </p:par>
                  <p:par>
                    <p:cTn id="354" fill="hold">
                      <p:stCondLst>
                        <p:cond delay="indefinite"/>
                      </p:stCondLst>
                      <p:childTnLst>
                        <p:par>
                          <p:cTn id="355" fill="hold">
                            <p:stCondLst>
                              <p:cond delay="0"/>
                            </p:stCondLst>
                            <p:childTnLst>
                              <p:par>
                                <p:cTn id="356" presetID="2" presetClass="entr" presetSubtype="4" fill="hold" grpId="0" nodeType="clickEffect">
                                  <p:stCondLst>
                                    <p:cond delay="0"/>
                                  </p:stCondLst>
                                  <p:childTnLst>
                                    <p:set>
                                      <p:cBhvr>
                                        <p:cTn id="357" dur="1" fill="hold">
                                          <p:stCondLst>
                                            <p:cond delay="0"/>
                                          </p:stCondLst>
                                        </p:cTn>
                                        <p:tgtEl>
                                          <p:spTgt spid="231889"/>
                                        </p:tgtEl>
                                        <p:attrNameLst>
                                          <p:attrName>style.visibility</p:attrName>
                                        </p:attrNameLst>
                                      </p:cBhvr>
                                      <p:to>
                                        <p:strVal val="visible"/>
                                      </p:to>
                                    </p:set>
                                    <p:anim calcmode="lin" valueType="num">
                                      <p:cBhvr additive="base">
                                        <p:cTn id="358" dur="500" fill="hold"/>
                                        <p:tgtEl>
                                          <p:spTgt spid="231889"/>
                                        </p:tgtEl>
                                        <p:attrNameLst>
                                          <p:attrName>ppt_x</p:attrName>
                                        </p:attrNameLst>
                                      </p:cBhvr>
                                      <p:tavLst>
                                        <p:tav tm="0">
                                          <p:val>
                                            <p:strVal val="#ppt_x"/>
                                          </p:val>
                                        </p:tav>
                                        <p:tav tm="100000">
                                          <p:val>
                                            <p:strVal val="#ppt_x"/>
                                          </p:val>
                                        </p:tav>
                                      </p:tavLst>
                                    </p:anim>
                                    <p:anim calcmode="lin" valueType="num">
                                      <p:cBhvr additive="base">
                                        <p:cTn id="359" dur="500" fill="hold"/>
                                        <p:tgtEl>
                                          <p:spTgt spid="231889"/>
                                        </p:tgtEl>
                                        <p:attrNameLst>
                                          <p:attrName>ppt_y</p:attrName>
                                        </p:attrNameLst>
                                      </p:cBhvr>
                                      <p:tavLst>
                                        <p:tav tm="0">
                                          <p:val>
                                            <p:strVal val="1+#ppt_h/2"/>
                                          </p:val>
                                        </p:tav>
                                        <p:tav tm="100000">
                                          <p:val>
                                            <p:strVal val="#ppt_y"/>
                                          </p:val>
                                        </p:tav>
                                      </p:tavLst>
                                    </p:anim>
                                  </p:childTnLst>
                                </p:cTn>
                              </p:par>
                            </p:childTnLst>
                          </p:cTn>
                        </p:par>
                      </p:childTnLst>
                    </p:cTn>
                  </p:par>
                  <p:par>
                    <p:cTn id="360" fill="hold">
                      <p:stCondLst>
                        <p:cond delay="indefinite"/>
                      </p:stCondLst>
                      <p:childTnLst>
                        <p:par>
                          <p:cTn id="361" fill="hold">
                            <p:stCondLst>
                              <p:cond delay="0"/>
                            </p:stCondLst>
                            <p:childTnLst>
                              <p:par>
                                <p:cTn id="362" presetID="22" presetClass="entr" presetSubtype="8" fill="hold" nodeType="clickEffect">
                                  <p:stCondLst>
                                    <p:cond delay="0"/>
                                  </p:stCondLst>
                                  <p:childTnLst>
                                    <p:set>
                                      <p:cBhvr>
                                        <p:cTn id="363" dur="1" fill="hold">
                                          <p:stCondLst>
                                            <p:cond delay="0"/>
                                          </p:stCondLst>
                                        </p:cTn>
                                        <p:tgtEl>
                                          <p:spTgt spid="231844"/>
                                        </p:tgtEl>
                                        <p:attrNameLst>
                                          <p:attrName>style.visibility</p:attrName>
                                        </p:attrNameLst>
                                      </p:cBhvr>
                                      <p:to>
                                        <p:strVal val="visible"/>
                                      </p:to>
                                    </p:set>
                                    <p:animEffect transition="in" filter="wipe(left)">
                                      <p:cBhvr>
                                        <p:cTn id="364" dur="500"/>
                                        <p:tgtEl>
                                          <p:spTgt spid="231844"/>
                                        </p:tgtEl>
                                      </p:cBhvr>
                                    </p:animEffect>
                                  </p:childTnLst>
                                  <p:subTnLst>
                                    <p:audio>
                                      <p:cMediaNode>
                                        <p:cTn display="0" masterRel="sameClick">
                                          <p:stCondLst>
                                            <p:cond evt="begin" delay="0">
                                              <p:tn val="362"/>
                                            </p:cond>
                                          </p:stCondLst>
                                          <p:endCondLst>
                                            <p:cond evt="onStopAudio" delay="0">
                                              <p:tgtEl>
                                                <p:sldTgt/>
                                              </p:tgtEl>
                                            </p:cond>
                                          </p:endCondLst>
                                        </p:cTn>
                                        <p:tgtEl>
                                          <p:sndTgt r:embed="rId6" name="voltage.wav"/>
                                        </p:tgtEl>
                                      </p:cMediaNode>
                                    </p:audio>
                                  </p:subTnLst>
                                </p:cTn>
                              </p:par>
                            </p:childTnLst>
                          </p:cTn>
                        </p:par>
                      </p:childTnLst>
                    </p:cTn>
                  </p:par>
                  <p:par>
                    <p:cTn id="365" fill="hold">
                      <p:stCondLst>
                        <p:cond delay="indefinite"/>
                      </p:stCondLst>
                      <p:childTnLst>
                        <p:par>
                          <p:cTn id="366" fill="hold">
                            <p:stCondLst>
                              <p:cond delay="0"/>
                            </p:stCondLst>
                            <p:childTnLst>
                              <p:par>
                                <p:cTn id="367" presetID="22" presetClass="entr" presetSubtype="2" fill="hold" nodeType="clickEffect">
                                  <p:stCondLst>
                                    <p:cond delay="0"/>
                                  </p:stCondLst>
                                  <p:childTnLst>
                                    <p:set>
                                      <p:cBhvr>
                                        <p:cTn id="368" dur="1" fill="hold">
                                          <p:stCondLst>
                                            <p:cond delay="0"/>
                                          </p:stCondLst>
                                        </p:cTn>
                                        <p:tgtEl>
                                          <p:spTgt spid="231845"/>
                                        </p:tgtEl>
                                        <p:attrNameLst>
                                          <p:attrName>style.visibility</p:attrName>
                                        </p:attrNameLst>
                                      </p:cBhvr>
                                      <p:to>
                                        <p:strVal val="visible"/>
                                      </p:to>
                                    </p:set>
                                    <p:animEffect transition="in" filter="wipe(right)">
                                      <p:cBhvr>
                                        <p:cTn id="369" dur="500"/>
                                        <p:tgtEl>
                                          <p:spTgt spid="231845"/>
                                        </p:tgtEl>
                                      </p:cBhvr>
                                    </p:animEffect>
                                  </p:childTnLst>
                                  <p:subTnLst>
                                    <p:audio>
                                      <p:cMediaNode>
                                        <p:cTn display="0" masterRel="sameClick">
                                          <p:stCondLst>
                                            <p:cond evt="begin" delay="0">
                                              <p:tn val="367"/>
                                            </p:cond>
                                          </p:stCondLst>
                                          <p:endCondLst>
                                            <p:cond evt="onStopAudio" delay="0">
                                              <p:tgtEl>
                                                <p:sldTgt/>
                                              </p:tgtEl>
                                            </p:cond>
                                          </p:endCondLst>
                                        </p:cTn>
                                        <p:tgtEl>
                                          <p:sndTgt r:embed="rId6" name="voltage.wav"/>
                                        </p:tgtEl>
                                      </p:cMediaNode>
                                    </p:audio>
                                  </p:subTnLst>
                                </p:cTn>
                              </p:par>
                            </p:childTnLst>
                          </p:cTn>
                        </p:par>
                      </p:childTnLst>
                    </p:cTn>
                  </p:par>
                  <p:par>
                    <p:cTn id="370" fill="hold">
                      <p:stCondLst>
                        <p:cond delay="indefinite"/>
                      </p:stCondLst>
                      <p:childTnLst>
                        <p:par>
                          <p:cTn id="371" fill="hold">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231898"/>
                                        </p:tgtEl>
                                        <p:attrNameLst>
                                          <p:attrName>style.visibility</p:attrName>
                                        </p:attrNameLst>
                                      </p:cBhvr>
                                      <p:to>
                                        <p:strVal val="visible"/>
                                      </p:to>
                                    </p:set>
                                    <p:animEffect transition="in" filter="fade">
                                      <p:cBhvr>
                                        <p:cTn id="374" dur="1000"/>
                                        <p:tgtEl>
                                          <p:spTgt spid="231898"/>
                                        </p:tgtEl>
                                      </p:cBhvr>
                                    </p:animEffect>
                                  </p:childTnLst>
                                  <p:subTnLst>
                                    <p:audio>
                                      <p:cMediaNode>
                                        <p:cTn display="0" masterRel="sameClick">
                                          <p:stCondLst>
                                            <p:cond evt="begin" delay="0">
                                              <p:tn val="372"/>
                                            </p:cond>
                                          </p:stCondLst>
                                          <p:endCondLst>
                                            <p:cond evt="onStopAudio" delay="0">
                                              <p:tgtEl>
                                                <p:sldTgt/>
                                              </p:tgtEl>
                                            </p:cond>
                                          </p:endCondLst>
                                        </p:cTn>
                                        <p:tgtEl>
                                          <p:sndTgt r:embed="rId3" name="camera.wav"/>
                                        </p:tgtEl>
                                      </p:cMediaNode>
                                    </p:audio>
                                  </p:subTnLst>
                                </p:cTn>
                              </p:par>
                            </p:childTnLst>
                          </p:cTn>
                        </p:par>
                      </p:childTnLst>
                    </p:cTn>
                  </p:par>
                  <p:par>
                    <p:cTn id="375" fill="hold">
                      <p:stCondLst>
                        <p:cond delay="indefinite"/>
                      </p:stCondLst>
                      <p:childTnLst>
                        <p:par>
                          <p:cTn id="376" fill="hold">
                            <p:stCondLst>
                              <p:cond delay="0"/>
                            </p:stCondLst>
                            <p:childTnLst>
                              <p:par>
                                <p:cTn id="377" presetID="2" presetClass="entr" presetSubtype="4" fill="hold" grpId="0" nodeType="clickEffect">
                                  <p:stCondLst>
                                    <p:cond delay="0"/>
                                  </p:stCondLst>
                                  <p:childTnLst>
                                    <p:set>
                                      <p:cBhvr>
                                        <p:cTn id="378" dur="1" fill="hold">
                                          <p:stCondLst>
                                            <p:cond delay="0"/>
                                          </p:stCondLst>
                                        </p:cTn>
                                        <p:tgtEl>
                                          <p:spTgt spid="231897"/>
                                        </p:tgtEl>
                                        <p:attrNameLst>
                                          <p:attrName>style.visibility</p:attrName>
                                        </p:attrNameLst>
                                      </p:cBhvr>
                                      <p:to>
                                        <p:strVal val="visible"/>
                                      </p:to>
                                    </p:set>
                                    <p:anim calcmode="lin" valueType="num">
                                      <p:cBhvr additive="base">
                                        <p:cTn id="379" dur="500" fill="hold"/>
                                        <p:tgtEl>
                                          <p:spTgt spid="231897"/>
                                        </p:tgtEl>
                                        <p:attrNameLst>
                                          <p:attrName>ppt_x</p:attrName>
                                        </p:attrNameLst>
                                      </p:cBhvr>
                                      <p:tavLst>
                                        <p:tav tm="0">
                                          <p:val>
                                            <p:strVal val="#ppt_x"/>
                                          </p:val>
                                        </p:tav>
                                        <p:tav tm="100000">
                                          <p:val>
                                            <p:strVal val="#ppt_x"/>
                                          </p:val>
                                        </p:tav>
                                      </p:tavLst>
                                    </p:anim>
                                    <p:anim calcmode="lin" valueType="num">
                                      <p:cBhvr additive="base">
                                        <p:cTn id="380" dur="500" fill="hold"/>
                                        <p:tgtEl>
                                          <p:spTgt spid="231897"/>
                                        </p:tgtEl>
                                        <p:attrNameLst>
                                          <p:attrName>ppt_y</p:attrName>
                                        </p:attrNameLst>
                                      </p:cBhvr>
                                      <p:tavLst>
                                        <p:tav tm="0">
                                          <p:val>
                                            <p:strVal val="1+#ppt_h/2"/>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22" presetClass="entr" presetSubtype="8" fill="hold" nodeType="clickEffect">
                                  <p:stCondLst>
                                    <p:cond delay="0"/>
                                  </p:stCondLst>
                                  <p:childTnLst>
                                    <p:set>
                                      <p:cBhvr>
                                        <p:cTn id="384" dur="1" fill="hold">
                                          <p:stCondLst>
                                            <p:cond delay="0"/>
                                          </p:stCondLst>
                                        </p:cTn>
                                        <p:tgtEl>
                                          <p:spTgt spid="231850"/>
                                        </p:tgtEl>
                                        <p:attrNameLst>
                                          <p:attrName>style.visibility</p:attrName>
                                        </p:attrNameLst>
                                      </p:cBhvr>
                                      <p:to>
                                        <p:strVal val="visible"/>
                                      </p:to>
                                    </p:set>
                                    <p:animEffect transition="in" filter="wipe(left)">
                                      <p:cBhvr>
                                        <p:cTn id="385" dur="500"/>
                                        <p:tgtEl>
                                          <p:spTgt spid="231850"/>
                                        </p:tgtEl>
                                      </p:cBhvr>
                                    </p:animEffect>
                                  </p:childTnLst>
                                  <p:subTnLst>
                                    <p:audio>
                                      <p:cMediaNode>
                                        <p:cTn display="0" masterRel="sameClick">
                                          <p:stCondLst>
                                            <p:cond evt="begin" delay="0">
                                              <p:tn val="383"/>
                                            </p:cond>
                                          </p:stCondLst>
                                          <p:endCondLst>
                                            <p:cond evt="onStopAudio" delay="0">
                                              <p:tgtEl>
                                                <p:sldTgt/>
                                              </p:tgtEl>
                                            </p:cond>
                                          </p:endCondLst>
                                        </p:cTn>
                                        <p:tgtEl>
                                          <p:sndTgt r:embed="rId6" name="voltage.wav"/>
                                        </p:tgtEl>
                                      </p:cMediaNode>
                                    </p:audio>
                                  </p:subTnLst>
                                </p:cTn>
                              </p:par>
                            </p:childTnLst>
                          </p:cTn>
                        </p:par>
                      </p:childTnLst>
                    </p:cTn>
                  </p:par>
                  <p:par>
                    <p:cTn id="386" fill="hold">
                      <p:stCondLst>
                        <p:cond delay="indefinite"/>
                      </p:stCondLst>
                      <p:childTnLst>
                        <p:par>
                          <p:cTn id="387" fill="hold">
                            <p:stCondLst>
                              <p:cond delay="0"/>
                            </p:stCondLst>
                            <p:childTnLst>
                              <p:par>
                                <p:cTn id="388" presetID="23" presetClass="entr" presetSubtype="16" fill="hold" grpId="0" nodeType="clickEffect">
                                  <p:stCondLst>
                                    <p:cond delay="0"/>
                                  </p:stCondLst>
                                  <p:childTnLst>
                                    <p:set>
                                      <p:cBhvr>
                                        <p:cTn id="389" dur="1" fill="hold">
                                          <p:stCondLst>
                                            <p:cond delay="0"/>
                                          </p:stCondLst>
                                        </p:cTn>
                                        <p:tgtEl>
                                          <p:spTgt spid="231905"/>
                                        </p:tgtEl>
                                        <p:attrNameLst>
                                          <p:attrName>style.visibility</p:attrName>
                                        </p:attrNameLst>
                                      </p:cBhvr>
                                      <p:to>
                                        <p:strVal val="visible"/>
                                      </p:to>
                                    </p:set>
                                    <p:anim calcmode="lin" valueType="num">
                                      <p:cBhvr>
                                        <p:cTn id="390" dur="500" fill="hold"/>
                                        <p:tgtEl>
                                          <p:spTgt spid="231905"/>
                                        </p:tgtEl>
                                        <p:attrNameLst>
                                          <p:attrName>ppt_w</p:attrName>
                                        </p:attrNameLst>
                                      </p:cBhvr>
                                      <p:tavLst>
                                        <p:tav tm="0">
                                          <p:val>
                                            <p:fltVal val="0"/>
                                          </p:val>
                                        </p:tav>
                                        <p:tav tm="100000">
                                          <p:val>
                                            <p:strVal val="#ppt_w"/>
                                          </p:val>
                                        </p:tav>
                                      </p:tavLst>
                                    </p:anim>
                                    <p:anim calcmode="lin" valueType="num">
                                      <p:cBhvr>
                                        <p:cTn id="391" dur="500" fill="hold"/>
                                        <p:tgtEl>
                                          <p:spTgt spid="2319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8"/>
                                            </p:cond>
                                          </p:stCondLst>
                                          <p:endCondLst>
                                            <p:cond evt="onStopAudio" delay="0">
                                              <p:tgtEl>
                                                <p:sldTgt/>
                                              </p:tgtEl>
                                            </p:cond>
                                          </p:endCondLst>
                                        </p:cTn>
                                        <p:tgtEl>
                                          <p:sndTgt r:embed="rId7" name="laser.wav"/>
                                        </p:tgtEl>
                                      </p:cMediaNode>
                                    </p:audio>
                                  </p:subTnLst>
                                </p:cTn>
                              </p:par>
                            </p:childTnLst>
                          </p:cTn>
                        </p:par>
                      </p:childTnLst>
                    </p:cTn>
                  </p:par>
                  <p:par>
                    <p:cTn id="392" fill="hold">
                      <p:stCondLst>
                        <p:cond delay="indefinite"/>
                      </p:stCondLst>
                      <p:childTnLst>
                        <p:par>
                          <p:cTn id="393" fill="hold">
                            <p:stCondLst>
                              <p:cond delay="0"/>
                            </p:stCondLst>
                            <p:childTnLst>
                              <p:par>
                                <p:cTn id="394" presetID="23" presetClass="entr" presetSubtype="16" fill="hold" grpId="0" nodeType="clickEffect">
                                  <p:stCondLst>
                                    <p:cond delay="0"/>
                                  </p:stCondLst>
                                  <p:childTnLst>
                                    <p:set>
                                      <p:cBhvr>
                                        <p:cTn id="395" dur="1" fill="hold">
                                          <p:stCondLst>
                                            <p:cond delay="0"/>
                                          </p:stCondLst>
                                        </p:cTn>
                                        <p:tgtEl>
                                          <p:spTgt spid="231906"/>
                                        </p:tgtEl>
                                        <p:attrNameLst>
                                          <p:attrName>style.visibility</p:attrName>
                                        </p:attrNameLst>
                                      </p:cBhvr>
                                      <p:to>
                                        <p:strVal val="visible"/>
                                      </p:to>
                                    </p:set>
                                    <p:anim calcmode="lin" valueType="num">
                                      <p:cBhvr>
                                        <p:cTn id="396" dur="500" fill="hold"/>
                                        <p:tgtEl>
                                          <p:spTgt spid="231906"/>
                                        </p:tgtEl>
                                        <p:attrNameLst>
                                          <p:attrName>ppt_w</p:attrName>
                                        </p:attrNameLst>
                                      </p:cBhvr>
                                      <p:tavLst>
                                        <p:tav tm="0">
                                          <p:val>
                                            <p:fltVal val="0"/>
                                          </p:val>
                                        </p:tav>
                                        <p:tav tm="100000">
                                          <p:val>
                                            <p:strVal val="#ppt_w"/>
                                          </p:val>
                                        </p:tav>
                                      </p:tavLst>
                                    </p:anim>
                                    <p:anim calcmode="lin" valueType="num">
                                      <p:cBhvr>
                                        <p:cTn id="397" dur="500" fill="hold"/>
                                        <p:tgtEl>
                                          <p:spTgt spid="2319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4"/>
                                            </p:cond>
                                          </p:stCondLst>
                                          <p:endCondLst>
                                            <p:cond evt="onStopAudio" delay="0">
                                              <p:tgtEl>
                                                <p:sldTgt/>
                                              </p:tgtEl>
                                            </p:cond>
                                          </p:endCondLst>
                                        </p:cTn>
                                        <p:tgtEl>
                                          <p:sndTgt r:embed="rId7" name="laser.wav"/>
                                        </p:tgtEl>
                                      </p:cMediaNode>
                                    </p:audio>
                                  </p:subTnLst>
                                </p:cTn>
                              </p:par>
                            </p:childTnLst>
                          </p:cTn>
                        </p:par>
                      </p:childTnLst>
                    </p:cTn>
                  </p:par>
                  <p:par>
                    <p:cTn id="398" fill="hold">
                      <p:stCondLst>
                        <p:cond delay="indefinite"/>
                      </p:stCondLst>
                      <p:childTnLst>
                        <p:par>
                          <p:cTn id="399" fill="hold">
                            <p:stCondLst>
                              <p:cond delay="0"/>
                            </p:stCondLst>
                            <p:childTnLst>
                              <p:par>
                                <p:cTn id="400" presetID="23" presetClass="entr" presetSubtype="16" fill="hold" grpId="0" nodeType="clickEffect">
                                  <p:stCondLst>
                                    <p:cond delay="0"/>
                                  </p:stCondLst>
                                  <p:childTnLst>
                                    <p:set>
                                      <p:cBhvr>
                                        <p:cTn id="401" dur="1" fill="hold">
                                          <p:stCondLst>
                                            <p:cond delay="0"/>
                                          </p:stCondLst>
                                        </p:cTn>
                                        <p:tgtEl>
                                          <p:spTgt spid="231907"/>
                                        </p:tgtEl>
                                        <p:attrNameLst>
                                          <p:attrName>style.visibility</p:attrName>
                                        </p:attrNameLst>
                                      </p:cBhvr>
                                      <p:to>
                                        <p:strVal val="visible"/>
                                      </p:to>
                                    </p:set>
                                    <p:anim calcmode="lin" valueType="num">
                                      <p:cBhvr>
                                        <p:cTn id="402" dur="500" fill="hold"/>
                                        <p:tgtEl>
                                          <p:spTgt spid="231907"/>
                                        </p:tgtEl>
                                        <p:attrNameLst>
                                          <p:attrName>ppt_w</p:attrName>
                                        </p:attrNameLst>
                                      </p:cBhvr>
                                      <p:tavLst>
                                        <p:tav tm="0">
                                          <p:val>
                                            <p:fltVal val="0"/>
                                          </p:val>
                                        </p:tav>
                                        <p:tav tm="100000">
                                          <p:val>
                                            <p:strVal val="#ppt_w"/>
                                          </p:val>
                                        </p:tav>
                                      </p:tavLst>
                                    </p:anim>
                                    <p:anim calcmode="lin" valueType="num">
                                      <p:cBhvr>
                                        <p:cTn id="403" dur="500" fill="hold"/>
                                        <p:tgtEl>
                                          <p:spTgt spid="2319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0"/>
                                            </p:cond>
                                          </p:stCondLst>
                                          <p:endCondLst>
                                            <p:cond evt="onStopAudio" delay="0">
                                              <p:tgtEl>
                                                <p:sldTgt/>
                                              </p:tgtEl>
                                            </p:cond>
                                          </p:endCondLst>
                                        </p:cTn>
                                        <p:tgtEl>
                                          <p:sndTgt r:embed="rId7" name="laser.wav"/>
                                        </p:tgtEl>
                                      </p:cMediaNode>
                                    </p:audio>
                                  </p:subTnLst>
                                </p:cTn>
                              </p:par>
                            </p:childTnLst>
                          </p:cTn>
                        </p:par>
                      </p:childTnLst>
                    </p:cTn>
                  </p:par>
                  <p:par>
                    <p:cTn id="404" fill="hold">
                      <p:stCondLst>
                        <p:cond delay="indefinite"/>
                      </p:stCondLst>
                      <p:childTnLst>
                        <p:par>
                          <p:cTn id="405" fill="hold">
                            <p:stCondLst>
                              <p:cond delay="0"/>
                            </p:stCondLst>
                            <p:childTnLst>
                              <p:par>
                                <p:cTn id="406" presetID="23" presetClass="entr" presetSubtype="16" fill="hold" grpId="0" nodeType="clickEffect">
                                  <p:stCondLst>
                                    <p:cond delay="0"/>
                                  </p:stCondLst>
                                  <p:childTnLst>
                                    <p:set>
                                      <p:cBhvr>
                                        <p:cTn id="407" dur="1" fill="hold">
                                          <p:stCondLst>
                                            <p:cond delay="0"/>
                                          </p:stCondLst>
                                        </p:cTn>
                                        <p:tgtEl>
                                          <p:spTgt spid="231908"/>
                                        </p:tgtEl>
                                        <p:attrNameLst>
                                          <p:attrName>style.visibility</p:attrName>
                                        </p:attrNameLst>
                                      </p:cBhvr>
                                      <p:to>
                                        <p:strVal val="visible"/>
                                      </p:to>
                                    </p:set>
                                    <p:anim calcmode="lin" valueType="num">
                                      <p:cBhvr>
                                        <p:cTn id="408" dur="500" fill="hold"/>
                                        <p:tgtEl>
                                          <p:spTgt spid="231908"/>
                                        </p:tgtEl>
                                        <p:attrNameLst>
                                          <p:attrName>ppt_w</p:attrName>
                                        </p:attrNameLst>
                                      </p:cBhvr>
                                      <p:tavLst>
                                        <p:tav tm="0">
                                          <p:val>
                                            <p:fltVal val="0"/>
                                          </p:val>
                                        </p:tav>
                                        <p:tav tm="100000">
                                          <p:val>
                                            <p:strVal val="#ppt_w"/>
                                          </p:val>
                                        </p:tav>
                                      </p:tavLst>
                                    </p:anim>
                                    <p:anim calcmode="lin" valueType="num">
                                      <p:cBhvr>
                                        <p:cTn id="409" dur="500" fill="hold"/>
                                        <p:tgtEl>
                                          <p:spTgt spid="2319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6"/>
                                            </p:cond>
                                          </p:stCondLst>
                                          <p:endCondLst>
                                            <p:cond evt="onStopAudio" delay="0">
                                              <p:tgtEl>
                                                <p:sldTgt/>
                                              </p:tgtEl>
                                            </p:cond>
                                          </p:endCondLst>
                                        </p:cTn>
                                        <p:tgtEl>
                                          <p:sndTgt r:embed="rId7" name="laser.wav"/>
                                        </p:tgtEl>
                                      </p:cMediaNode>
                                    </p:audio>
                                  </p:subTnLst>
                                </p:cTn>
                              </p:par>
                            </p:childTnLst>
                          </p:cTn>
                        </p:par>
                      </p:childTnLst>
                    </p:cTn>
                  </p:par>
                  <p:par>
                    <p:cTn id="410" fill="hold">
                      <p:stCondLst>
                        <p:cond delay="indefinite"/>
                      </p:stCondLst>
                      <p:childTnLst>
                        <p:par>
                          <p:cTn id="411" fill="hold">
                            <p:stCondLst>
                              <p:cond delay="0"/>
                            </p:stCondLst>
                            <p:childTnLst>
                              <p:par>
                                <p:cTn id="412" presetID="22" presetClass="entr" presetSubtype="2" fill="hold" nodeType="clickEffect">
                                  <p:stCondLst>
                                    <p:cond delay="0"/>
                                  </p:stCondLst>
                                  <p:childTnLst>
                                    <p:set>
                                      <p:cBhvr>
                                        <p:cTn id="413" dur="1" fill="hold">
                                          <p:stCondLst>
                                            <p:cond delay="0"/>
                                          </p:stCondLst>
                                        </p:cTn>
                                        <p:tgtEl>
                                          <p:spTgt spid="231851"/>
                                        </p:tgtEl>
                                        <p:attrNameLst>
                                          <p:attrName>style.visibility</p:attrName>
                                        </p:attrNameLst>
                                      </p:cBhvr>
                                      <p:to>
                                        <p:strVal val="visible"/>
                                      </p:to>
                                    </p:set>
                                    <p:animEffect transition="in" filter="wipe(right)">
                                      <p:cBhvr>
                                        <p:cTn id="414" dur="500"/>
                                        <p:tgtEl>
                                          <p:spTgt spid="231851"/>
                                        </p:tgtEl>
                                      </p:cBhvr>
                                    </p:animEffect>
                                  </p:childTnLst>
                                  <p:subTnLst>
                                    <p:audio>
                                      <p:cMediaNode>
                                        <p:cTn display="0" masterRel="sameClick">
                                          <p:stCondLst>
                                            <p:cond evt="begin" delay="0">
                                              <p:tn val="41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777" grpId="0"/>
      <p:bldP spid="231778" grpId="0"/>
      <p:bldP spid="231779" grpId="0"/>
      <p:bldP spid="231805" grpId="0"/>
      <p:bldP spid="231806" grpId="0" animBg="1"/>
      <p:bldP spid="231807" grpId="0" animBg="1"/>
      <p:bldP spid="231808" grpId="0" animBg="1"/>
      <p:bldP spid="231809" grpId="0" animBg="1"/>
      <p:bldP spid="231810" grpId="0" animBg="1"/>
      <p:bldP spid="231811" grpId="0" animBg="1"/>
      <p:bldP spid="231812" grpId="0" animBg="1"/>
      <p:bldP spid="231813" grpId="0" animBg="1"/>
      <p:bldP spid="231820" grpId="0" animBg="1"/>
      <p:bldP spid="231821" grpId="0" animBg="1"/>
      <p:bldP spid="231831" grpId="0" animBg="1"/>
      <p:bldP spid="231832" grpId="0" animBg="1"/>
      <p:bldP spid="231836" grpId="0" animBg="1"/>
      <p:bldP spid="231837" grpId="0" animBg="1"/>
      <p:bldP spid="231841" grpId="0" animBg="1"/>
      <p:bldP spid="231842" grpId="0" animBg="1"/>
      <p:bldP spid="231846" grpId="0" animBg="1"/>
      <p:bldP spid="231847" grpId="0" animBg="1"/>
      <p:bldP spid="231848" grpId="0" animBg="1"/>
      <p:bldP spid="231849" grpId="0" animBg="1"/>
      <p:bldP spid="231856" grpId="0" animBg="1"/>
      <p:bldP spid="231857" grpId="0" animBg="1"/>
      <p:bldP spid="231864" grpId="0" animBg="1"/>
      <p:bldP spid="231865" grpId="0" animBg="1"/>
      <p:bldP spid="231866" grpId="0" animBg="1"/>
      <p:bldP spid="231870" grpId="0" animBg="1"/>
      <p:bldP spid="231874" grpId="0" animBg="1"/>
      <p:bldP spid="231875" grpId="0" animBg="1"/>
      <p:bldP spid="231879" grpId="0" animBg="1"/>
      <p:bldP spid="231880" grpId="0" animBg="1"/>
      <p:bldP spid="231887" grpId="0" animBg="1"/>
      <p:bldP spid="231888" grpId="0" animBg="1"/>
      <p:bldP spid="231889" grpId="0" animBg="1"/>
      <p:bldP spid="231890" grpId="0" animBg="1"/>
      <p:bldP spid="231897" grpId="0" animBg="1"/>
      <p:bldP spid="231898" grpId="0" animBg="1"/>
      <p:bldP spid="231905" grpId="0" animBg="1"/>
      <p:bldP spid="231906" grpId="0" animBg="1"/>
      <p:bldP spid="231907" grpId="0" animBg="1"/>
      <p:bldP spid="23190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rPr>
              <a:t>Half-life</a:t>
            </a:r>
            <a:r>
              <a:rPr lang="en-US" altLang="en-US" dirty="0">
                <a:solidFill>
                  <a:srgbClr val="333399"/>
                </a:solidFill>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As we have seen, some nuclides are unstable.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What this means is that an unstable nucleus may </a:t>
            </a:r>
            <a:r>
              <a:rPr lang="en-US" b="1" dirty="0">
                <a:solidFill>
                  <a:srgbClr val="000000"/>
                </a:solidFill>
                <a:latin typeface="+mn-lt"/>
                <a:cs typeface="Times New Roman" pitchFamily="18" charset="0"/>
              </a:rPr>
              <a:t>spontaneously</a:t>
            </a:r>
            <a:r>
              <a:rPr lang="en-US" dirty="0">
                <a:solidFill>
                  <a:srgbClr val="000000"/>
                </a:solidFill>
                <a:latin typeface="+mn-lt"/>
                <a:cs typeface="Times New Roman" pitchFamily="18" charset="0"/>
              </a:rPr>
              <a:t> decay into another nucleus (which may or may not be stable).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Given many identical unstable nuclides, which precise ones will decay in any particular time is impossible to predict.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other words, the decay process is </a:t>
            </a:r>
            <a:r>
              <a:rPr lang="en-US" b="1" dirty="0">
                <a:solidFill>
                  <a:srgbClr val="000000"/>
                </a:solidFill>
                <a:latin typeface="+mn-lt"/>
                <a:cs typeface="Times New Roman" pitchFamily="18" charset="0"/>
              </a:rPr>
              <a:t>random</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But random though the process is, if there is a large enough population of an unstable nuclide, the probability that </a:t>
            </a:r>
            <a:r>
              <a:rPr lang="en-US" b="1" dirty="0">
                <a:solidFill>
                  <a:srgbClr val="000000"/>
                </a:solidFill>
                <a:latin typeface="+mn-lt"/>
                <a:cs typeface="Times New Roman" pitchFamily="18" charset="0"/>
              </a:rPr>
              <a:t>a certain proportion will decay in a certain time</a:t>
            </a:r>
            <a:r>
              <a:rPr lang="en-US" dirty="0">
                <a:solidFill>
                  <a:srgbClr val="000000"/>
                </a:solidFill>
                <a:latin typeface="+mn-lt"/>
                <a:cs typeface="Times New Roman" pitchFamily="18" charset="0"/>
              </a:rPr>
              <a:t> is well defined.	</a:t>
            </a:r>
          </a:p>
        </p:txBody>
      </p:sp>
      <p:sp>
        <p:nvSpPr>
          <p:cNvPr id="6553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22">
                                            <p:txEl>
                                              <p:pRg st="1" end="1"/>
                                            </p:txEl>
                                          </p:spTgt>
                                        </p:tgtEl>
                                        <p:attrNameLst>
                                          <p:attrName>style.visibility</p:attrName>
                                        </p:attrNameLst>
                                      </p:cBhvr>
                                      <p:to>
                                        <p:strVal val="visible"/>
                                      </p:to>
                                    </p:set>
                                    <p:anim calcmode="lin" valueType="num">
                                      <p:cBhvr additive="base">
                                        <p:cTn id="13" dur="500" fill="hold"/>
                                        <p:tgtEl>
                                          <p:spTgt spid="235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22">
                                            <p:txEl>
                                              <p:pRg st="2" end="2"/>
                                            </p:txEl>
                                          </p:spTgt>
                                        </p:tgtEl>
                                        <p:attrNameLst>
                                          <p:attrName>style.visibility</p:attrName>
                                        </p:attrNameLst>
                                      </p:cBhvr>
                                      <p:to>
                                        <p:strVal val="visible"/>
                                      </p:to>
                                    </p:set>
                                    <p:anim calcmode="lin" valueType="num">
                                      <p:cBhvr additive="base">
                                        <p:cTn id="19" dur="500" fill="hold"/>
                                        <p:tgtEl>
                                          <p:spTgt spid="235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22">
                                            <p:txEl>
                                              <p:pRg st="3" end="3"/>
                                            </p:txEl>
                                          </p:spTgt>
                                        </p:tgtEl>
                                        <p:attrNameLst>
                                          <p:attrName>style.visibility</p:attrName>
                                        </p:attrNameLst>
                                      </p:cBhvr>
                                      <p:to>
                                        <p:strVal val="visible"/>
                                      </p:to>
                                    </p:set>
                                    <p:anim calcmode="lin" valueType="num">
                                      <p:cBhvr additive="base">
                                        <p:cTn id="25" dur="500" fill="hold"/>
                                        <p:tgtEl>
                                          <p:spTgt spid="2355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22">
                                            <p:txEl>
                                              <p:pRg st="4" end="4"/>
                                            </p:txEl>
                                          </p:spTgt>
                                        </p:tgtEl>
                                        <p:attrNameLst>
                                          <p:attrName>style.visibility</p:attrName>
                                        </p:attrNameLst>
                                      </p:cBhvr>
                                      <p:to>
                                        <p:strVal val="visible"/>
                                      </p:to>
                                    </p:set>
                                    <p:anim calcmode="lin" valueType="num">
                                      <p:cBhvr additive="base">
                                        <p:cTn id="31" dur="500" fill="hold"/>
                                        <p:tgtEl>
                                          <p:spTgt spid="2355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22">
                                            <p:txEl>
                                              <p:pRg st="5" end="5"/>
                                            </p:txEl>
                                          </p:spTgt>
                                        </p:tgtEl>
                                        <p:attrNameLst>
                                          <p:attrName>style.visibility</p:attrName>
                                        </p:attrNameLst>
                                      </p:cBhvr>
                                      <p:to>
                                        <p:strVal val="visible"/>
                                      </p:to>
                                    </p:set>
                                    <p:anim calcmode="lin" valueType="num">
                                      <p:cBhvr additive="base">
                                        <p:cTn id="37" dur="500" fill="hold"/>
                                        <p:tgtEl>
                                          <p:spTgt spid="2355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Half-life</a:t>
            </a:r>
            <a:endParaRPr lang="en-US" sz="2000" i="1">
              <a:solidFill>
                <a:srgbClr val="000000"/>
              </a:solidFill>
              <a:latin typeface="Courier New" pitchFamily="49" charset="0"/>
              <a:cs typeface="Times New Roman" pitchFamily="18" charset="0"/>
            </a:endParaRPr>
          </a:p>
        </p:txBody>
      </p:sp>
      <p:sp>
        <p:nvSpPr>
          <p:cNvPr id="237572" name="Rectangle 4"/>
          <p:cNvSpPr>
            <a:spLocks noChangeArrowheads="1"/>
          </p:cNvSpPr>
          <p:nvPr/>
        </p:nvSpPr>
        <p:spPr bwMode="auto">
          <a:xfrm>
            <a:off x="684213" y="1997075"/>
            <a:ext cx="7772400" cy="2504587"/>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Here we have a collection of unstable Americium-241 nuclides. </a:t>
            </a:r>
          </a:p>
          <a:p>
            <a:pPr eaLnBrk="0" hangingPunct="0">
              <a:spcBef>
                <a:spcPct val="20000"/>
              </a:spcBef>
              <a:defRPr/>
            </a:pPr>
            <a:r>
              <a:rPr lang="en-US" dirty="0">
                <a:latin typeface="+mn-lt"/>
                <a:sym typeface="Symbol" pitchFamily="18" charset="2"/>
              </a:rPr>
              <a:t>We do not know which particular nucleus will decay next.</a:t>
            </a:r>
          </a:p>
          <a:p>
            <a:pPr eaLnBrk="0" hangingPunct="0">
              <a:spcBef>
                <a:spcPct val="20000"/>
              </a:spcBef>
              <a:defRPr/>
            </a:pPr>
            <a:r>
              <a:rPr lang="en-US" dirty="0">
                <a:latin typeface="+mn-lt"/>
                <a:sym typeface="Symbol" pitchFamily="18" charset="2"/>
              </a:rPr>
              <a:t>All we can say is that a certain proportion will decay in a certain amount of time.</a:t>
            </a:r>
          </a:p>
        </p:txBody>
      </p:sp>
      <p:pic>
        <p:nvPicPr>
          <p:cNvPr id="23757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1688" y="5041900"/>
            <a:ext cx="1390650" cy="1652588"/>
          </a:xfrm>
          <a:prstGeom prst="rect">
            <a:avLst/>
          </a:prstGeom>
          <a:noFill/>
          <a:ln w="9525">
            <a:noFill/>
            <a:miter lim="800000"/>
            <a:headEnd/>
            <a:tailEnd/>
          </a:ln>
        </p:spPr>
      </p:pic>
      <p:pic>
        <p:nvPicPr>
          <p:cNvPr id="23757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6950" y="5043488"/>
            <a:ext cx="1390650" cy="1652587"/>
          </a:xfrm>
          <a:prstGeom prst="rect">
            <a:avLst/>
          </a:prstGeom>
          <a:noFill/>
          <a:ln w="9525">
            <a:noFill/>
            <a:miter lim="800000"/>
            <a:headEnd/>
            <a:tailEnd/>
          </a:ln>
        </p:spPr>
      </p:pic>
      <p:pic>
        <p:nvPicPr>
          <p:cNvPr id="2375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48088" y="5030788"/>
            <a:ext cx="1390650" cy="1652587"/>
          </a:xfrm>
          <a:prstGeom prst="rect">
            <a:avLst/>
          </a:prstGeom>
          <a:noFill/>
          <a:ln w="9525">
            <a:noFill/>
            <a:miter lim="800000"/>
            <a:headEnd/>
            <a:tailEnd/>
          </a:ln>
        </p:spPr>
      </p:pic>
      <p:pic>
        <p:nvPicPr>
          <p:cNvPr id="23757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49863" y="5024438"/>
            <a:ext cx="1390650" cy="1652587"/>
          </a:xfrm>
          <a:prstGeom prst="rect">
            <a:avLst/>
          </a:prstGeom>
          <a:noFill/>
          <a:ln w="9525">
            <a:noFill/>
            <a:miter lim="800000"/>
            <a:headEnd/>
            <a:tailEnd/>
          </a:ln>
        </p:spPr>
      </p:pic>
      <p:pic>
        <p:nvPicPr>
          <p:cNvPr id="23757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050" y="5395913"/>
            <a:ext cx="447675" cy="514350"/>
          </a:xfrm>
          <a:prstGeom prst="rect">
            <a:avLst/>
          </a:prstGeom>
          <a:noFill/>
          <a:ln w="9525">
            <a:noFill/>
            <a:miter lim="800000"/>
            <a:headEnd/>
            <a:tailEnd/>
          </a:ln>
        </p:spPr>
      </p:pic>
      <p:pic>
        <p:nvPicPr>
          <p:cNvPr id="237578" name="Picture 10"/>
          <p:cNvPicPr>
            <a:picLocks noChangeAspect="1" noChangeArrowheads="1"/>
          </p:cNvPicPr>
          <p:nvPr/>
        </p:nvPicPr>
        <p:blipFill>
          <a:blip r:embed="rId7" cstate="print"/>
          <a:srcRect/>
          <a:stretch>
            <a:fillRect/>
          </a:stretch>
        </p:blipFill>
        <p:spPr bwMode="auto">
          <a:xfrm>
            <a:off x="3727450" y="5029200"/>
            <a:ext cx="1417638" cy="1709738"/>
          </a:xfrm>
          <a:prstGeom prst="rect">
            <a:avLst/>
          </a:prstGeom>
          <a:noFill/>
          <a:ln w="9525">
            <a:noFill/>
            <a:miter lim="800000"/>
            <a:headEnd/>
            <a:tailEnd/>
          </a:ln>
        </p:spPr>
      </p:pic>
      <p:grpSp>
        <p:nvGrpSpPr>
          <p:cNvPr id="2" name="Group 11"/>
          <p:cNvGrpSpPr>
            <a:grpSpLocks/>
          </p:cNvGrpSpPr>
          <p:nvPr/>
        </p:nvGrpSpPr>
        <p:grpSpPr bwMode="auto">
          <a:xfrm>
            <a:off x="6846888" y="5005388"/>
            <a:ext cx="1503362" cy="1503362"/>
            <a:chOff x="4100" y="2501"/>
            <a:chExt cx="947" cy="947"/>
          </a:xfrm>
        </p:grpSpPr>
        <p:sp>
          <p:nvSpPr>
            <p:cNvPr id="66576" name="Oval 12"/>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66577" name="Line 13"/>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66578" name="Line 14"/>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66579" name="Line 15"/>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66580" name="Line 16"/>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66581" name="Line 17"/>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66582" name="Line 18"/>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66583" name="Oval 19"/>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66584" name="Text Box 20"/>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sz="2000" b="1">
                  <a:latin typeface="Courier New" pitchFamily="49" charset="0"/>
                </a:rPr>
                <a:t> </a:t>
              </a:r>
            </a:p>
          </p:txBody>
        </p:sp>
        <p:sp>
          <p:nvSpPr>
            <p:cNvPr id="66585" name="Text Box 21"/>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6586" name="Text Box 22"/>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6587" name="Text Box 23"/>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grpSp>
      <p:grpSp>
        <p:nvGrpSpPr>
          <p:cNvPr id="3" name="Group 24"/>
          <p:cNvGrpSpPr>
            <a:grpSpLocks/>
          </p:cNvGrpSpPr>
          <p:nvPr/>
        </p:nvGrpSpPr>
        <p:grpSpPr bwMode="auto">
          <a:xfrm>
            <a:off x="7558088" y="5100638"/>
            <a:ext cx="96837" cy="1311275"/>
            <a:chOff x="4532" y="2501"/>
            <a:chExt cx="61" cy="826"/>
          </a:xfrm>
        </p:grpSpPr>
        <p:sp>
          <p:nvSpPr>
            <p:cNvPr id="66573" name="Line 25"/>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66574" name="Rectangle 26"/>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66575" name="Oval 27"/>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sp>
        <p:nvSpPr>
          <p:cNvPr id="6657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72">
                                            <p:txEl>
                                              <p:pRg st="0" end="0"/>
                                            </p:txEl>
                                          </p:spTgt>
                                        </p:tgtEl>
                                        <p:attrNameLst>
                                          <p:attrName>style.visibility</p:attrName>
                                        </p:attrNameLst>
                                      </p:cBhvr>
                                      <p:to>
                                        <p:strVal val="visible"/>
                                      </p:to>
                                    </p:set>
                                    <p:anim calcmode="lin" valueType="num">
                                      <p:cBhvr additive="base">
                                        <p:cTn id="7" dur="500" fill="hold"/>
                                        <p:tgtEl>
                                          <p:spTgt spid="237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237573"/>
                                        </p:tgtEl>
                                        <p:attrNameLst>
                                          <p:attrName>style.visibility</p:attrName>
                                        </p:attrNameLst>
                                      </p:cBhvr>
                                      <p:to>
                                        <p:strVal val="visible"/>
                                      </p:to>
                                    </p:set>
                                    <p:anim calcmode="lin" valueType="num">
                                      <p:cBhvr>
                                        <p:cTn id="12" dur="500" fill="hold"/>
                                        <p:tgtEl>
                                          <p:spTgt spid="237573"/>
                                        </p:tgtEl>
                                        <p:attrNameLst>
                                          <p:attrName>ppt_w</p:attrName>
                                        </p:attrNameLst>
                                      </p:cBhvr>
                                      <p:tavLst>
                                        <p:tav tm="0">
                                          <p:val>
                                            <p:fltVal val="0"/>
                                          </p:val>
                                        </p:tav>
                                        <p:tav tm="100000">
                                          <p:val>
                                            <p:strVal val="#ppt_w"/>
                                          </p:val>
                                        </p:tav>
                                      </p:tavLst>
                                    </p:anim>
                                    <p:anim calcmode="lin" valueType="num">
                                      <p:cBhvr>
                                        <p:cTn id="13" dur="500" fill="hold"/>
                                        <p:tgtEl>
                                          <p:spTgt spid="237573"/>
                                        </p:tgtEl>
                                        <p:attrNameLst>
                                          <p:attrName>ppt_h</p:attrName>
                                        </p:attrNameLst>
                                      </p:cBhvr>
                                      <p:tavLst>
                                        <p:tav tm="0">
                                          <p:val>
                                            <p:fltVal val="0"/>
                                          </p:val>
                                        </p:tav>
                                        <p:tav tm="100000">
                                          <p:val>
                                            <p:strVal val="#ppt_h"/>
                                          </p:val>
                                        </p:tav>
                                      </p:tavLst>
                                    </p:anim>
                                    <p:animEffect transition="in" filter="fade">
                                      <p:cBhvr>
                                        <p:cTn id="14" dur="500"/>
                                        <p:tgtEl>
                                          <p:spTgt spid="237573"/>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237574"/>
                                        </p:tgtEl>
                                        <p:attrNameLst>
                                          <p:attrName>style.visibility</p:attrName>
                                        </p:attrNameLst>
                                      </p:cBhvr>
                                      <p:to>
                                        <p:strVal val="visible"/>
                                      </p:to>
                                    </p:set>
                                    <p:anim calcmode="lin" valueType="num">
                                      <p:cBhvr>
                                        <p:cTn id="18" dur="500" fill="hold"/>
                                        <p:tgtEl>
                                          <p:spTgt spid="237574"/>
                                        </p:tgtEl>
                                        <p:attrNameLst>
                                          <p:attrName>ppt_w</p:attrName>
                                        </p:attrNameLst>
                                      </p:cBhvr>
                                      <p:tavLst>
                                        <p:tav tm="0">
                                          <p:val>
                                            <p:fltVal val="0"/>
                                          </p:val>
                                        </p:tav>
                                        <p:tav tm="100000">
                                          <p:val>
                                            <p:strVal val="#ppt_w"/>
                                          </p:val>
                                        </p:tav>
                                      </p:tavLst>
                                    </p:anim>
                                    <p:anim calcmode="lin" valueType="num">
                                      <p:cBhvr>
                                        <p:cTn id="19" dur="500" fill="hold"/>
                                        <p:tgtEl>
                                          <p:spTgt spid="237574"/>
                                        </p:tgtEl>
                                        <p:attrNameLst>
                                          <p:attrName>ppt_h</p:attrName>
                                        </p:attrNameLst>
                                      </p:cBhvr>
                                      <p:tavLst>
                                        <p:tav tm="0">
                                          <p:val>
                                            <p:fltVal val="0"/>
                                          </p:val>
                                        </p:tav>
                                        <p:tav tm="100000">
                                          <p:val>
                                            <p:strVal val="#ppt_h"/>
                                          </p:val>
                                        </p:tav>
                                      </p:tavLst>
                                    </p:anim>
                                    <p:animEffect transition="in" filter="fade">
                                      <p:cBhvr>
                                        <p:cTn id="20" dur="500"/>
                                        <p:tgtEl>
                                          <p:spTgt spid="237574"/>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237575"/>
                                        </p:tgtEl>
                                        <p:attrNameLst>
                                          <p:attrName>style.visibility</p:attrName>
                                        </p:attrNameLst>
                                      </p:cBhvr>
                                      <p:to>
                                        <p:strVal val="visible"/>
                                      </p:to>
                                    </p:set>
                                    <p:anim calcmode="lin" valueType="num">
                                      <p:cBhvr>
                                        <p:cTn id="24" dur="500" fill="hold"/>
                                        <p:tgtEl>
                                          <p:spTgt spid="237575"/>
                                        </p:tgtEl>
                                        <p:attrNameLst>
                                          <p:attrName>ppt_w</p:attrName>
                                        </p:attrNameLst>
                                      </p:cBhvr>
                                      <p:tavLst>
                                        <p:tav tm="0">
                                          <p:val>
                                            <p:fltVal val="0"/>
                                          </p:val>
                                        </p:tav>
                                        <p:tav tm="100000">
                                          <p:val>
                                            <p:strVal val="#ppt_w"/>
                                          </p:val>
                                        </p:tav>
                                      </p:tavLst>
                                    </p:anim>
                                    <p:anim calcmode="lin" valueType="num">
                                      <p:cBhvr>
                                        <p:cTn id="25" dur="500" fill="hold"/>
                                        <p:tgtEl>
                                          <p:spTgt spid="237575"/>
                                        </p:tgtEl>
                                        <p:attrNameLst>
                                          <p:attrName>ppt_h</p:attrName>
                                        </p:attrNameLst>
                                      </p:cBhvr>
                                      <p:tavLst>
                                        <p:tav tm="0">
                                          <p:val>
                                            <p:fltVal val="0"/>
                                          </p:val>
                                        </p:tav>
                                        <p:tav tm="100000">
                                          <p:val>
                                            <p:strVal val="#ppt_h"/>
                                          </p:val>
                                        </p:tav>
                                      </p:tavLst>
                                    </p:anim>
                                    <p:animEffect transition="in" filter="fade">
                                      <p:cBhvr>
                                        <p:cTn id="26" dur="500"/>
                                        <p:tgtEl>
                                          <p:spTgt spid="237575"/>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237576"/>
                                        </p:tgtEl>
                                        <p:attrNameLst>
                                          <p:attrName>style.visibility</p:attrName>
                                        </p:attrNameLst>
                                      </p:cBhvr>
                                      <p:to>
                                        <p:strVal val="visible"/>
                                      </p:to>
                                    </p:set>
                                    <p:anim calcmode="lin" valueType="num">
                                      <p:cBhvr>
                                        <p:cTn id="30" dur="500" fill="hold"/>
                                        <p:tgtEl>
                                          <p:spTgt spid="237576"/>
                                        </p:tgtEl>
                                        <p:attrNameLst>
                                          <p:attrName>ppt_w</p:attrName>
                                        </p:attrNameLst>
                                      </p:cBhvr>
                                      <p:tavLst>
                                        <p:tav tm="0">
                                          <p:val>
                                            <p:fltVal val="0"/>
                                          </p:val>
                                        </p:tav>
                                        <p:tav tm="100000">
                                          <p:val>
                                            <p:strVal val="#ppt_w"/>
                                          </p:val>
                                        </p:tav>
                                      </p:tavLst>
                                    </p:anim>
                                    <p:anim calcmode="lin" valueType="num">
                                      <p:cBhvr>
                                        <p:cTn id="31" dur="500" fill="hold"/>
                                        <p:tgtEl>
                                          <p:spTgt spid="237576"/>
                                        </p:tgtEl>
                                        <p:attrNameLst>
                                          <p:attrName>ppt_h</p:attrName>
                                        </p:attrNameLst>
                                      </p:cBhvr>
                                      <p:tavLst>
                                        <p:tav tm="0">
                                          <p:val>
                                            <p:fltVal val="0"/>
                                          </p:val>
                                        </p:tav>
                                        <p:tav tm="100000">
                                          <p:val>
                                            <p:strVal val="#ppt_h"/>
                                          </p:val>
                                        </p:tav>
                                      </p:tavLst>
                                    </p:anim>
                                    <p:animEffect transition="in" filter="fade">
                                      <p:cBhvr>
                                        <p:cTn id="32" dur="500"/>
                                        <p:tgtEl>
                                          <p:spTgt spid="237576"/>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7572">
                                            <p:txEl>
                                              <p:pRg st="1" end="1"/>
                                            </p:txEl>
                                          </p:spTgt>
                                        </p:tgtEl>
                                        <p:attrNameLst>
                                          <p:attrName>style.visibility</p:attrName>
                                        </p:attrNameLst>
                                      </p:cBhvr>
                                      <p:to>
                                        <p:strVal val="visible"/>
                                      </p:to>
                                    </p:set>
                                    <p:anim calcmode="lin" valueType="num">
                                      <p:cBhvr additive="base">
                                        <p:cTn id="37" dur="500" fill="hold"/>
                                        <p:tgtEl>
                                          <p:spTgt spid="23757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75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repeatCount="indefinite" fill="hold" nodeType="clickEffect">
                                  <p:stCondLst>
                                    <p:cond delay="0"/>
                                  </p:stCondLst>
                                  <p:childTnLst>
                                    <p:animRot by="21600000">
                                      <p:cBhvr>
                                        <p:cTn id="48" dur="5000" fill="hold"/>
                                        <p:tgtEl>
                                          <p:spTgt spid="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7572">
                                            <p:txEl>
                                              <p:pRg st="2" end="2"/>
                                            </p:txEl>
                                          </p:spTgt>
                                        </p:tgtEl>
                                        <p:attrNameLst>
                                          <p:attrName>style.visibility</p:attrName>
                                        </p:attrNameLst>
                                      </p:cBhvr>
                                      <p:to>
                                        <p:strVal val="visible"/>
                                      </p:to>
                                    </p:set>
                                    <p:anim calcmode="lin" valueType="num">
                                      <p:cBhvr additive="base">
                                        <p:cTn id="53" dur="500" fill="hold"/>
                                        <p:tgtEl>
                                          <p:spTgt spid="23757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75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7578"/>
                                        </p:tgtEl>
                                        <p:attrNameLst>
                                          <p:attrName>style.visibility</p:attrName>
                                        </p:attrNameLst>
                                      </p:cBhvr>
                                      <p:to>
                                        <p:strVal val="visible"/>
                                      </p:to>
                                    </p:set>
                                    <p:animEffect transition="in" filter="fade">
                                      <p:cBhvr>
                                        <p:cTn id="59" dur="2000"/>
                                        <p:tgtEl>
                                          <p:spTgt spid="237578"/>
                                        </p:tgtEl>
                                      </p:cBhvr>
                                    </p:animEffect>
                                  </p:childTnLst>
                                </p:cTn>
                              </p:par>
                              <p:par>
                                <p:cTn id="60" presetID="10" presetClass="entr" presetSubtype="0" fill="hold" nodeType="withEffect">
                                  <p:stCondLst>
                                    <p:cond delay="0"/>
                                  </p:stCondLst>
                                  <p:childTnLst>
                                    <p:set>
                                      <p:cBhvr>
                                        <p:cTn id="61" dur="1" fill="hold">
                                          <p:stCondLst>
                                            <p:cond delay="0"/>
                                          </p:stCondLst>
                                        </p:cTn>
                                        <p:tgtEl>
                                          <p:spTgt spid="237577"/>
                                        </p:tgtEl>
                                        <p:attrNameLst>
                                          <p:attrName>style.visibility</p:attrName>
                                        </p:attrNameLst>
                                      </p:cBhvr>
                                      <p:to>
                                        <p:strVal val="visible"/>
                                      </p:to>
                                    </p:set>
                                    <p:animEffect transition="in" filter="fade">
                                      <p:cBhvr>
                                        <p:cTn id="62" dur="500"/>
                                        <p:tgtEl>
                                          <p:spTgt spid="237577"/>
                                        </p:tgtEl>
                                      </p:cBhvr>
                                    </p:animEffect>
                                  </p:childTnLst>
                                </p:cTn>
                              </p:par>
                              <p:par>
                                <p:cTn id="63" presetID="56" presetClass="path" presetSubtype="0" fill="hold" nodeType="withEffect">
                                  <p:stCondLst>
                                    <p:cond delay="0"/>
                                  </p:stCondLst>
                                  <p:childTnLst>
                                    <p:animMotion origin="layout" path="M -4.72222E-6 4.44444E-6 L 0.45 -0.68774 " pathEditMode="relative" rAng="0" ptsTypes="AA">
                                      <p:cBhvr>
                                        <p:cTn id="64" dur="2000" fill="hold"/>
                                        <p:tgtEl>
                                          <p:spTgt spid="237577"/>
                                        </p:tgtEl>
                                        <p:attrNameLst>
                                          <p:attrName>ppt_x</p:attrName>
                                          <p:attrName>ppt_y</p:attrName>
                                        </p:attrNameLst>
                                      </p:cBhvr>
                                      <p:rCtr x="22500" y="-3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rPr>
              <a:t>Half-life</a:t>
            </a:r>
            <a:endParaRPr lang="en-US" i="1"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Obviously the higher the population of Americium-241                      there is to begin with, the more decays there will be in a time interval.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But each decay decreases </a:t>
            </a:r>
            <a:r>
              <a:rPr lang="en-US" dirty="0" smtClean="0">
                <a:solidFill>
                  <a:srgbClr val="000000"/>
                </a:solidFill>
                <a:latin typeface="+mn-lt"/>
                <a:cs typeface="Times New Roman" pitchFamily="18" charset="0"/>
              </a:rPr>
              <a:t>                                                    the remaining population</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Hence the decay rate </a:t>
            </a:r>
            <a:r>
              <a:rPr lang="en-US" dirty="0" smtClean="0">
                <a:solidFill>
                  <a:srgbClr val="000000"/>
                </a:solidFill>
                <a:latin typeface="+mn-lt"/>
                <a:cs typeface="Times New Roman" pitchFamily="18" charset="0"/>
              </a:rPr>
              <a:t>                                       decreases over </a:t>
            </a:r>
            <a:r>
              <a:rPr lang="en-US" dirty="0">
                <a:solidFill>
                  <a:srgbClr val="000000"/>
                </a:solidFill>
                <a:latin typeface="+mn-lt"/>
                <a:cs typeface="Times New Roman" pitchFamily="18" charset="0"/>
              </a:rPr>
              <a:t>time for a </a:t>
            </a:r>
            <a:r>
              <a:rPr lang="en-US" dirty="0" smtClean="0">
                <a:solidFill>
                  <a:srgbClr val="000000"/>
                </a:solidFill>
                <a:latin typeface="+mn-lt"/>
                <a:cs typeface="Times New Roman" pitchFamily="18" charset="0"/>
              </a:rPr>
              <a:t>                                                         fixed </a:t>
            </a:r>
            <a:r>
              <a:rPr lang="en-US" dirty="0">
                <a:solidFill>
                  <a:srgbClr val="000000"/>
                </a:solidFill>
                <a:latin typeface="+mn-lt"/>
                <a:cs typeface="Times New Roman" pitchFamily="18" charset="0"/>
              </a:rPr>
              <a:t>sample.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It is an </a:t>
            </a:r>
            <a:r>
              <a:rPr lang="en-US" b="1" dirty="0">
                <a:solidFill>
                  <a:srgbClr val="000000"/>
                </a:solidFill>
                <a:latin typeface="+mn-lt"/>
                <a:cs typeface="Times New Roman" pitchFamily="18" charset="0"/>
              </a:rPr>
              <a:t>exponential </a:t>
            </a:r>
            <a:r>
              <a:rPr lang="en-US" b="1" dirty="0" smtClean="0">
                <a:solidFill>
                  <a:srgbClr val="000000"/>
                </a:solidFill>
                <a:latin typeface="+mn-lt"/>
                <a:cs typeface="Times New Roman" pitchFamily="18" charset="0"/>
              </a:rPr>
              <a:t>                                                                   decrease</a:t>
            </a:r>
            <a:r>
              <a:rPr lang="en-US" dirty="0" smtClean="0">
                <a:solidFill>
                  <a:srgbClr val="000000"/>
                </a:solidFill>
                <a:latin typeface="+mn-lt"/>
                <a:cs typeface="Times New Roman" pitchFamily="18" charset="0"/>
              </a:rPr>
              <a:t> in </a:t>
            </a:r>
            <a:r>
              <a:rPr lang="en-US" dirty="0">
                <a:solidFill>
                  <a:srgbClr val="000000"/>
                </a:solidFill>
                <a:latin typeface="+mn-lt"/>
                <a:cs typeface="Times New Roman" pitchFamily="18" charset="0"/>
              </a:rPr>
              <a:t>decay rate.	</a:t>
            </a:r>
          </a:p>
        </p:txBody>
      </p:sp>
      <p:pic>
        <p:nvPicPr>
          <p:cNvPr id="239620" name="Picture 4"/>
          <p:cNvPicPr>
            <a:picLocks noChangeAspect="1" noChangeArrowheads="1"/>
          </p:cNvPicPr>
          <p:nvPr/>
        </p:nvPicPr>
        <p:blipFill>
          <a:blip r:embed="rId8" cstate="print"/>
          <a:srcRect/>
          <a:stretch>
            <a:fillRect/>
          </a:stretch>
        </p:blipFill>
        <p:spPr bwMode="auto">
          <a:xfrm>
            <a:off x="5317145" y="3488345"/>
            <a:ext cx="3686175" cy="3228975"/>
          </a:xfrm>
          <a:prstGeom prst="rect">
            <a:avLst/>
          </a:prstGeom>
          <a:noFill/>
          <a:ln w="9525">
            <a:noFill/>
            <a:miter lim="800000"/>
            <a:headEnd/>
            <a:tailEnd/>
          </a:ln>
        </p:spPr>
      </p:pic>
      <p:pic>
        <p:nvPicPr>
          <p:cNvPr id="239621" name="Picture 5"/>
          <p:cNvPicPr>
            <a:picLocks noChangeAspect="1" noChangeArrowheads="1"/>
          </p:cNvPicPr>
          <p:nvPr/>
        </p:nvPicPr>
        <p:blipFill>
          <a:blip r:embed="rId9" cstate="print"/>
          <a:srcRect/>
          <a:stretch>
            <a:fillRect/>
          </a:stretch>
        </p:blipFill>
        <p:spPr bwMode="auto">
          <a:xfrm>
            <a:off x="5317145" y="3488345"/>
            <a:ext cx="3686175" cy="3228975"/>
          </a:xfrm>
          <a:prstGeom prst="rect">
            <a:avLst/>
          </a:prstGeom>
          <a:noFill/>
          <a:ln w="9525">
            <a:noFill/>
            <a:miter lim="800000"/>
            <a:headEnd/>
            <a:tailEnd/>
          </a:ln>
        </p:spPr>
      </p:pic>
      <p:pic>
        <p:nvPicPr>
          <p:cNvPr id="239622" name="Picture 6"/>
          <p:cNvPicPr>
            <a:picLocks noChangeAspect="1" noChangeArrowheads="1"/>
          </p:cNvPicPr>
          <p:nvPr/>
        </p:nvPicPr>
        <p:blipFill>
          <a:blip r:embed="rId10" cstate="print"/>
          <a:srcRect/>
          <a:stretch>
            <a:fillRect/>
          </a:stretch>
        </p:blipFill>
        <p:spPr bwMode="auto">
          <a:xfrm>
            <a:off x="5317145" y="3488345"/>
            <a:ext cx="3686175" cy="3228975"/>
          </a:xfrm>
          <a:prstGeom prst="rect">
            <a:avLst/>
          </a:prstGeom>
          <a:noFill/>
          <a:ln w="9525">
            <a:noFill/>
            <a:miter lim="800000"/>
            <a:headEnd/>
            <a:tailEnd/>
          </a:ln>
        </p:spPr>
      </p:pic>
      <p:pic>
        <p:nvPicPr>
          <p:cNvPr id="239623" name="Picture 7"/>
          <p:cNvPicPr>
            <a:picLocks noChangeAspect="1" noChangeArrowheads="1"/>
          </p:cNvPicPr>
          <p:nvPr/>
        </p:nvPicPr>
        <p:blipFill>
          <a:blip r:embed="rId11" cstate="print"/>
          <a:srcRect/>
          <a:stretch>
            <a:fillRect/>
          </a:stretch>
        </p:blipFill>
        <p:spPr bwMode="auto">
          <a:xfrm>
            <a:off x="5317145" y="3488345"/>
            <a:ext cx="3686175" cy="3228975"/>
          </a:xfrm>
          <a:prstGeom prst="rect">
            <a:avLst/>
          </a:prstGeom>
          <a:noFill/>
          <a:ln w="9525">
            <a:noFill/>
            <a:miter lim="800000"/>
            <a:headEnd/>
            <a:tailEnd/>
          </a:ln>
        </p:spPr>
      </p:pic>
      <p:pic>
        <p:nvPicPr>
          <p:cNvPr id="239624" name="Picture 8"/>
          <p:cNvPicPr>
            <a:picLocks noChangeAspect="1" noChangeArrowheads="1"/>
          </p:cNvPicPr>
          <p:nvPr/>
        </p:nvPicPr>
        <p:blipFill>
          <a:blip r:embed="rId12" cstate="print"/>
          <a:srcRect/>
          <a:stretch>
            <a:fillRect/>
          </a:stretch>
        </p:blipFill>
        <p:spPr bwMode="auto">
          <a:xfrm>
            <a:off x="5317145" y="3488345"/>
            <a:ext cx="3686175" cy="3228975"/>
          </a:xfrm>
          <a:prstGeom prst="rect">
            <a:avLst/>
          </a:prstGeom>
          <a:noFill/>
          <a:ln w="9525">
            <a:noFill/>
            <a:miter lim="800000"/>
            <a:headEnd/>
            <a:tailEnd/>
          </a:ln>
        </p:spPr>
      </p:pic>
      <p:pic>
        <p:nvPicPr>
          <p:cNvPr id="239625" name="Picture 9"/>
          <p:cNvPicPr>
            <a:picLocks noChangeAspect="1" noChangeArrowheads="1"/>
          </p:cNvPicPr>
          <p:nvPr/>
        </p:nvPicPr>
        <p:blipFill>
          <a:blip r:embed="rId13" cstate="print"/>
          <a:srcRect/>
          <a:stretch>
            <a:fillRect/>
          </a:stretch>
        </p:blipFill>
        <p:spPr bwMode="auto">
          <a:xfrm>
            <a:off x="5317145" y="3488345"/>
            <a:ext cx="3686175" cy="3228975"/>
          </a:xfrm>
          <a:prstGeom prst="rect">
            <a:avLst/>
          </a:prstGeom>
          <a:noFill/>
          <a:ln w="9525">
            <a:noFill/>
            <a:miter lim="800000"/>
            <a:headEnd/>
            <a:tailEnd/>
          </a:ln>
        </p:spPr>
      </p:pic>
      <p:pic>
        <p:nvPicPr>
          <p:cNvPr id="239626" name="Picture 10"/>
          <p:cNvPicPr>
            <a:picLocks noChangeAspect="1" noChangeArrowheads="1"/>
          </p:cNvPicPr>
          <p:nvPr/>
        </p:nvPicPr>
        <p:blipFill>
          <a:blip r:embed="rId14" cstate="print"/>
          <a:srcRect/>
          <a:stretch>
            <a:fillRect/>
          </a:stretch>
        </p:blipFill>
        <p:spPr bwMode="auto">
          <a:xfrm>
            <a:off x="5317145" y="3488345"/>
            <a:ext cx="3686175" cy="3228975"/>
          </a:xfrm>
          <a:prstGeom prst="rect">
            <a:avLst/>
          </a:prstGeom>
          <a:noFill/>
          <a:ln w="9525">
            <a:noFill/>
            <a:miter lim="800000"/>
            <a:headEnd/>
            <a:tailEnd/>
          </a:ln>
        </p:spPr>
      </p:pic>
      <p:pic>
        <p:nvPicPr>
          <p:cNvPr id="239627" name="Picture 11"/>
          <p:cNvPicPr>
            <a:picLocks noChangeAspect="1" noChangeArrowheads="1"/>
          </p:cNvPicPr>
          <p:nvPr/>
        </p:nvPicPr>
        <p:blipFill>
          <a:blip r:embed="rId15" cstate="print"/>
          <a:srcRect/>
          <a:stretch>
            <a:fillRect/>
          </a:stretch>
        </p:blipFill>
        <p:spPr bwMode="auto">
          <a:xfrm>
            <a:off x="5317145" y="3488345"/>
            <a:ext cx="3686175" cy="3228975"/>
          </a:xfrm>
          <a:prstGeom prst="rect">
            <a:avLst/>
          </a:prstGeom>
          <a:noFill/>
          <a:ln w="9525">
            <a:noFill/>
            <a:miter lim="800000"/>
            <a:headEnd/>
            <a:tailEnd/>
          </a:ln>
        </p:spPr>
      </p:pic>
      <p:pic>
        <p:nvPicPr>
          <p:cNvPr id="239628" name="Picture 12"/>
          <p:cNvPicPr>
            <a:picLocks noChangeAspect="1" noChangeArrowheads="1"/>
          </p:cNvPicPr>
          <p:nvPr/>
        </p:nvPicPr>
        <p:blipFill>
          <a:blip r:embed="rId16" cstate="print"/>
          <a:srcRect/>
          <a:stretch>
            <a:fillRect/>
          </a:stretch>
        </p:blipFill>
        <p:spPr bwMode="auto">
          <a:xfrm>
            <a:off x="5317145" y="3488345"/>
            <a:ext cx="3686175" cy="3228975"/>
          </a:xfrm>
          <a:prstGeom prst="rect">
            <a:avLst/>
          </a:prstGeom>
          <a:noFill/>
          <a:ln w="9525">
            <a:noFill/>
            <a:miter lim="800000"/>
            <a:headEnd/>
            <a:tailEnd/>
          </a:ln>
        </p:spPr>
      </p:pic>
      <p:pic>
        <p:nvPicPr>
          <p:cNvPr id="239629" name="Picture 13"/>
          <p:cNvPicPr>
            <a:picLocks noChangeAspect="1" noChangeArrowheads="1"/>
          </p:cNvPicPr>
          <p:nvPr/>
        </p:nvPicPr>
        <p:blipFill>
          <a:blip r:embed="rId17" cstate="print"/>
          <a:srcRect/>
          <a:stretch>
            <a:fillRect/>
          </a:stretch>
        </p:blipFill>
        <p:spPr bwMode="auto">
          <a:xfrm>
            <a:off x="5317145" y="3488345"/>
            <a:ext cx="3686175" cy="3228975"/>
          </a:xfrm>
          <a:prstGeom prst="rect">
            <a:avLst/>
          </a:prstGeom>
          <a:noFill/>
          <a:ln w="9525">
            <a:noFill/>
            <a:miter lim="800000"/>
            <a:headEnd/>
            <a:tailEnd/>
          </a:ln>
        </p:spPr>
      </p:pic>
      <p:pic>
        <p:nvPicPr>
          <p:cNvPr id="239630" name="Picture 14"/>
          <p:cNvPicPr>
            <a:picLocks noChangeAspect="1" noChangeArrowheads="1"/>
          </p:cNvPicPr>
          <p:nvPr/>
        </p:nvPicPr>
        <p:blipFill>
          <a:blip r:embed="rId18" cstate="print"/>
          <a:srcRect/>
          <a:stretch>
            <a:fillRect/>
          </a:stretch>
        </p:blipFill>
        <p:spPr bwMode="auto">
          <a:xfrm>
            <a:off x="5317145" y="3488345"/>
            <a:ext cx="3686175" cy="3228975"/>
          </a:xfrm>
          <a:prstGeom prst="rect">
            <a:avLst/>
          </a:prstGeom>
          <a:noFill/>
          <a:ln w="9525">
            <a:noFill/>
            <a:miter lim="800000"/>
            <a:headEnd/>
            <a:tailEnd/>
          </a:ln>
        </p:spPr>
      </p:pic>
      <p:pic>
        <p:nvPicPr>
          <p:cNvPr id="239631" name="Picture 15"/>
          <p:cNvPicPr>
            <a:picLocks noChangeAspect="1" noChangeArrowheads="1"/>
          </p:cNvPicPr>
          <p:nvPr/>
        </p:nvPicPr>
        <p:blipFill>
          <a:blip r:embed="rId19" cstate="print"/>
          <a:srcRect/>
          <a:stretch>
            <a:fillRect/>
          </a:stretch>
        </p:blipFill>
        <p:spPr bwMode="auto">
          <a:xfrm>
            <a:off x="5317145" y="3488345"/>
            <a:ext cx="3686175" cy="3228975"/>
          </a:xfrm>
          <a:prstGeom prst="rect">
            <a:avLst/>
          </a:prstGeom>
          <a:ln>
            <a:noFill/>
          </a:ln>
          <a:effectLst>
            <a:outerShdw blurRad="292100" dist="139700" dir="2700000" algn="tl" rotWithShape="0">
              <a:srgbClr val="333333">
                <a:alpha val="65000"/>
              </a:srgbClr>
            </a:outerShdw>
          </a:effectLst>
        </p:spPr>
      </p:pic>
      <p:sp>
        <p:nvSpPr>
          <p:cNvPr id="239632" name="Text Box 16"/>
          <p:cNvSpPr txBox="1">
            <a:spLocks noChangeArrowheads="1"/>
          </p:cNvSpPr>
          <p:nvPr/>
        </p:nvSpPr>
        <p:spPr bwMode="auto">
          <a:xfrm>
            <a:off x="6547458" y="6202970"/>
            <a:ext cx="1682750" cy="461963"/>
          </a:xfrm>
          <a:prstGeom prst="rect">
            <a:avLst/>
          </a:prstGeom>
          <a:noFill/>
          <a:ln w="9525">
            <a:noFill/>
            <a:miter lim="800000"/>
            <a:headEnd/>
            <a:tailEnd/>
          </a:ln>
        </p:spPr>
        <p:txBody>
          <a:bodyPr>
            <a:spAutoFit/>
          </a:bodyPr>
          <a:lstStyle/>
          <a:p>
            <a:pPr>
              <a:defRPr/>
            </a:pPr>
            <a:r>
              <a:rPr lang="en-US" i="1" dirty="0">
                <a:solidFill>
                  <a:schemeClr val="hlink"/>
                </a:solidFill>
                <a:latin typeface="+mn-lt"/>
              </a:rPr>
              <a:t>Time axis</a:t>
            </a:r>
          </a:p>
        </p:txBody>
      </p:sp>
      <p:sp>
        <p:nvSpPr>
          <p:cNvPr id="239633" name="Text Box 17"/>
          <p:cNvSpPr txBox="1">
            <a:spLocks noChangeArrowheads="1"/>
          </p:cNvSpPr>
          <p:nvPr/>
        </p:nvSpPr>
        <p:spPr bwMode="auto">
          <a:xfrm rot="16200000">
            <a:off x="4230501" y="4640077"/>
            <a:ext cx="2644775" cy="461962"/>
          </a:xfrm>
          <a:prstGeom prst="rect">
            <a:avLst/>
          </a:prstGeom>
          <a:noFill/>
          <a:ln w="9525">
            <a:noFill/>
            <a:miter lim="800000"/>
            <a:headEnd/>
            <a:tailEnd/>
          </a:ln>
        </p:spPr>
        <p:txBody>
          <a:bodyPr>
            <a:spAutoFit/>
          </a:bodyPr>
          <a:lstStyle/>
          <a:p>
            <a:pPr>
              <a:defRPr/>
            </a:pPr>
            <a:r>
              <a:rPr lang="en-US" i="1" baseline="30000" dirty="0">
                <a:solidFill>
                  <a:schemeClr val="hlink"/>
                </a:solidFill>
                <a:latin typeface="+mn-lt"/>
              </a:rPr>
              <a:t>241</a:t>
            </a:r>
            <a:r>
              <a:rPr lang="en-US" i="1" dirty="0">
                <a:solidFill>
                  <a:schemeClr val="hlink"/>
                </a:solidFill>
                <a:latin typeface="+mn-lt"/>
              </a:rPr>
              <a:t>Am  remaining</a:t>
            </a:r>
          </a:p>
        </p:txBody>
      </p:sp>
      <p:grpSp>
        <p:nvGrpSpPr>
          <p:cNvPr id="2" name="Group 18"/>
          <p:cNvGrpSpPr>
            <a:grpSpLocks/>
          </p:cNvGrpSpPr>
          <p:nvPr/>
        </p:nvGrpSpPr>
        <p:grpSpPr bwMode="auto">
          <a:xfrm>
            <a:off x="6945920" y="3721708"/>
            <a:ext cx="1503363" cy="1503362"/>
            <a:chOff x="4100" y="2501"/>
            <a:chExt cx="947" cy="947"/>
          </a:xfrm>
        </p:grpSpPr>
        <p:sp>
          <p:nvSpPr>
            <p:cNvPr id="67608" name="Oval 1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67609" name="Line 2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67610" name="Line 2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67611" name="Line 2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67612" name="Line 2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67613" name="Line 2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67614" name="Line 2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67615" name="Oval 2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67616" name="Text Box 27"/>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sz="2000" b="1">
                  <a:latin typeface="Courier New" pitchFamily="49" charset="0"/>
                </a:rPr>
                <a:t> </a:t>
              </a:r>
            </a:p>
          </p:txBody>
        </p:sp>
        <p:sp>
          <p:nvSpPr>
            <p:cNvPr id="67617" name="Text Box 28"/>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7618" name="Text Box 29"/>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sp>
          <p:nvSpPr>
            <p:cNvPr id="67619" name="Text Box 30"/>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 </a:t>
              </a:r>
            </a:p>
          </p:txBody>
        </p:sp>
      </p:grpSp>
      <p:grpSp>
        <p:nvGrpSpPr>
          <p:cNvPr id="3" name="Group 31"/>
          <p:cNvGrpSpPr>
            <a:grpSpLocks/>
          </p:cNvGrpSpPr>
          <p:nvPr/>
        </p:nvGrpSpPr>
        <p:grpSpPr bwMode="auto">
          <a:xfrm>
            <a:off x="7657120" y="3816958"/>
            <a:ext cx="96838" cy="1311275"/>
            <a:chOff x="4532" y="2501"/>
            <a:chExt cx="61" cy="826"/>
          </a:xfrm>
        </p:grpSpPr>
        <p:sp>
          <p:nvSpPr>
            <p:cNvPr id="67605" name="Line 3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67606" name="Rectangle 3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67607" name="Oval 3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sp>
        <p:nvSpPr>
          <p:cNvPr id="239651" name="Freeform 35"/>
          <p:cNvSpPr>
            <a:spLocks/>
          </p:cNvSpPr>
          <p:nvPr/>
        </p:nvSpPr>
        <p:spPr bwMode="auto">
          <a:xfrm>
            <a:off x="6068033" y="3624870"/>
            <a:ext cx="2706687" cy="2433638"/>
          </a:xfrm>
          <a:custGeom>
            <a:avLst/>
            <a:gdLst>
              <a:gd name="T0" fmla="*/ 0 w 1705"/>
              <a:gd name="T1" fmla="*/ 0 h 1533"/>
              <a:gd name="T2" fmla="*/ 215900 w 1705"/>
              <a:gd name="T3" fmla="*/ 1203325 h 1533"/>
              <a:gd name="T4" fmla="*/ 457200 w 1705"/>
              <a:gd name="T5" fmla="*/ 1817688 h 1533"/>
              <a:gd name="T6" fmla="*/ 673100 w 1705"/>
              <a:gd name="T7" fmla="*/ 2117726 h 1533"/>
              <a:gd name="T8" fmla="*/ 914400 w 1705"/>
              <a:gd name="T9" fmla="*/ 2262188 h 1533"/>
              <a:gd name="T10" fmla="*/ 1154112 w 1705"/>
              <a:gd name="T11" fmla="*/ 2346326 h 1533"/>
              <a:gd name="T12" fmla="*/ 1382712 w 1705"/>
              <a:gd name="T13" fmla="*/ 2382838 h 1533"/>
              <a:gd name="T14" fmla="*/ 2706687 w 1705"/>
              <a:gd name="T15" fmla="*/ 2433638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sp>
        <p:nvSpPr>
          <p:cNvPr id="6760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18">
                                            <p:txEl>
                                              <p:pRg st="1" end="1"/>
                                            </p:txEl>
                                          </p:spTgt>
                                        </p:tgtEl>
                                        <p:attrNameLst>
                                          <p:attrName>style.visibility</p:attrName>
                                        </p:attrNameLst>
                                      </p:cBhvr>
                                      <p:to>
                                        <p:strVal val="visible"/>
                                      </p:to>
                                    </p:set>
                                    <p:anim calcmode="lin" valueType="num">
                                      <p:cBhvr additive="base">
                                        <p:cTn id="7" dur="500" fill="hold"/>
                                        <p:tgtEl>
                                          <p:spTgt spid="2396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9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9620"/>
                                        </p:tgtEl>
                                        <p:attrNameLst>
                                          <p:attrName>style.visibility</p:attrName>
                                        </p:attrNameLst>
                                      </p:cBhvr>
                                      <p:to>
                                        <p:strVal val="visible"/>
                                      </p:to>
                                    </p:set>
                                    <p:animEffect transition="in" filter="fade">
                                      <p:cBhvr>
                                        <p:cTn id="13" dur="2000"/>
                                        <p:tgtEl>
                                          <p:spTgt spid="23962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39633"/>
                                        </p:tgtEl>
                                        <p:attrNameLst>
                                          <p:attrName>style.visibility</p:attrName>
                                        </p:attrNameLst>
                                      </p:cBhvr>
                                      <p:to>
                                        <p:strVal val="visible"/>
                                      </p:to>
                                    </p:set>
                                    <p:anim calcmode="lin" valueType="num">
                                      <p:cBhvr>
                                        <p:cTn id="18" dur="500" fill="hold"/>
                                        <p:tgtEl>
                                          <p:spTgt spid="239633"/>
                                        </p:tgtEl>
                                        <p:attrNameLst>
                                          <p:attrName>ppt_w</p:attrName>
                                        </p:attrNameLst>
                                      </p:cBhvr>
                                      <p:tavLst>
                                        <p:tav tm="0">
                                          <p:val>
                                            <p:fltVal val="0"/>
                                          </p:val>
                                        </p:tav>
                                        <p:tav tm="100000">
                                          <p:val>
                                            <p:strVal val="#ppt_w"/>
                                          </p:val>
                                        </p:tav>
                                      </p:tavLst>
                                    </p:anim>
                                    <p:anim calcmode="lin" valueType="num">
                                      <p:cBhvr>
                                        <p:cTn id="19" dur="500" fill="hold"/>
                                        <p:tgtEl>
                                          <p:spTgt spid="239633"/>
                                        </p:tgtEl>
                                        <p:attrNameLst>
                                          <p:attrName>ppt_h</p:attrName>
                                        </p:attrNameLst>
                                      </p:cBhvr>
                                      <p:tavLst>
                                        <p:tav tm="0">
                                          <p:val>
                                            <p:fltVal val="0"/>
                                          </p:val>
                                        </p:tav>
                                        <p:tav tm="100000">
                                          <p:val>
                                            <p:strVal val="#ppt_h"/>
                                          </p:val>
                                        </p:tav>
                                      </p:tavLst>
                                    </p:anim>
                                    <p:animEffect transition="in" filter="fade">
                                      <p:cBhvr>
                                        <p:cTn id="20" dur="500"/>
                                        <p:tgtEl>
                                          <p:spTgt spid="2396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9618">
                                            <p:txEl>
                                              <p:pRg st="2" end="2"/>
                                            </p:txEl>
                                          </p:spTgt>
                                        </p:tgtEl>
                                        <p:attrNameLst>
                                          <p:attrName>style.visibility</p:attrName>
                                        </p:attrNameLst>
                                      </p:cBhvr>
                                      <p:to>
                                        <p:strVal val="visible"/>
                                      </p:to>
                                    </p:set>
                                    <p:anim calcmode="lin" valueType="num">
                                      <p:cBhvr additive="base">
                                        <p:cTn id="25" dur="500" fill="hold"/>
                                        <p:tgtEl>
                                          <p:spTgt spid="2396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9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39632"/>
                                        </p:tgtEl>
                                        <p:attrNameLst>
                                          <p:attrName>style.visibility</p:attrName>
                                        </p:attrNameLst>
                                      </p:cBhvr>
                                      <p:to>
                                        <p:strVal val="visible"/>
                                      </p:to>
                                    </p:set>
                                    <p:anim calcmode="lin" valueType="num">
                                      <p:cBhvr>
                                        <p:cTn id="31" dur="500" fill="hold"/>
                                        <p:tgtEl>
                                          <p:spTgt spid="239632"/>
                                        </p:tgtEl>
                                        <p:attrNameLst>
                                          <p:attrName>ppt_w</p:attrName>
                                        </p:attrNameLst>
                                      </p:cBhvr>
                                      <p:tavLst>
                                        <p:tav tm="0">
                                          <p:val>
                                            <p:fltVal val="0"/>
                                          </p:val>
                                        </p:tav>
                                        <p:tav tm="100000">
                                          <p:val>
                                            <p:strVal val="#ppt_w"/>
                                          </p:val>
                                        </p:tav>
                                      </p:tavLst>
                                    </p:anim>
                                    <p:anim calcmode="lin" valueType="num">
                                      <p:cBhvr>
                                        <p:cTn id="32" dur="500" fill="hold"/>
                                        <p:tgtEl>
                                          <p:spTgt spid="239632"/>
                                        </p:tgtEl>
                                        <p:attrNameLst>
                                          <p:attrName>ppt_h</p:attrName>
                                        </p:attrNameLst>
                                      </p:cBhvr>
                                      <p:tavLst>
                                        <p:tav tm="0">
                                          <p:val>
                                            <p:fltVal val="0"/>
                                          </p:val>
                                        </p:tav>
                                        <p:tav tm="100000">
                                          <p:val>
                                            <p:strVal val="#ppt_h"/>
                                          </p:val>
                                        </p:tav>
                                      </p:tavLst>
                                    </p:anim>
                                    <p:animEffect transition="in" filter="fade">
                                      <p:cBhvr>
                                        <p:cTn id="33" dur="500"/>
                                        <p:tgtEl>
                                          <p:spTgt spid="239632"/>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9618">
                                            <p:txEl>
                                              <p:pRg st="3" end="3"/>
                                            </p:txEl>
                                          </p:spTgt>
                                        </p:tgtEl>
                                        <p:attrNameLst>
                                          <p:attrName>style.visibility</p:attrName>
                                        </p:attrNameLst>
                                      </p:cBhvr>
                                      <p:to>
                                        <p:strVal val="visible"/>
                                      </p:to>
                                    </p:set>
                                    <p:anim calcmode="lin" valueType="num">
                                      <p:cBhvr additive="base">
                                        <p:cTn id="44" dur="500" fill="hold"/>
                                        <p:tgtEl>
                                          <p:spTgt spid="239618">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9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8" presetClass="emph" presetSubtype="0" repeatCount="indefinite" fill="hold" nodeType="clickEffect">
                                  <p:stCondLst>
                                    <p:cond delay="0"/>
                                  </p:stCondLst>
                                  <p:childTnLst>
                                    <p:animRot by="21600000">
                                      <p:cBhvr>
                                        <p:cTn id="49" dur="5000" fill="hold"/>
                                        <p:tgtEl>
                                          <p:spTgt spid="3"/>
                                        </p:tgtEl>
                                        <p:attrNameLst>
                                          <p:attrName>r</p:attrName>
                                        </p:attrNameLst>
                                      </p:cBhvr>
                                    </p:animRo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239621"/>
                                        </p:tgtEl>
                                        <p:attrNameLst>
                                          <p:attrName>style.visibility</p:attrName>
                                        </p:attrNameLst>
                                      </p:cBhvr>
                                      <p:to>
                                        <p:strVal val="visible"/>
                                      </p:to>
                                    </p:set>
                                    <p:animEffect transition="in" filter="fade">
                                      <p:cBhvr>
                                        <p:cTn id="53" dur="2000"/>
                                        <p:tgtEl>
                                          <p:spTgt spid="239621"/>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p:stCondLst>
                              <p:cond delay="7000"/>
                            </p:stCondLst>
                            <p:childTnLst>
                              <p:par>
                                <p:cTn id="55" presetID="10" presetClass="entr" presetSubtype="0" fill="hold" nodeType="afterEffect">
                                  <p:stCondLst>
                                    <p:cond delay="0"/>
                                  </p:stCondLst>
                                  <p:childTnLst>
                                    <p:set>
                                      <p:cBhvr>
                                        <p:cTn id="56" dur="1" fill="hold">
                                          <p:stCondLst>
                                            <p:cond delay="0"/>
                                          </p:stCondLst>
                                        </p:cTn>
                                        <p:tgtEl>
                                          <p:spTgt spid="239622"/>
                                        </p:tgtEl>
                                        <p:attrNameLst>
                                          <p:attrName>style.visibility</p:attrName>
                                        </p:attrNameLst>
                                      </p:cBhvr>
                                      <p:to>
                                        <p:strVal val="visible"/>
                                      </p:to>
                                    </p:set>
                                    <p:animEffect transition="in" filter="fade">
                                      <p:cBhvr>
                                        <p:cTn id="57" dur="2000"/>
                                        <p:tgtEl>
                                          <p:spTgt spid="239622"/>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p:stCondLst>
                              <p:cond delay="9000"/>
                            </p:stCondLst>
                            <p:childTnLst>
                              <p:par>
                                <p:cTn id="59" presetID="10" presetClass="entr" presetSubtype="0" fill="hold" nodeType="afterEffect">
                                  <p:stCondLst>
                                    <p:cond delay="0"/>
                                  </p:stCondLst>
                                  <p:childTnLst>
                                    <p:set>
                                      <p:cBhvr>
                                        <p:cTn id="60" dur="1" fill="hold">
                                          <p:stCondLst>
                                            <p:cond delay="0"/>
                                          </p:stCondLst>
                                        </p:cTn>
                                        <p:tgtEl>
                                          <p:spTgt spid="239623"/>
                                        </p:tgtEl>
                                        <p:attrNameLst>
                                          <p:attrName>style.visibility</p:attrName>
                                        </p:attrNameLst>
                                      </p:cBhvr>
                                      <p:to>
                                        <p:strVal val="visible"/>
                                      </p:to>
                                    </p:set>
                                    <p:animEffect transition="in" filter="fade">
                                      <p:cBhvr>
                                        <p:cTn id="61" dur="2000"/>
                                        <p:tgtEl>
                                          <p:spTgt spid="239623"/>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p:stCondLst>
                              <p:cond delay="11000"/>
                            </p:stCondLst>
                            <p:childTnLst>
                              <p:par>
                                <p:cTn id="63" presetID="10" presetClass="entr" presetSubtype="0" fill="hold" nodeType="afterEffect">
                                  <p:stCondLst>
                                    <p:cond delay="0"/>
                                  </p:stCondLst>
                                  <p:childTnLst>
                                    <p:set>
                                      <p:cBhvr>
                                        <p:cTn id="64" dur="1" fill="hold">
                                          <p:stCondLst>
                                            <p:cond delay="0"/>
                                          </p:stCondLst>
                                        </p:cTn>
                                        <p:tgtEl>
                                          <p:spTgt spid="239624"/>
                                        </p:tgtEl>
                                        <p:attrNameLst>
                                          <p:attrName>style.visibility</p:attrName>
                                        </p:attrNameLst>
                                      </p:cBhvr>
                                      <p:to>
                                        <p:strVal val="visible"/>
                                      </p:to>
                                    </p:set>
                                    <p:animEffect transition="in" filter="fade">
                                      <p:cBhvr>
                                        <p:cTn id="65" dur="2000"/>
                                        <p:tgtEl>
                                          <p:spTgt spid="239624"/>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p:stCondLst>
                              <p:cond delay="13000"/>
                            </p:stCondLst>
                            <p:childTnLst>
                              <p:par>
                                <p:cTn id="67" presetID="10" presetClass="entr" presetSubtype="0" fill="hold" nodeType="afterEffect">
                                  <p:stCondLst>
                                    <p:cond delay="0"/>
                                  </p:stCondLst>
                                  <p:childTnLst>
                                    <p:set>
                                      <p:cBhvr>
                                        <p:cTn id="68" dur="1" fill="hold">
                                          <p:stCondLst>
                                            <p:cond delay="0"/>
                                          </p:stCondLst>
                                        </p:cTn>
                                        <p:tgtEl>
                                          <p:spTgt spid="239625"/>
                                        </p:tgtEl>
                                        <p:attrNameLst>
                                          <p:attrName>style.visibility</p:attrName>
                                        </p:attrNameLst>
                                      </p:cBhvr>
                                      <p:to>
                                        <p:strVal val="visible"/>
                                      </p:to>
                                    </p:set>
                                    <p:animEffect transition="in" filter="fade">
                                      <p:cBhvr>
                                        <p:cTn id="69" dur="2000"/>
                                        <p:tgtEl>
                                          <p:spTgt spid="239625"/>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p:stCondLst>
                              <p:cond delay="15000"/>
                            </p:stCondLst>
                            <p:childTnLst>
                              <p:par>
                                <p:cTn id="71" presetID="10" presetClass="entr" presetSubtype="0" fill="hold" nodeType="afterEffect">
                                  <p:stCondLst>
                                    <p:cond delay="0"/>
                                  </p:stCondLst>
                                  <p:childTnLst>
                                    <p:set>
                                      <p:cBhvr>
                                        <p:cTn id="72" dur="1" fill="hold">
                                          <p:stCondLst>
                                            <p:cond delay="0"/>
                                          </p:stCondLst>
                                        </p:cTn>
                                        <p:tgtEl>
                                          <p:spTgt spid="239626"/>
                                        </p:tgtEl>
                                        <p:attrNameLst>
                                          <p:attrName>style.visibility</p:attrName>
                                        </p:attrNameLst>
                                      </p:cBhvr>
                                      <p:to>
                                        <p:strVal val="visible"/>
                                      </p:to>
                                    </p:set>
                                    <p:animEffect transition="in" filter="fade">
                                      <p:cBhvr>
                                        <p:cTn id="73" dur="2000"/>
                                        <p:tgtEl>
                                          <p:spTgt spid="239626"/>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p:stCondLst>
                              <p:cond delay="17000"/>
                            </p:stCondLst>
                            <p:childTnLst>
                              <p:par>
                                <p:cTn id="75" presetID="10" presetClass="entr" presetSubtype="0" fill="hold" nodeType="afterEffect">
                                  <p:stCondLst>
                                    <p:cond delay="0"/>
                                  </p:stCondLst>
                                  <p:childTnLst>
                                    <p:set>
                                      <p:cBhvr>
                                        <p:cTn id="76" dur="1" fill="hold">
                                          <p:stCondLst>
                                            <p:cond delay="0"/>
                                          </p:stCondLst>
                                        </p:cTn>
                                        <p:tgtEl>
                                          <p:spTgt spid="239627"/>
                                        </p:tgtEl>
                                        <p:attrNameLst>
                                          <p:attrName>style.visibility</p:attrName>
                                        </p:attrNameLst>
                                      </p:cBhvr>
                                      <p:to>
                                        <p:strVal val="visible"/>
                                      </p:to>
                                    </p:set>
                                    <p:animEffect transition="in" filter="fade">
                                      <p:cBhvr>
                                        <p:cTn id="77" dur="2000"/>
                                        <p:tgtEl>
                                          <p:spTgt spid="239627"/>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p:stCondLst>
                              <p:cond delay="19000"/>
                            </p:stCondLst>
                            <p:childTnLst>
                              <p:par>
                                <p:cTn id="79" presetID="10" presetClass="entr" presetSubtype="0" fill="hold" nodeType="afterEffect">
                                  <p:stCondLst>
                                    <p:cond delay="0"/>
                                  </p:stCondLst>
                                  <p:childTnLst>
                                    <p:set>
                                      <p:cBhvr>
                                        <p:cTn id="80" dur="1" fill="hold">
                                          <p:stCondLst>
                                            <p:cond delay="0"/>
                                          </p:stCondLst>
                                        </p:cTn>
                                        <p:tgtEl>
                                          <p:spTgt spid="239628"/>
                                        </p:tgtEl>
                                        <p:attrNameLst>
                                          <p:attrName>style.visibility</p:attrName>
                                        </p:attrNameLst>
                                      </p:cBhvr>
                                      <p:to>
                                        <p:strVal val="visible"/>
                                      </p:to>
                                    </p:set>
                                    <p:animEffect transition="in" filter="fade">
                                      <p:cBhvr>
                                        <p:cTn id="81" dur="2000"/>
                                        <p:tgtEl>
                                          <p:spTgt spid="239628"/>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p:stCondLst>
                              <p:cond delay="21000"/>
                            </p:stCondLst>
                            <p:childTnLst>
                              <p:par>
                                <p:cTn id="83" presetID="10" presetClass="entr" presetSubtype="0" fill="hold" nodeType="afterEffect">
                                  <p:stCondLst>
                                    <p:cond delay="0"/>
                                  </p:stCondLst>
                                  <p:childTnLst>
                                    <p:set>
                                      <p:cBhvr>
                                        <p:cTn id="84" dur="1" fill="hold">
                                          <p:stCondLst>
                                            <p:cond delay="0"/>
                                          </p:stCondLst>
                                        </p:cTn>
                                        <p:tgtEl>
                                          <p:spTgt spid="239629"/>
                                        </p:tgtEl>
                                        <p:attrNameLst>
                                          <p:attrName>style.visibility</p:attrName>
                                        </p:attrNameLst>
                                      </p:cBhvr>
                                      <p:to>
                                        <p:strVal val="visible"/>
                                      </p:to>
                                    </p:set>
                                    <p:animEffect transition="in" filter="fade">
                                      <p:cBhvr>
                                        <p:cTn id="85" dur="2000"/>
                                        <p:tgtEl>
                                          <p:spTgt spid="239629"/>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p:stCondLst>
                              <p:cond delay="23000"/>
                            </p:stCondLst>
                            <p:childTnLst>
                              <p:par>
                                <p:cTn id="87" presetID="10" presetClass="entr" presetSubtype="0" fill="hold" nodeType="afterEffect">
                                  <p:stCondLst>
                                    <p:cond delay="0"/>
                                  </p:stCondLst>
                                  <p:childTnLst>
                                    <p:set>
                                      <p:cBhvr>
                                        <p:cTn id="88" dur="1" fill="hold">
                                          <p:stCondLst>
                                            <p:cond delay="0"/>
                                          </p:stCondLst>
                                        </p:cTn>
                                        <p:tgtEl>
                                          <p:spTgt spid="239630"/>
                                        </p:tgtEl>
                                        <p:attrNameLst>
                                          <p:attrName>style.visibility</p:attrName>
                                        </p:attrNameLst>
                                      </p:cBhvr>
                                      <p:to>
                                        <p:strVal val="visible"/>
                                      </p:to>
                                    </p:set>
                                    <p:animEffect transition="in" filter="fade">
                                      <p:cBhvr>
                                        <p:cTn id="89" dur="2000"/>
                                        <p:tgtEl>
                                          <p:spTgt spid="239630"/>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p:stCondLst>
                              <p:cond delay="25000"/>
                            </p:stCondLst>
                            <p:childTnLst>
                              <p:par>
                                <p:cTn id="91" presetID="10" presetClass="entr" presetSubtype="0" fill="hold" nodeType="afterEffect">
                                  <p:stCondLst>
                                    <p:cond delay="0"/>
                                  </p:stCondLst>
                                  <p:childTnLst>
                                    <p:set>
                                      <p:cBhvr>
                                        <p:cTn id="92" dur="1" fill="hold">
                                          <p:stCondLst>
                                            <p:cond delay="0"/>
                                          </p:stCondLst>
                                        </p:cTn>
                                        <p:tgtEl>
                                          <p:spTgt spid="239631"/>
                                        </p:tgtEl>
                                        <p:attrNameLst>
                                          <p:attrName>style.visibility</p:attrName>
                                        </p:attrNameLst>
                                      </p:cBhvr>
                                      <p:to>
                                        <p:strVal val="visible"/>
                                      </p:to>
                                    </p:set>
                                    <p:animEffect transition="in" filter="fade">
                                      <p:cBhvr>
                                        <p:cTn id="93" dur="2000"/>
                                        <p:tgtEl>
                                          <p:spTgt spid="239631"/>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239618">
                                            <p:txEl>
                                              <p:pRg st="4" end="4"/>
                                            </p:txEl>
                                          </p:spTgt>
                                        </p:tgtEl>
                                        <p:attrNameLst>
                                          <p:attrName>style.visibility</p:attrName>
                                        </p:attrNameLst>
                                      </p:cBhvr>
                                      <p:to>
                                        <p:strVal val="visible"/>
                                      </p:to>
                                    </p:set>
                                    <p:anim calcmode="lin" valueType="num">
                                      <p:cBhvr additive="base">
                                        <p:cTn id="98" dur="500" fill="hold"/>
                                        <p:tgtEl>
                                          <p:spTgt spid="239618">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239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39651"/>
                                        </p:tgtEl>
                                        <p:attrNameLst>
                                          <p:attrName>style.visibility</p:attrName>
                                        </p:attrNameLst>
                                      </p:cBhvr>
                                      <p:to>
                                        <p:strVal val="visible"/>
                                      </p:to>
                                    </p:set>
                                    <p:animEffect transition="in" filter="wipe(left)">
                                      <p:cBhvr>
                                        <p:cTn id="104" dur="2000"/>
                                        <p:tgtEl>
                                          <p:spTgt spid="239651"/>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2" grpId="0"/>
      <p:bldP spid="239633" grpId="0"/>
      <p:bldP spid="23965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685800" y="1549400"/>
            <a:ext cx="7772400" cy="5310188"/>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Arial"/>
              </a:rPr>
              <a:t>Half-life</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Thus the previous graph had the time axis in increments of half-life.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From the graph we see that half of the original 100                         nuclei have decayed after </a:t>
            </a:r>
            <a:r>
              <a:rPr lang="en-US" dirty="0" smtClean="0">
                <a:solidFill>
                  <a:srgbClr val="000000"/>
                </a:solidFill>
                <a:latin typeface="+mn-lt"/>
                <a:cs typeface="Times New Roman" pitchFamily="18" charset="0"/>
              </a:rPr>
              <a:t>                                                            1 </a:t>
            </a:r>
            <a:r>
              <a:rPr lang="en-US" dirty="0">
                <a:solidFill>
                  <a:srgbClr val="000000"/>
                </a:solidFill>
                <a:latin typeface="+mn-lt"/>
                <a:cs typeface="Times New Roman" pitchFamily="18" charset="0"/>
              </a:rPr>
              <a:t>half-life.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Thus after 1 half-life, only                                                          50 of the original population                                                     of 100 have retained their                                                         original form.</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And the process continues…	</a:t>
            </a:r>
          </a:p>
        </p:txBody>
      </p:sp>
      <p:pic>
        <p:nvPicPr>
          <p:cNvPr id="241668" name="Picture 4"/>
          <p:cNvPicPr>
            <a:picLocks noChangeAspect="1" noChangeArrowheads="1"/>
          </p:cNvPicPr>
          <p:nvPr/>
        </p:nvPicPr>
        <p:blipFill>
          <a:blip r:embed="rId7" cstate="print"/>
          <a:srcRect/>
          <a:stretch>
            <a:fillRect/>
          </a:stretch>
        </p:blipFill>
        <p:spPr bwMode="auto">
          <a:xfrm>
            <a:off x="5294920" y="3442308"/>
            <a:ext cx="3667125" cy="3257550"/>
          </a:xfrm>
          <a:prstGeom prst="rect">
            <a:avLst/>
          </a:prstGeom>
          <a:ln>
            <a:noFill/>
          </a:ln>
          <a:effectLst>
            <a:outerShdw blurRad="292100" dist="139700" dir="2700000" algn="tl" rotWithShape="0">
              <a:srgbClr val="333333">
                <a:alpha val="65000"/>
              </a:srgbClr>
            </a:outerShdw>
          </a:effectLst>
        </p:spPr>
      </p:pic>
      <p:sp>
        <p:nvSpPr>
          <p:cNvPr id="241669" name="Text Box 5"/>
          <p:cNvSpPr txBox="1">
            <a:spLocks noChangeArrowheads="1"/>
          </p:cNvSpPr>
          <p:nvPr/>
        </p:nvSpPr>
        <p:spPr bwMode="auto">
          <a:xfrm>
            <a:off x="6069620" y="6266470"/>
            <a:ext cx="2825750" cy="461963"/>
          </a:xfrm>
          <a:prstGeom prst="rect">
            <a:avLst/>
          </a:prstGeom>
          <a:noFill/>
          <a:ln w="9525">
            <a:noFill/>
            <a:miter lim="800000"/>
            <a:headEnd/>
            <a:tailEnd/>
          </a:ln>
        </p:spPr>
        <p:txBody>
          <a:bodyPr>
            <a:spAutoFit/>
          </a:bodyPr>
          <a:lstStyle/>
          <a:p>
            <a:pPr>
              <a:defRPr/>
            </a:pPr>
            <a:r>
              <a:rPr lang="en-US" i="1" dirty="0">
                <a:solidFill>
                  <a:schemeClr val="hlink"/>
                </a:solidFill>
                <a:latin typeface="+mn-lt"/>
              </a:rPr>
              <a:t>Time (half-lives)</a:t>
            </a:r>
          </a:p>
        </p:txBody>
      </p:sp>
      <p:sp>
        <p:nvSpPr>
          <p:cNvPr id="241670" name="Text Box 6"/>
          <p:cNvSpPr txBox="1">
            <a:spLocks noChangeArrowheads="1"/>
          </p:cNvSpPr>
          <p:nvPr/>
        </p:nvSpPr>
        <p:spPr bwMode="auto">
          <a:xfrm rot="16200000">
            <a:off x="4152714" y="4427351"/>
            <a:ext cx="2644775" cy="461963"/>
          </a:xfrm>
          <a:prstGeom prst="rect">
            <a:avLst/>
          </a:prstGeom>
          <a:noFill/>
          <a:ln w="9525">
            <a:noFill/>
            <a:miter lim="800000"/>
            <a:headEnd/>
            <a:tailEnd/>
          </a:ln>
        </p:spPr>
        <p:txBody>
          <a:bodyPr>
            <a:spAutoFit/>
          </a:bodyPr>
          <a:lstStyle/>
          <a:p>
            <a:pPr>
              <a:defRPr/>
            </a:pPr>
            <a:r>
              <a:rPr lang="en-US" i="1" dirty="0">
                <a:solidFill>
                  <a:schemeClr val="hlink"/>
                </a:solidFill>
                <a:latin typeface="+mn-lt"/>
              </a:rPr>
              <a:t>N (population)</a:t>
            </a:r>
          </a:p>
        </p:txBody>
      </p:sp>
      <p:sp>
        <p:nvSpPr>
          <p:cNvPr id="241671" name="Rectangle 7"/>
          <p:cNvSpPr>
            <a:spLocks noChangeArrowheads="1"/>
          </p:cNvSpPr>
          <p:nvPr/>
        </p:nvSpPr>
        <p:spPr bwMode="auto">
          <a:xfrm>
            <a:off x="6007708" y="3626458"/>
            <a:ext cx="219075" cy="2414587"/>
          </a:xfrm>
          <a:prstGeom prst="rect">
            <a:avLst/>
          </a:prstGeom>
          <a:solidFill>
            <a:srgbClr val="FF6600"/>
          </a:solidFill>
          <a:ln w="9525">
            <a:noFill/>
            <a:miter lim="800000"/>
            <a:headEnd/>
            <a:tailEnd/>
          </a:ln>
        </p:spPr>
        <p:txBody>
          <a:bodyPr wrap="none" anchor="ctr"/>
          <a:lstStyle/>
          <a:p>
            <a:endParaRPr lang="en-US"/>
          </a:p>
        </p:txBody>
      </p:sp>
      <p:sp>
        <p:nvSpPr>
          <p:cNvPr id="241672" name="Rectangle 8"/>
          <p:cNvSpPr>
            <a:spLocks noChangeArrowheads="1"/>
          </p:cNvSpPr>
          <p:nvPr/>
        </p:nvSpPr>
        <p:spPr bwMode="auto">
          <a:xfrm>
            <a:off x="6007708" y="4837720"/>
            <a:ext cx="219075" cy="1206500"/>
          </a:xfrm>
          <a:prstGeom prst="rect">
            <a:avLst/>
          </a:prstGeom>
          <a:solidFill>
            <a:srgbClr val="FF6600"/>
          </a:solidFill>
          <a:ln w="9525">
            <a:noFill/>
            <a:miter lim="800000"/>
            <a:headEnd/>
            <a:tailEnd/>
          </a:ln>
        </p:spPr>
        <p:txBody>
          <a:bodyPr wrap="none" anchor="ctr"/>
          <a:lstStyle/>
          <a:p>
            <a:endParaRPr lang="en-US"/>
          </a:p>
        </p:txBody>
      </p:sp>
      <p:sp>
        <p:nvSpPr>
          <p:cNvPr id="6861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66">
                                            <p:txEl>
                                              <p:pRg st="1" end="1"/>
                                            </p:txEl>
                                          </p:spTgt>
                                        </p:tgtEl>
                                        <p:attrNameLst>
                                          <p:attrName>style.visibility</p:attrName>
                                        </p:attrNameLst>
                                      </p:cBhvr>
                                      <p:to>
                                        <p:strVal val="visible"/>
                                      </p:to>
                                    </p:set>
                                    <p:anim calcmode="lin" valueType="num">
                                      <p:cBhvr additive="base">
                                        <p:cTn id="7" dur="500" fill="hold"/>
                                        <p:tgtEl>
                                          <p:spTgt spid="2416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41668"/>
                                        </p:tgtEl>
                                        <p:attrNameLst>
                                          <p:attrName>style.visibility</p:attrName>
                                        </p:attrNameLst>
                                      </p:cBhvr>
                                      <p:to>
                                        <p:strVal val="visible"/>
                                      </p:to>
                                    </p:set>
                                    <p:anim calcmode="lin" valueType="num">
                                      <p:cBhvr>
                                        <p:cTn id="13" dur="500" fill="hold"/>
                                        <p:tgtEl>
                                          <p:spTgt spid="241668"/>
                                        </p:tgtEl>
                                        <p:attrNameLst>
                                          <p:attrName>ppt_w</p:attrName>
                                        </p:attrNameLst>
                                      </p:cBhvr>
                                      <p:tavLst>
                                        <p:tav tm="0">
                                          <p:val>
                                            <p:fltVal val="0"/>
                                          </p:val>
                                        </p:tav>
                                        <p:tav tm="100000">
                                          <p:val>
                                            <p:strVal val="#ppt_w"/>
                                          </p:val>
                                        </p:tav>
                                      </p:tavLst>
                                    </p:anim>
                                    <p:anim calcmode="lin" valueType="num">
                                      <p:cBhvr>
                                        <p:cTn id="14" dur="500" fill="hold"/>
                                        <p:tgtEl>
                                          <p:spTgt spid="241668"/>
                                        </p:tgtEl>
                                        <p:attrNameLst>
                                          <p:attrName>ppt_h</p:attrName>
                                        </p:attrNameLst>
                                      </p:cBhvr>
                                      <p:tavLst>
                                        <p:tav tm="0">
                                          <p:val>
                                            <p:fltVal val="0"/>
                                          </p:val>
                                        </p:tav>
                                        <p:tav tm="100000">
                                          <p:val>
                                            <p:strVal val="#ppt_h"/>
                                          </p:val>
                                        </p:tav>
                                      </p:tavLst>
                                    </p:anim>
                                    <p:animEffect transition="in" filter="fade">
                                      <p:cBhvr>
                                        <p:cTn id="15" dur="500"/>
                                        <p:tgtEl>
                                          <p:spTgt spid="241668"/>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41670"/>
                                        </p:tgtEl>
                                        <p:attrNameLst>
                                          <p:attrName>style.visibility</p:attrName>
                                        </p:attrNameLst>
                                      </p:cBhvr>
                                      <p:to>
                                        <p:strVal val="visible"/>
                                      </p:to>
                                    </p:set>
                                    <p:anim calcmode="lin" valueType="num">
                                      <p:cBhvr>
                                        <p:cTn id="20" dur="500" fill="hold"/>
                                        <p:tgtEl>
                                          <p:spTgt spid="241670"/>
                                        </p:tgtEl>
                                        <p:attrNameLst>
                                          <p:attrName>ppt_w</p:attrName>
                                        </p:attrNameLst>
                                      </p:cBhvr>
                                      <p:tavLst>
                                        <p:tav tm="0">
                                          <p:val>
                                            <p:fltVal val="0"/>
                                          </p:val>
                                        </p:tav>
                                        <p:tav tm="100000">
                                          <p:val>
                                            <p:strVal val="#ppt_w"/>
                                          </p:val>
                                        </p:tav>
                                      </p:tavLst>
                                    </p:anim>
                                    <p:anim calcmode="lin" valueType="num">
                                      <p:cBhvr>
                                        <p:cTn id="21" dur="500" fill="hold"/>
                                        <p:tgtEl>
                                          <p:spTgt spid="241670"/>
                                        </p:tgtEl>
                                        <p:attrNameLst>
                                          <p:attrName>ppt_h</p:attrName>
                                        </p:attrNameLst>
                                      </p:cBhvr>
                                      <p:tavLst>
                                        <p:tav tm="0">
                                          <p:val>
                                            <p:fltVal val="0"/>
                                          </p:val>
                                        </p:tav>
                                        <p:tav tm="100000">
                                          <p:val>
                                            <p:strVal val="#ppt_h"/>
                                          </p:val>
                                        </p:tav>
                                      </p:tavLst>
                                    </p:anim>
                                    <p:animEffect transition="in" filter="fade">
                                      <p:cBhvr>
                                        <p:cTn id="22" dur="500"/>
                                        <p:tgtEl>
                                          <p:spTgt spid="241670"/>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41669"/>
                                        </p:tgtEl>
                                        <p:attrNameLst>
                                          <p:attrName>style.visibility</p:attrName>
                                        </p:attrNameLst>
                                      </p:cBhvr>
                                      <p:to>
                                        <p:strVal val="visible"/>
                                      </p:to>
                                    </p:set>
                                    <p:anim calcmode="lin" valueType="num">
                                      <p:cBhvr>
                                        <p:cTn id="27" dur="500" fill="hold"/>
                                        <p:tgtEl>
                                          <p:spTgt spid="241669"/>
                                        </p:tgtEl>
                                        <p:attrNameLst>
                                          <p:attrName>ppt_w</p:attrName>
                                        </p:attrNameLst>
                                      </p:cBhvr>
                                      <p:tavLst>
                                        <p:tav tm="0">
                                          <p:val>
                                            <p:fltVal val="0"/>
                                          </p:val>
                                        </p:tav>
                                        <p:tav tm="100000">
                                          <p:val>
                                            <p:strVal val="#ppt_w"/>
                                          </p:val>
                                        </p:tav>
                                      </p:tavLst>
                                    </p:anim>
                                    <p:anim calcmode="lin" valueType="num">
                                      <p:cBhvr>
                                        <p:cTn id="28" dur="500" fill="hold"/>
                                        <p:tgtEl>
                                          <p:spTgt spid="241669"/>
                                        </p:tgtEl>
                                        <p:attrNameLst>
                                          <p:attrName>ppt_h</p:attrName>
                                        </p:attrNameLst>
                                      </p:cBhvr>
                                      <p:tavLst>
                                        <p:tav tm="0">
                                          <p:val>
                                            <p:fltVal val="0"/>
                                          </p:val>
                                        </p:tav>
                                        <p:tav tm="100000">
                                          <p:val>
                                            <p:strVal val="#ppt_h"/>
                                          </p:val>
                                        </p:tav>
                                      </p:tavLst>
                                    </p:anim>
                                    <p:animEffect transition="in" filter="fade">
                                      <p:cBhvr>
                                        <p:cTn id="29" dur="500"/>
                                        <p:tgtEl>
                                          <p:spTgt spid="241669"/>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41666">
                                            <p:txEl>
                                              <p:pRg st="2" end="2"/>
                                            </p:txEl>
                                          </p:spTgt>
                                        </p:tgtEl>
                                        <p:attrNameLst>
                                          <p:attrName>style.visibility</p:attrName>
                                        </p:attrNameLst>
                                      </p:cBhvr>
                                      <p:to>
                                        <p:strVal val="visible"/>
                                      </p:to>
                                    </p:set>
                                    <p:anim calcmode="lin" valueType="num">
                                      <p:cBhvr additive="base">
                                        <p:cTn id="34" dur="500" fill="hold"/>
                                        <p:tgtEl>
                                          <p:spTgt spid="241666">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1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1671"/>
                                        </p:tgtEl>
                                        <p:attrNameLst>
                                          <p:attrName>style.visibility</p:attrName>
                                        </p:attrNameLst>
                                      </p:cBhvr>
                                      <p:to>
                                        <p:strVal val="visible"/>
                                      </p:to>
                                    </p:set>
                                    <p:animEffect transition="in" filter="fade">
                                      <p:cBhvr>
                                        <p:cTn id="40" dur="500"/>
                                        <p:tgtEl>
                                          <p:spTgt spid="241671"/>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1672"/>
                                        </p:tgtEl>
                                        <p:attrNameLst>
                                          <p:attrName>style.visibility</p:attrName>
                                        </p:attrNameLst>
                                      </p:cBhvr>
                                      <p:to>
                                        <p:strVal val="visible"/>
                                      </p:to>
                                    </p:set>
                                    <p:animEffect transition="in" filter="fade">
                                      <p:cBhvr>
                                        <p:cTn id="44" dur="500"/>
                                        <p:tgtEl>
                                          <p:spTgt spid="2416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1" fill="hold" grpId="1" nodeType="clickEffect">
                                  <p:stCondLst>
                                    <p:cond delay="0"/>
                                  </p:stCondLst>
                                  <p:childTnLst>
                                    <p:animEffect transition="out" filter="wipe(up)">
                                      <p:cBhvr>
                                        <p:cTn id="48" dur="2000"/>
                                        <p:tgtEl>
                                          <p:spTgt spid="241671"/>
                                        </p:tgtEl>
                                      </p:cBhvr>
                                    </p:animEffect>
                                    <p:set>
                                      <p:cBhvr>
                                        <p:cTn id="49" dur="1" fill="hold">
                                          <p:stCondLst>
                                            <p:cond delay="1999"/>
                                          </p:stCondLst>
                                        </p:cTn>
                                        <p:tgtEl>
                                          <p:spTgt spid="24167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41666">
                                            <p:txEl>
                                              <p:pRg st="3" end="3"/>
                                            </p:txEl>
                                          </p:spTgt>
                                        </p:tgtEl>
                                        <p:attrNameLst>
                                          <p:attrName>style.visibility</p:attrName>
                                        </p:attrNameLst>
                                      </p:cBhvr>
                                      <p:to>
                                        <p:strVal val="visible"/>
                                      </p:to>
                                    </p:set>
                                    <p:anim calcmode="lin" valueType="num">
                                      <p:cBhvr additive="base">
                                        <p:cTn id="54" dur="500" fill="hold"/>
                                        <p:tgtEl>
                                          <p:spTgt spid="24166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1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1" nodeType="clickEffect">
                                  <p:stCondLst>
                                    <p:cond delay="0"/>
                                  </p:stCondLst>
                                  <p:childTnLst>
                                    <p:animMotion origin="layout" path="M 5E-6 0.00185 L 0.025 0.00185 " pathEditMode="relative" rAng="0" ptsTypes="AA">
                                      <p:cBhvr>
                                        <p:cTn id="59" dur="2000" fill="hold"/>
                                        <p:tgtEl>
                                          <p:spTgt spid="241672"/>
                                        </p:tgtEl>
                                        <p:attrNameLst>
                                          <p:attrName>ppt_x</p:attrName>
                                          <p:attrName>ppt_y</p:attrName>
                                        </p:attrNameLst>
                                      </p:cBhvr>
                                      <p:rCtr x="13" y="0"/>
                                    </p:animMotion>
                                  </p:childTnLst>
                                  <p:subTnLst>
                                    <p:audio>
                                      <p:cMediaNode>
                                        <p:cTn display="0" masterRel="sameClick">
                                          <p:stCondLst>
                                            <p:cond evt="begin" delay="0">
                                              <p:tn val="58"/>
                                            </p:cond>
                                          </p:stCondLst>
                                          <p:endCondLst>
                                            <p:cond evt="onStopAudio" delay="0">
                                              <p:tgtEl>
                                                <p:sldTgt/>
                                              </p:tgtEl>
                                            </p:cond>
                                          </p:endCondLst>
                                        </p:cTn>
                                        <p:tgtEl>
                                          <p:sndTgt r:embed="rId6" name="push.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41666">
                                            <p:txEl>
                                              <p:pRg st="4" end="4"/>
                                            </p:txEl>
                                          </p:spTgt>
                                        </p:tgtEl>
                                        <p:attrNameLst>
                                          <p:attrName>style.visibility</p:attrName>
                                        </p:attrNameLst>
                                      </p:cBhvr>
                                      <p:to>
                                        <p:strVal val="visible"/>
                                      </p:to>
                                    </p:set>
                                    <p:anim calcmode="lin" valueType="num">
                                      <p:cBhvr additive="base">
                                        <p:cTn id="64" dur="500" fill="hold"/>
                                        <p:tgtEl>
                                          <p:spTgt spid="241666">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1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p:bldP spid="241670" grpId="0"/>
      <p:bldP spid="241671" grpId="0" animBg="1"/>
      <p:bldP spid="241671" grpId="1" animBg="1"/>
      <p:bldP spid="241672" grpId="0" animBg="1"/>
      <p:bldP spid="241672"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Arial"/>
              </a:rPr>
              <a:t>Half-life</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Rather than measuring the amount of remaining radioactive nuclide there is in a sample (which is extremely hard to do) we measure instead the decay rate (which is much easier).</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Decay rates are measured                                                  using various devices, most                                                                  commonly the Geiger-Mueller                                                                    counter.</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Decay rates are measured     </a:t>
            </a:r>
            <a:r>
              <a:rPr lang="en-US" dirty="0" smtClean="0">
                <a:solidFill>
                  <a:srgbClr val="000000"/>
                </a:solidFill>
                <a:latin typeface="+mn-lt"/>
                <a:cs typeface="Times New Roman" pitchFamily="18" charset="0"/>
              </a:rPr>
              <a:t>                                                        </a:t>
            </a:r>
            <a:r>
              <a:rPr lang="en-US" dirty="0">
                <a:solidFill>
                  <a:srgbClr val="000000"/>
                </a:solidFill>
                <a:latin typeface="+mn-lt"/>
                <a:cs typeface="Times New Roman" pitchFamily="18" charset="0"/>
              </a:rPr>
              <a:t>in </a:t>
            </a:r>
            <a:r>
              <a:rPr lang="en-US" b="1" dirty="0" err="1">
                <a:solidFill>
                  <a:srgbClr val="000000"/>
                </a:solidFill>
                <a:latin typeface="+mn-lt"/>
                <a:cs typeface="Times New Roman" pitchFamily="18" charset="0"/>
              </a:rPr>
              <a:t>Becquerels</a:t>
            </a:r>
            <a:r>
              <a:rPr lang="en-US" dirty="0">
                <a:solidFill>
                  <a:srgbClr val="000000"/>
                </a:solidFill>
                <a:latin typeface="+mn-lt"/>
                <a:cs typeface="Times New Roman" pitchFamily="18" charset="0"/>
              </a:rPr>
              <a:t> (</a:t>
            </a:r>
            <a:r>
              <a:rPr lang="en-US" dirty="0" err="1">
                <a:solidFill>
                  <a:srgbClr val="000000"/>
                </a:solidFill>
                <a:latin typeface="+mn-lt"/>
                <a:cs typeface="Times New Roman" pitchFamily="18" charset="0"/>
              </a:rPr>
              <a:t>Bq</a:t>
            </a:r>
            <a:r>
              <a:rPr lang="en-US" dirty="0">
                <a:solidFill>
                  <a:srgbClr val="000000"/>
                </a:solidFill>
                <a:latin typeface="+mn-lt"/>
                <a:cs typeface="Times New Roman" pitchFamily="18" charset="0"/>
              </a:rPr>
              <a:t>).</a:t>
            </a:r>
          </a:p>
          <a:p>
            <a:pPr eaLnBrk="0" hangingPunct="0">
              <a:spcBef>
                <a:spcPct val="20000"/>
              </a:spcBef>
              <a:defRPr/>
            </a:pPr>
            <a:endParaRPr lang="en-US" sz="2000" dirty="0">
              <a:solidFill>
                <a:srgbClr val="000000"/>
              </a:solidFill>
              <a:latin typeface="Courier New" pitchFamily="49" charset="0"/>
              <a:cs typeface="Times New Roman" pitchFamily="18" charset="0"/>
            </a:endParaRPr>
          </a:p>
        </p:txBody>
      </p:sp>
      <p:pic>
        <p:nvPicPr>
          <p:cNvPr id="243716" name="Picture 4" descr="geiger%20counter"/>
          <p:cNvPicPr>
            <a:picLocks noChangeAspect="1" noChangeArrowheads="1"/>
          </p:cNvPicPr>
          <p:nvPr/>
        </p:nvPicPr>
        <p:blipFill>
          <a:blip r:embed="rId6" cstate="print"/>
          <a:srcRect l="13028" t="8923" r="8578" b="10324"/>
          <a:stretch>
            <a:fillRect/>
          </a:stretch>
        </p:blipFill>
        <p:spPr bwMode="auto">
          <a:xfrm>
            <a:off x="5100638" y="3201988"/>
            <a:ext cx="3860800" cy="2649537"/>
          </a:xfrm>
          <a:prstGeom prst="rect">
            <a:avLst/>
          </a:prstGeom>
          <a:ln>
            <a:noFill/>
          </a:ln>
          <a:effectLst>
            <a:outerShdw blurRad="292100" dist="139700" dir="2700000" algn="tl" rotWithShape="0">
              <a:srgbClr val="333333">
                <a:alpha val="65000"/>
              </a:srgbClr>
            </a:outerShdw>
          </a:effectLst>
        </p:spPr>
      </p:pic>
      <p:sp>
        <p:nvSpPr>
          <p:cNvPr id="6963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grpSp>
        <p:nvGrpSpPr>
          <p:cNvPr id="2" name="Group 10"/>
          <p:cNvGrpSpPr>
            <a:grpSpLocks/>
          </p:cNvGrpSpPr>
          <p:nvPr/>
        </p:nvGrpSpPr>
        <p:grpSpPr bwMode="auto">
          <a:xfrm>
            <a:off x="835025" y="6065838"/>
            <a:ext cx="7464425" cy="457200"/>
            <a:chOff x="510" y="3773"/>
            <a:chExt cx="4702" cy="288"/>
          </a:xfrm>
        </p:grpSpPr>
        <p:sp>
          <p:nvSpPr>
            <p:cNvPr id="69638" name="Rectangle 5"/>
            <p:cNvSpPr>
              <a:spLocks noChangeArrowheads="1"/>
            </p:cNvSpPr>
            <p:nvPr/>
          </p:nvSpPr>
          <p:spPr bwMode="auto">
            <a:xfrm>
              <a:off x="592" y="3786"/>
              <a:ext cx="2630" cy="202"/>
            </a:xfrm>
            <a:prstGeom prst="rect">
              <a:avLst/>
            </a:prstGeom>
            <a:noFill/>
            <a:ln w="9525">
              <a:noFill/>
              <a:miter lim="800000"/>
              <a:headEnd/>
              <a:tailEnd/>
            </a:ln>
          </p:spPr>
          <p:txBody>
            <a:bodyPr/>
            <a:lstStyle/>
            <a:p>
              <a:pPr eaLnBrk="0" hangingPunct="0">
                <a:lnSpc>
                  <a:spcPct val="90000"/>
                </a:lnSpc>
                <a:spcBef>
                  <a:spcPct val="20000"/>
                </a:spcBef>
              </a:pPr>
              <a:r>
                <a:rPr lang="en-US">
                  <a:solidFill>
                    <a:srgbClr val="000000"/>
                  </a:solidFill>
                  <a:cs typeface="Times New Roman" pitchFamily="18" charset="0"/>
                  <a:sym typeface="Symbol" pitchFamily="18" charset="2"/>
                </a:rPr>
                <a:t>1 Bq  1 decay </a:t>
              </a:r>
              <a:r>
                <a:rPr lang="en-US" i="1">
                  <a:solidFill>
                    <a:srgbClr val="000000"/>
                  </a:solidFill>
                  <a:cs typeface="Times New Roman" pitchFamily="18" charset="0"/>
                  <a:sym typeface="Symbol" pitchFamily="18" charset="2"/>
                </a:rPr>
                <a:t>/</a:t>
              </a:r>
              <a:r>
                <a:rPr lang="en-US">
                  <a:solidFill>
                    <a:srgbClr val="000000"/>
                  </a:solidFill>
                  <a:cs typeface="Times New Roman" pitchFamily="18" charset="0"/>
                  <a:sym typeface="Symbol" pitchFamily="18" charset="2"/>
                </a:rPr>
                <a:t> second</a:t>
              </a:r>
              <a:endParaRPr lang="en-US">
                <a:sym typeface="Symbol" pitchFamily="18" charset="2"/>
              </a:endParaRPr>
            </a:p>
          </p:txBody>
        </p:sp>
        <p:sp>
          <p:nvSpPr>
            <p:cNvPr id="69639" name="Text Box 6"/>
            <p:cNvSpPr txBox="1">
              <a:spLocks noChangeArrowheads="1"/>
            </p:cNvSpPr>
            <p:nvPr/>
          </p:nvSpPr>
          <p:spPr bwMode="auto">
            <a:xfrm>
              <a:off x="3224" y="3773"/>
              <a:ext cx="198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Becquerel definition</a:t>
              </a:r>
            </a:p>
          </p:txBody>
        </p:sp>
        <p:sp>
          <p:nvSpPr>
            <p:cNvPr id="69640" name="Rectangle 7"/>
            <p:cNvSpPr>
              <a:spLocks noChangeArrowheads="1"/>
            </p:cNvSpPr>
            <p:nvPr/>
          </p:nvSpPr>
          <p:spPr bwMode="auto">
            <a:xfrm>
              <a:off x="510" y="3775"/>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714">
                                            <p:txEl>
                                              <p:pRg st="1" end="1"/>
                                            </p:txEl>
                                          </p:spTgt>
                                        </p:tgtEl>
                                        <p:attrNameLst>
                                          <p:attrName>style.visibility</p:attrName>
                                        </p:attrNameLst>
                                      </p:cBhvr>
                                      <p:to>
                                        <p:strVal val="visible"/>
                                      </p:to>
                                    </p:set>
                                    <p:anim calcmode="lin" valueType="num">
                                      <p:cBhvr additive="base">
                                        <p:cTn id="7" dur="500" fill="hold"/>
                                        <p:tgtEl>
                                          <p:spTgt spid="243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3714">
                                            <p:txEl>
                                              <p:pRg st="2" end="2"/>
                                            </p:txEl>
                                          </p:spTgt>
                                        </p:tgtEl>
                                        <p:attrNameLst>
                                          <p:attrName>style.visibility</p:attrName>
                                        </p:attrNameLst>
                                      </p:cBhvr>
                                      <p:to>
                                        <p:strVal val="visible"/>
                                      </p:to>
                                    </p:set>
                                    <p:anim calcmode="lin" valueType="num">
                                      <p:cBhvr additive="base">
                                        <p:cTn id="13" dur="500" fill="hold"/>
                                        <p:tgtEl>
                                          <p:spTgt spid="243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43716"/>
                                        </p:tgtEl>
                                        <p:attrNameLst>
                                          <p:attrName>style.visibility</p:attrName>
                                        </p:attrNameLst>
                                      </p:cBhvr>
                                      <p:to>
                                        <p:strVal val="visible"/>
                                      </p:to>
                                    </p:set>
                                    <p:anim calcmode="lin" valueType="num">
                                      <p:cBhvr>
                                        <p:cTn id="17" dur="500" fill="hold"/>
                                        <p:tgtEl>
                                          <p:spTgt spid="243716"/>
                                        </p:tgtEl>
                                        <p:attrNameLst>
                                          <p:attrName>ppt_w</p:attrName>
                                        </p:attrNameLst>
                                      </p:cBhvr>
                                      <p:tavLst>
                                        <p:tav tm="0">
                                          <p:val>
                                            <p:fltVal val="0"/>
                                          </p:val>
                                        </p:tav>
                                        <p:tav tm="100000">
                                          <p:val>
                                            <p:strVal val="#ppt_w"/>
                                          </p:val>
                                        </p:tav>
                                      </p:tavLst>
                                    </p:anim>
                                    <p:anim calcmode="lin" valueType="num">
                                      <p:cBhvr>
                                        <p:cTn id="18" dur="500" fill="hold"/>
                                        <p:tgtEl>
                                          <p:spTgt spid="243716"/>
                                        </p:tgtEl>
                                        <p:attrNameLst>
                                          <p:attrName>ppt_h</p:attrName>
                                        </p:attrNameLst>
                                      </p:cBhvr>
                                      <p:tavLst>
                                        <p:tav tm="0">
                                          <p:val>
                                            <p:fltVal val="0"/>
                                          </p:val>
                                        </p:tav>
                                        <p:tav tm="100000">
                                          <p:val>
                                            <p:strVal val="#ppt_h"/>
                                          </p:val>
                                        </p:tav>
                                      </p:tavLst>
                                    </p:anim>
                                    <p:animEffect transition="in" filter="fade">
                                      <p:cBhvr>
                                        <p:cTn id="19" dur="500"/>
                                        <p:tgtEl>
                                          <p:spTgt spid="243716"/>
                                        </p:tgtEl>
                                      </p:cBhvr>
                                    </p:animEffect>
                                  </p:childTnLst>
                                  <p:subTnLst>
                                    <p:audio>
                                      <p:cMediaNode>
                                        <p:cTn display="0" masterRel="sameClick">
                                          <p:stCondLst>
                                            <p:cond evt="begin" delay="0">
                                              <p:tn val="15"/>
                                            </p:cond>
                                          </p:stCondLst>
                                          <p:endCondLst>
                                            <p:cond evt="onStopAudio" delay="0">
                                              <p:tgtEl>
                                                <p:sldTgt/>
                                              </p:tgtEl>
                                            </p:cond>
                                          </p:endCondLst>
                                        </p:cTn>
                                        <p:tgtEl>
                                          <p:sndTgt r:embed="rId5" name="Geiger Counter2.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3714">
                                            <p:txEl>
                                              <p:pRg st="3" end="3"/>
                                            </p:txEl>
                                          </p:spTgt>
                                        </p:tgtEl>
                                        <p:attrNameLst>
                                          <p:attrName>style.visibility</p:attrName>
                                        </p:attrNameLst>
                                      </p:cBhvr>
                                      <p:to>
                                        <p:strVal val="visible"/>
                                      </p:to>
                                    </p:set>
                                    <p:anim calcmode="lin" valueType="num">
                                      <p:cBhvr additive="base">
                                        <p:cTn id="24" dur="500" fill="hold"/>
                                        <p:tgtEl>
                                          <p:spTgt spid="24371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776538"/>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b="1">
                <a:solidFill>
                  <a:srgbClr val="000000"/>
                </a:solidFill>
                <a:ea typeface="Segoe UI" pitchFamily="34" charset="0"/>
                <a:cs typeface="Arial" charset="0"/>
              </a:rPr>
              <a:t>Aims: </a:t>
            </a:r>
            <a:endParaRPr lang="en-US" altLang="en-US">
              <a:solidFill>
                <a:srgbClr val="000000"/>
              </a:solidFill>
              <a:ea typeface="Segoe UI" pitchFamily="34" charset="0"/>
              <a:cs typeface="Arial" charset="0"/>
            </a:endParaRPr>
          </a:p>
          <a:p>
            <a:pPr marL="457200" indent="-457200" eaLnBrk="0" hangingPunct="0">
              <a:spcBef>
                <a:spcPct val="20000"/>
              </a:spcBef>
            </a:pPr>
            <a:r>
              <a:rPr lang="en-US" altLang="en-US">
                <a:solidFill>
                  <a:srgbClr val="000000"/>
                </a:solidFill>
                <a:ea typeface="Segoe UI" pitchFamily="34" charset="0"/>
                <a:cs typeface="Arial" charset="0"/>
              </a:rPr>
              <a:t>• </a:t>
            </a:r>
            <a:r>
              <a:rPr lang="en-US" altLang="en-US" b="1">
                <a:solidFill>
                  <a:srgbClr val="000000"/>
                </a:solidFill>
                <a:ea typeface="Segoe UI" pitchFamily="34" charset="0"/>
                <a:cs typeface="Arial" charset="0"/>
              </a:rPr>
              <a:t>Aim 8: </a:t>
            </a:r>
            <a:r>
              <a:rPr lang="en-US" altLang="en-US">
                <a:solidFill>
                  <a:srgbClr val="000000"/>
                </a:solidFill>
                <a:ea typeface="Segoe UI" pitchFamily="34" charset="0"/>
                <a:cs typeface="Arial" charset="0"/>
              </a:rPr>
              <a:t>the use of radioactive materials poses environmental dangers that must be addressed at all stages of research </a:t>
            </a:r>
            <a:endParaRPr lang="en-US" altLang="en-US">
              <a:solidFill>
                <a:srgbClr val="000000"/>
              </a:solidFill>
              <a:ea typeface="Calibri" pitchFamily="34" charset="0"/>
              <a:cs typeface="Arial" charset="0"/>
            </a:endParaRPr>
          </a:p>
          <a:p>
            <a:pPr marL="457200" indent="-457200" eaLnBrk="0" hangingPunct="0">
              <a:spcBef>
                <a:spcPct val="20000"/>
              </a:spcBef>
            </a:pPr>
            <a:r>
              <a:rPr lang="en-US" altLang="en-US">
                <a:solidFill>
                  <a:srgbClr val="000000"/>
                </a:solidFill>
                <a:ea typeface="Calibri" pitchFamily="34" charset="0"/>
                <a:cs typeface="Arial" charset="0"/>
              </a:rPr>
              <a:t>• </a:t>
            </a:r>
            <a:r>
              <a:rPr lang="en-US" altLang="en-US" b="1">
                <a:solidFill>
                  <a:srgbClr val="000000"/>
                </a:solidFill>
                <a:ea typeface="Calibri" pitchFamily="34" charset="0"/>
                <a:cs typeface="Arial" charset="0"/>
              </a:rPr>
              <a:t>Aim 9: </a:t>
            </a:r>
            <a:r>
              <a:rPr lang="en-US" altLang="en-US">
                <a:solidFill>
                  <a:srgbClr val="000000"/>
                </a:solidFill>
                <a:ea typeface="Calibri" pitchFamily="34" charset="0"/>
                <a:cs typeface="Arial" charset="0"/>
              </a:rPr>
              <a:t>the use of radioactive materials requires the development of safe experimental practices and methods for handling radioactive materials</a:t>
            </a:r>
            <a:r>
              <a:rPr lang="en-US" altLang="en-US" b="1">
                <a:solidFill>
                  <a:srgbClr val="000000"/>
                </a:solidFill>
                <a:ea typeface="Calibri" pitchFamily="34" charset="0"/>
                <a:cs typeface="Arial" charset="0"/>
              </a:rPr>
              <a:t> </a:t>
            </a:r>
          </a:p>
        </p:txBody>
      </p:sp>
      <p:sp>
        <p:nvSpPr>
          <p:cNvPr id="819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685800" y="1549400"/>
            <a:ext cx="7772400" cy="286861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chemeClr val="accent6"/>
                </a:solidFill>
                <a:ea typeface="Calibri" pitchFamily="34" charset="0"/>
                <a:cs typeface="Arial" charset="0"/>
              </a:rPr>
              <a:t>Solving problems involving integral numbers of half-lives </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 decay rate or </a:t>
            </a:r>
            <a:r>
              <a:rPr lang="en-US" b="1" dirty="0">
                <a:solidFill>
                  <a:srgbClr val="000000"/>
                </a:solidFill>
                <a:latin typeface="+mn-lt"/>
                <a:cs typeface="Times New Roman" pitchFamily="18" charset="0"/>
              </a:rPr>
              <a:t>activity</a:t>
            </a:r>
            <a:r>
              <a:rPr lang="en-US" dirty="0">
                <a:solidFill>
                  <a:srgbClr val="000000"/>
                </a:solidFill>
                <a:latin typeface="+mn-lt"/>
                <a:cs typeface="Times New Roman" pitchFamily="18" charset="0"/>
              </a:rPr>
              <a:t> </a:t>
            </a:r>
            <a:r>
              <a:rPr lang="en-US" i="1" dirty="0">
                <a:solidFill>
                  <a:srgbClr val="000000"/>
                </a:solidFill>
                <a:latin typeface="+mn-lt"/>
                <a:cs typeface="Times New Roman" pitchFamily="18" charset="0"/>
              </a:rPr>
              <a:t>A </a:t>
            </a:r>
            <a:r>
              <a:rPr lang="en-US" dirty="0">
                <a:solidFill>
                  <a:srgbClr val="000000"/>
                </a:solidFill>
                <a:latin typeface="+mn-lt"/>
                <a:cs typeface="Times New Roman" pitchFamily="18" charset="0"/>
              </a:rPr>
              <a:t>is proportional to the population of the radioactive nuclide </a:t>
            </a:r>
            <a:r>
              <a:rPr lang="en-US" i="1" dirty="0">
                <a:solidFill>
                  <a:srgbClr val="000000"/>
                </a:solidFill>
                <a:latin typeface="+mn-lt"/>
                <a:cs typeface="Times New Roman" pitchFamily="18" charset="0"/>
              </a:rPr>
              <a:t>N</a:t>
            </a:r>
            <a:r>
              <a:rPr lang="en-US" baseline="-25000" dirty="0">
                <a:solidFill>
                  <a:srgbClr val="000000"/>
                </a:solidFill>
                <a:latin typeface="+mn-lt"/>
                <a:cs typeface="Times New Roman" pitchFamily="18" charset="0"/>
              </a:rPr>
              <a:t>0</a:t>
            </a:r>
            <a:r>
              <a:rPr lang="en-US" dirty="0">
                <a:solidFill>
                  <a:srgbClr val="000000"/>
                </a:solidFill>
                <a:latin typeface="+mn-lt"/>
                <a:cs typeface="Times New Roman" pitchFamily="18" charset="0"/>
              </a:rPr>
              <a:t> in the sample.</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Thus if the population has decreased to half its original number, the activity will be halved.</a:t>
            </a:r>
          </a:p>
        </p:txBody>
      </p:sp>
      <p:grpSp>
        <p:nvGrpSpPr>
          <p:cNvPr id="2" name="Group 4"/>
          <p:cNvGrpSpPr>
            <a:grpSpLocks/>
          </p:cNvGrpSpPr>
          <p:nvPr/>
        </p:nvGrpSpPr>
        <p:grpSpPr bwMode="auto">
          <a:xfrm>
            <a:off x="820738" y="3175000"/>
            <a:ext cx="7451725" cy="461963"/>
            <a:chOff x="516" y="3772"/>
            <a:chExt cx="4694" cy="291"/>
          </a:xfrm>
        </p:grpSpPr>
        <p:sp>
          <p:nvSpPr>
            <p:cNvPr id="71698" name="Rectangle 5"/>
            <p:cNvSpPr>
              <a:spLocks noChangeArrowheads="1"/>
            </p:cNvSpPr>
            <p:nvPr/>
          </p:nvSpPr>
          <p:spPr bwMode="auto">
            <a:xfrm>
              <a:off x="598" y="3774"/>
              <a:ext cx="2630" cy="202"/>
            </a:xfrm>
            <a:prstGeom prst="rect">
              <a:avLst/>
            </a:prstGeom>
            <a:noFill/>
            <a:ln w="9525">
              <a:noFill/>
              <a:miter lim="800000"/>
              <a:headEnd/>
              <a:tailEnd/>
            </a:ln>
          </p:spPr>
          <p:txBody>
            <a:bodyPr/>
            <a:lstStyle/>
            <a:p>
              <a:pPr eaLnBrk="0" hangingPunct="0">
                <a:lnSpc>
                  <a:spcPct val="90000"/>
                </a:lnSpc>
                <a:spcBef>
                  <a:spcPct val="20000"/>
                </a:spcBef>
                <a:defRPr/>
              </a:pPr>
              <a:r>
                <a:rPr lang="en-US" i="1">
                  <a:solidFill>
                    <a:srgbClr val="000000"/>
                  </a:solidFill>
                  <a:latin typeface="+mn-lt"/>
                  <a:cs typeface="Times New Roman" pitchFamily="18" charset="0"/>
                  <a:sym typeface="Symbol" pitchFamily="18" charset="2"/>
                </a:rPr>
                <a:t>A</a:t>
              </a:r>
              <a:r>
                <a:rPr lang="en-US">
                  <a:solidFill>
                    <a:srgbClr val="000000"/>
                  </a:solidFill>
                  <a:latin typeface="+mn-lt"/>
                  <a:cs typeface="Times New Roman" pitchFamily="18" charset="0"/>
                  <a:sym typeface="Symbol" pitchFamily="18" charset="2"/>
                </a:rPr>
                <a:t>  </a:t>
              </a:r>
              <a:r>
                <a:rPr lang="en-US" i="1">
                  <a:solidFill>
                    <a:srgbClr val="000000"/>
                  </a:solidFill>
                  <a:latin typeface="+mn-lt"/>
                  <a:cs typeface="Times New Roman" pitchFamily="18" charset="0"/>
                  <a:sym typeface="Symbol" pitchFamily="18" charset="2"/>
                </a:rPr>
                <a:t>N</a:t>
              </a:r>
              <a:r>
                <a:rPr lang="en-US" baseline="-25000">
                  <a:solidFill>
                    <a:srgbClr val="000000"/>
                  </a:solidFill>
                  <a:latin typeface="+mn-lt"/>
                  <a:cs typeface="Times New Roman" pitchFamily="18" charset="0"/>
                  <a:sym typeface="Symbol" pitchFamily="18" charset="2"/>
                </a:rPr>
                <a:t>0</a:t>
              </a:r>
              <a:r>
                <a:rPr lang="en-US">
                  <a:latin typeface="+mn-lt"/>
                  <a:sym typeface="Symbol" pitchFamily="18" charset="2"/>
                </a:rPr>
                <a:t> </a:t>
              </a:r>
            </a:p>
          </p:txBody>
        </p:sp>
        <p:sp>
          <p:nvSpPr>
            <p:cNvPr id="71699" name="Text Box 6"/>
            <p:cNvSpPr txBox="1">
              <a:spLocks noChangeArrowheads="1"/>
            </p:cNvSpPr>
            <p:nvPr/>
          </p:nvSpPr>
          <p:spPr bwMode="auto">
            <a:xfrm>
              <a:off x="4057" y="3772"/>
              <a:ext cx="1153" cy="291"/>
            </a:xfrm>
            <a:prstGeom prst="rect">
              <a:avLst/>
            </a:prstGeom>
            <a:solidFill>
              <a:srgbClr val="FF0000"/>
            </a:solidFill>
            <a:ln w="9525">
              <a:noFill/>
              <a:miter lim="800000"/>
              <a:headEnd/>
              <a:tailEnd/>
            </a:ln>
          </p:spPr>
          <p:txBody>
            <a:bodyPr>
              <a:spAutoFit/>
            </a:bodyPr>
            <a:lstStyle/>
            <a:p>
              <a:pPr algn="ctr">
                <a:spcBef>
                  <a:spcPct val="50000"/>
                </a:spcBef>
                <a:defRPr/>
              </a:pPr>
              <a:r>
                <a:rPr lang="en-US" b="1" dirty="0">
                  <a:solidFill>
                    <a:schemeClr val="bg1"/>
                  </a:solidFill>
                  <a:latin typeface="+mn-lt"/>
                </a:rPr>
                <a:t> </a:t>
              </a:r>
              <a:r>
                <a:rPr lang="en-US" dirty="0">
                  <a:solidFill>
                    <a:schemeClr val="bg1"/>
                  </a:solidFill>
                  <a:latin typeface="+mn-lt"/>
                </a:rPr>
                <a:t>activity </a:t>
              </a:r>
              <a:r>
                <a:rPr lang="en-US" i="1" dirty="0">
                  <a:solidFill>
                    <a:schemeClr val="bg1"/>
                  </a:solidFill>
                  <a:latin typeface="+mn-lt"/>
                </a:rPr>
                <a:t>A </a:t>
              </a:r>
            </a:p>
          </p:txBody>
        </p:sp>
        <p:sp>
          <p:nvSpPr>
            <p:cNvPr id="71700" name="Rectangle 7"/>
            <p:cNvSpPr>
              <a:spLocks noChangeArrowheads="1"/>
            </p:cNvSpPr>
            <p:nvPr/>
          </p:nvSpPr>
          <p:spPr bwMode="auto">
            <a:xfrm>
              <a:off x="516" y="3774"/>
              <a:ext cx="4690" cy="284"/>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grpSp>
      <p:sp>
        <p:nvSpPr>
          <p:cNvPr id="245768" name="Rectangle 8"/>
          <p:cNvSpPr>
            <a:spLocks noChangeArrowheads="1"/>
          </p:cNvSpPr>
          <p:nvPr/>
        </p:nvSpPr>
        <p:spPr bwMode="auto">
          <a:xfrm>
            <a:off x="684213" y="4403725"/>
            <a:ext cx="7772400" cy="2454275"/>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Suppose the activity of a radioactive sample decreases from X </a:t>
            </a:r>
            <a:r>
              <a:rPr lang="en-US" dirty="0" err="1">
                <a:latin typeface="+mn-lt"/>
                <a:sym typeface="Symbol" pitchFamily="18" charset="2"/>
              </a:rPr>
              <a:t>Bq</a:t>
            </a:r>
            <a:r>
              <a:rPr lang="en-US" dirty="0">
                <a:latin typeface="+mn-lt"/>
                <a:sym typeface="Symbol" pitchFamily="18" charset="2"/>
              </a:rPr>
              <a:t> to X </a:t>
            </a:r>
            <a:r>
              <a:rPr lang="en-US" i="1" dirty="0">
                <a:latin typeface="+mn-lt"/>
                <a:sym typeface="Symbol" pitchFamily="18" charset="2"/>
              </a:rPr>
              <a:t>/ </a:t>
            </a:r>
            <a:r>
              <a:rPr lang="en-US" dirty="0">
                <a:latin typeface="+mn-lt"/>
                <a:sym typeface="Symbol" pitchFamily="18" charset="2"/>
              </a:rPr>
              <a:t>16 </a:t>
            </a:r>
            <a:r>
              <a:rPr lang="en-US" dirty="0" err="1">
                <a:latin typeface="+mn-lt"/>
                <a:sym typeface="Symbol" pitchFamily="18" charset="2"/>
              </a:rPr>
              <a:t>Bq</a:t>
            </a:r>
            <a:r>
              <a:rPr lang="en-US" dirty="0">
                <a:latin typeface="+mn-lt"/>
                <a:sym typeface="Symbol" pitchFamily="18" charset="2"/>
              </a:rPr>
              <a:t> in 80 minutes. What is the half-life of the substance?</a:t>
            </a:r>
          </a:p>
          <a:p>
            <a:pPr eaLnBrk="0" hangingPunct="0">
              <a:spcBef>
                <a:spcPts val="300"/>
              </a:spcBef>
              <a:defRPr/>
            </a:pPr>
            <a:r>
              <a:rPr lang="en-US" dirty="0">
                <a:latin typeface="+mn-lt"/>
                <a:sym typeface="Symbol" pitchFamily="18" charset="2"/>
              </a:rPr>
              <a:t>SOLUTION: Since </a:t>
            </a:r>
            <a:r>
              <a:rPr lang="en-US" i="1" dirty="0">
                <a:latin typeface="+mn-lt"/>
                <a:sym typeface="Symbol" pitchFamily="18" charset="2"/>
              </a:rPr>
              <a:t>A</a:t>
            </a:r>
            <a:r>
              <a:rPr lang="en-US" dirty="0">
                <a:latin typeface="+mn-lt"/>
                <a:sym typeface="Symbol" pitchFamily="18" charset="2"/>
              </a:rPr>
              <a:t> is proportional to </a:t>
            </a:r>
            <a:r>
              <a:rPr lang="en-US" i="1" dirty="0">
                <a:latin typeface="+mn-lt"/>
                <a:sym typeface="Symbol" pitchFamily="18" charset="2"/>
              </a:rPr>
              <a:t>N</a:t>
            </a:r>
            <a:r>
              <a:rPr lang="en-US" baseline="-25000" dirty="0">
                <a:latin typeface="+mn-lt"/>
                <a:sym typeface="Symbol" pitchFamily="18" charset="2"/>
              </a:rPr>
              <a:t>0</a:t>
            </a:r>
            <a:r>
              <a:rPr lang="en-US" dirty="0">
                <a:latin typeface="+mn-lt"/>
                <a:sym typeface="Symbol" pitchFamily="18" charset="2"/>
              </a:rPr>
              <a:t> we have</a:t>
            </a:r>
          </a:p>
          <a:p>
            <a:pPr eaLnBrk="0" hangingPunct="0">
              <a:spcBef>
                <a:spcPts val="0"/>
              </a:spcBef>
              <a:defRPr/>
            </a:pPr>
            <a:r>
              <a:rPr lang="en-US" i="1" dirty="0">
                <a:latin typeface="+mn-lt"/>
                <a:sym typeface="Symbol" pitchFamily="18" charset="2"/>
              </a:rPr>
              <a:t>     </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a:t>
            </a:r>
            <a:r>
              <a:rPr lang="en-US" dirty="0">
                <a:solidFill>
                  <a:schemeClr val="accent6"/>
                </a:solidFill>
                <a:latin typeface="+mn-lt"/>
                <a:sym typeface="Symbol" pitchFamily="18" charset="2"/>
              </a:rPr>
              <a:t>(1/2)</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 </a:t>
            </a:r>
            <a:r>
              <a:rPr lang="en-US" dirty="0">
                <a:solidFill>
                  <a:schemeClr val="accent6"/>
                </a:solidFill>
                <a:latin typeface="+mn-lt"/>
                <a:sym typeface="Symbol" pitchFamily="18" charset="2"/>
              </a:rPr>
              <a:t>(1/4)</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 </a:t>
            </a:r>
            <a:r>
              <a:rPr lang="en-US" dirty="0">
                <a:solidFill>
                  <a:schemeClr val="accent6"/>
                </a:solidFill>
                <a:latin typeface="+mn-lt"/>
                <a:sym typeface="Symbol" pitchFamily="18" charset="2"/>
              </a:rPr>
              <a:t>(1/8)</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 </a:t>
            </a:r>
            <a:r>
              <a:rPr lang="en-US" dirty="0">
                <a:solidFill>
                  <a:schemeClr val="accent6"/>
                </a:solidFill>
                <a:latin typeface="+mn-lt"/>
                <a:sym typeface="Symbol" pitchFamily="18" charset="2"/>
              </a:rPr>
              <a:t>(1/16)</a:t>
            </a:r>
            <a:r>
              <a:rPr lang="en-US" i="1" dirty="0">
                <a:solidFill>
                  <a:schemeClr val="accent6"/>
                </a:solidFill>
                <a:latin typeface="+mn-lt"/>
                <a:sym typeface="Symbol" pitchFamily="18" charset="2"/>
              </a:rPr>
              <a:t>N</a:t>
            </a:r>
            <a:r>
              <a:rPr lang="en-US" baseline="-25000" dirty="0">
                <a:solidFill>
                  <a:schemeClr val="accent6"/>
                </a:solidFill>
                <a:latin typeface="+mn-lt"/>
                <a:sym typeface="Symbol" pitchFamily="18" charset="2"/>
              </a:rPr>
              <a:t>0</a:t>
            </a:r>
            <a:endParaRPr lang="en-US" dirty="0">
              <a:latin typeface="+mn-lt"/>
              <a:sym typeface="Symbol" pitchFamily="18" charset="2"/>
            </a:endParaRPr>
          </a:p>
          <a:p>
            <a:pPr eaLnBrk="0" hangingPunct="0">
              <a:spcBef>
                <a:spcPts val="1200"/>
              </a:spcBef>
              <a:defRPr/>
            </a:pPr>
            <a:r>
              <a:rPr lang="en-US" dirty="0">
                <a:solidFill>
                  <a:srgbClr val="000000"/>
                </a:solidFill>
                <a:latin typeface="+mn-lt"/>
                <a:cs typeface="Times New Roman" pitchFamily="18" charset="0"/>
                <a:sym typeface="Symbol" pitchFamily="18" charset="2"/>
              </a:rPr>
              <a:t></a:t>
            </a:r>
            <a:r>
              <a:rPr lang="en-US" dirty="0">
                <a:latin typeface="+mn-lt"/>
                <a:sym typeface="Symbol" pitchFamily="18" charset="2"/>
              </a:rPr>
              <a:t>so that 4 half-lives = 80 min and </a:t>
            </a:r>
            <a:r>
              <a:rPr lang="en-US" i="1" dirty="0" err="1">
                <a:latin typeface="+mn-lt"/>
                <a:sym typeface="Symbol" pitchFamily="18" charset="2"/>
              </a:rPr>
              <a:t>t</a:t>
            </a:r>
            <a:r>
              <a:rPr lang="en-US" baseline="-25000" dirty="0" err="1">
                <a:latin typeface="+mn-lt"/>
                <a:sym typeface="Symbol" pitchFamily="18" charset="2"/>
              </a:rPr>
              <a:t>half</a:t>
            </a:r>
            <a:r>
              <a:rPr lang="en-US" dirty="0">
                <a:latin typeface="+mn-lt"/>
                <a:sym typeface="Symbol" pitchFamily="18" charset="2"/>
              </a:rPr>
              <a:t> = 20 min.</a:t>
            </a:r>
          </a:p>
        </p:txBody>
      </p:sp>
      <p:sp>
        <p:nvSpPr>
          <p:cNvPr id="71696" name="Rectangle 10"/>
          <p:cNvSpPr>
            <a:spLocks noChangeArrowheads="1"/>
          </p:cNvSpPr>
          <p:nvPr/>
        </p:nvSpPr>
        <p:spPr bwMode="auto">
          <a:xfrm>
            <a:off x="1458913" y="6132513"/>
            <a:ext cx="849312" cy="40957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066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1" name="Rectangle 10"/>
          <p:cNvSpPr>
            <a:spLocks noChangeArrowheads="1"/>
          </p:cNvSpPr>
          <p:nvPr/>
        </p:nvSpPr>
        <p:spPr bwMode="auto">
          <a:xfrm>
            <a:off x="2751138" y="6130925"/>
            <a:ext cx="849312" cy="407988"/>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22" name="Rectangle 10"/>
          <p:cNvSpPr>
            <a:spLocks noChangeArrowheads="1"/>
          </p:cNvSpPr>
          <p:nvPr/>
        </p:nvSpPr>
        <p:spPr bwMode="auto">
          <a:xfrm>
            <a:off x="4084638" y="6127750"/>
            <a:ext cx="849312" cy="40957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23" name="Rectangle 10"/>
          <p:cNvSpPr>
            <a:spLocks noChangeArrowheads="1"/>
          </p:cNvSpPr>
          <p:nvPr/>
        </p:nvSpPr>
        <p:spPr bwMode="auto">
          <a:xfrm>
            <a:off x="5392738" y="6113463"/>
            <a:ext cx="849312" cy="40957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2">
                                            <p:txEl>
                                              <p:pRg st="0" end="0"/>
                                            </p:txEl>
                                          </p:spTgt>
                                        </p:tgtEl>
                                        <p:attrNameLst>
                                          <p:attrName>style.visibility</p:attrName>
                                        </p:attrNameLst>
                                      </p:cBhvr>
                                      <p:to>
                                        <p:strVal val="visible"/>
                                      </p:to>
                                    </p:set>
                                    <p:anim calcmode="lin" valueType="num">
                                      <p:cBhvr additive="base">
                                        <p:cTn id="7" dur="500" fill="hold"/>
                                        <p:tgtEl>
                                          <p:spTgt spid="245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62">
                                            <p:txEl>
                                              <p:pRg st="1" end="1"/>
                                            </p:txEl>
                                          </p:spTgt>
                                        </p:tgtEl>
                                        <p:attrNameLst>
                                          <p:attrName>style.visibility</p:attrName>
                                        </p:attrNameLst>
                                      </p:cBhvr>
                                      <p:to>
                                        <p:strVal val="visible"/>
                                      </p:to>
                                    </p:set>
                                    <p:anim calcmode="lin" valueType="num">
                                      <p:cBhvr additive="base">
                                        <p:cTn id="13" dur="500" fill="hold"/>
                                        <p:tgtEl>
                                          <p:spTgt spid="2457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5762">
                                            <p:txEl>
                                              <p:pRg st="3" end="3"/>
                                            </p:txEl>
                                          </p:spTgt>
                                        </p:tgtEl>
                                        <p:attrNameLst>
                                          <p:attrName>style.visibility</p:attrName>
                                        </p:attrNameLst>
                                      </p:cBhvr>
                                      <p:to>
                                        <p:strVal val="visible"/>
                                      </p:to>
                                    </p:set>
                                    <p:anim calcmode="lin" valueType="num">
                                      <p:cBhvr additive="base">
                                        <p:cTn id="26" dur="500" fill="hold"/>
                                        <p:tgtEl>
                                          <p:spTgt spid="24576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5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5768">
                                            <p:txEl>
                                              <p:pRg st="0" end="0"/>
                                            </p:txEl>
                                          </p:spTgt>
                                        </p:tgtEl>
                                        <p:attrNameLst>
                                          <p:attrName>style.visibility</p:attrName>
                                        </p:attrNameLst>
                                      </p:cBhvr>
                                      <p:to>
                                        <p:strVal val="visible"/>
                                      </p:to>
                                    </p:set>
                                    <p:anim calcmode="lin" valueType="num">
                                      <p:cBhvr additive="base">
                                        <p:cTn id="32" dur="500" fill="hold"/>
                                        <p:tgtEl>
                                          <p:spTgt spid="24576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57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5768">
                                            <p:txEl>
                                              <p:pRg st="1" end="1"/>
                                            </p:txEl>
                                          </p:spTgt>
                                        </p:tgtEl>
                                        <p:attrNameLst>
                                          <p:attrName>style.visibility</p:attrName>
                                        </p:attrNameLst>
                                      </p:cBhvr>
                                      <p:to>
                                        <p:strVal val="visible"/>
                                      </p:to>
                                    </p:set>
                                    <p:anim calcmode="lin" valueType="num">
                                      <p:cBhvr additive="base">
                                        <p:cTn id="38" dur="500" fill="hold"/>
                                        <p:tgtEl>
                                          <p:spTgt spid="24576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57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5768">
                                            <p:txEl>
                                              <p:pRg st="2" end="2"/>
                                            </p:txEl>
                                          </p:spTgt>
                                        </p:tgtEl>
                                        <p:attrNameLst>
                                          <p:attrName>style.visibility</p:attrName>
                                        </p:attrNameLst>
                                      </p:cBhvr>
                                      <p:to>
                                        <p:strVal val="visible"/>
                                      </p:to>
                                    </p:set>
                                    <p:anim calcmode="lin" valueType="num">
                                      <p:cBhvr additive="base">
                                        <p:cTn id="44" dur="500" fill="hold"/>
                                        <p:tgtEl>
                                          <p:spTgt spid="24576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57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71696"/>
                                        </p:tgtEl>
                                        <p:attrNameLst>
                                          <p:attrName>style.visibility</p:attrName>
                                        </p:attrNameLst>
                                      </p:cBhvr>
                                      <p:to>
                                        <p:strVal val="visible"/>
                                      </p:to>
                                    </p:set>
                                    <p:anim calcmode="lin" valueType="num">
                                      <p:cBhvr>
                                        <p:cTn id="50" dur="500" fill="hold"/>
                                        <p:tgtEl>
                                          <p:spTgt spid="71696"/>
                                        </p:tgtEl>
                                        <p:attrNameLst>
                                          <p:attrName>ppt_w</p:attrName>
                                        </p:attrNameLst>
                                      </p:cBhvr>
                                      <p:tavLst>
                                        <p:tav tm="0">
                                          <p:val>
                                            <p:fltVal val="0"/>
                                          </p:val>
                                        </p:tav>
                                        <p:tav tm="100000">
                                          <p:val>
                                            <p:strVal val="#ppt_w"/>
                                          </p:val>
                                        </p:tav>
                                      </p:tavLst>
                                    </p:anim>
                                    <p:anim calcmode="lin" valueType="num">
                                      <p:cBhvr>
                                        <p:cTn id="51" dur="500" fill="hold"/>
                                        <p:tgtEl>
                                          <p:spTgt spid="71696"/>
                                        </p:tgtEl>
                                        <p:attrNameLst>
                                          <p:attrName>ppt_h</p:attrName>
                                        </p:attrNameLst>
                                      </p:cBhvr>
                                      <p:tavLst>
                                        <p:tav tm="0">
                                          <p:val>
                                            <p:fltVal val="0"/>
                                          </p:val>
                                        </p:tav>
                                        <p:tav tm="100000">
                                          <p:val>
                                            <p:strVal val="#ppt_h"/>
                                          </p:val>
                                        </p:tav>
                                      </p:tavLst>
                                    </p:anim>
                                    <p:animEffect transition="in" filter="fade">
                                      <p:cBhvr>
                                        <p:cTn id="52" dur="500"/>
                                        <p:tgtEl>
                                          <p:spTgt spid="71696"/>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45768">
                                            <p:txEl>
                                              <p:pRg st="3" end="3"/>
                                            </p:txEl>
                                          </p:spTgt>
                                        </p:tgtEl>
                                        <p:attrNameLst>
                                          <p:attrName>style.visibility</p:attrName>
                                        </p:attrNameLst>
                                      </p:cBhvr>
                                      <p:to>
                                        <p:strVal val="visible"/>
                                      </p:to>
                                    </p:set>
                                    <p:anim calcmode="lin" valueType="num">
                                      <p:cBhvr additive="base">
                                        <p:cTn id="78" dur="500" fill="hold"/>
                                        <p:tgtEl>
                                          <p:spTgt spid="245768">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457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6" grpId="0"/>
      <p:bldP spid="21" grpId="0"/>
      <p:bldP spid="22" grpId="0"/>
      <p:bldP spid="2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ChangeArrowheads="1"/>
          </p:cNvSpPr>
          <p:nvPr/>
        </p:nvSpPr>
        <p:spPr bwMode="auto">
          <a:xfrm>
            <a:off x="684213"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Find the half-life of the radioactive nuclide shown here.  </a:t>
            </a:r>
            <a:r>
              <a:rPr lang="en-US" i="1" dirty="0">
                <a:latin typeface="+mn-lt"/>
                <a:sym typeface="Symbol" pitchFamily="18" charset="2"/>
              </a:rPr>
              <a:t>N</a:t>
            </a:r>
            <a:r>
              <a:rPr lang="en-US" baseline="-25000" dirty="0">
                <a:latin typeface="+mn-lt"/>
                <a:sym typeface="Symbol" pitchFamily="18" charset="2"/>
              </a:rPr>
              <a:t>0</a:t>
            </a:r>
            <a:r>
              <a:rPr lang="en-US" dirty="0">
                <a:latin typeface="+mn-lt"/>
                <a:sym typeface="Symbol" pitchFamily="18" charset="2"/>
              </a:rPr>
              <a:t> is the                                                       starting population of                                                                the nuclides. </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Find the time at                                                                 which the population                                                          has halved…</a:t>
            </a:r>
          </a:p>
          <a:p>
            <a:pPr eaLnBrk="0" hangingPunct="0">
              <a:spcBef>
                <a:spcPct val="20000"/>
              </a:spcBef>
              <a:defRPr/>
            </a:pPr>
            <a:r>
              <a:rPr lang="en-US" dirty="0">
                <a:latin typeface="+mn-lt"/>
                <a:sym typeface="Symbol" pitchFamily="18" charset="2"/>
              </a:rPr>
              <a:t>The half-life is         </a:t>
            </a:r>
            <a:r>
              <a:rPr lang="en-US" dirty="0" smtClean="0">
                <a:latin typeface="+mn-lt"/>
                <a:sym typeface="Symbol" pitchFamily="18" charset="2"/>
              </a:rPr>
              <a:t>                                                                              </a:t>
            </a:r>
            <a:r>
              <a:rPr lang="en-US" dirty="0">
                <a:latin typeface="+mn-lt"/>
                <a:sym typeface="Symbol" pitchFamily="18" charset="2"/>
              </a:rPr>
              <a:t>about 12.5 hours.</a:t>
            </a:r>
          </a:p>
        </p:txBody>
      </p:sp>
      <p:pic>
        <p:nvPicPr>
          <p:cNvPr id="247813" name="Picture 5"/>
          <p:cNvPicPr>
            <a:picLocks noChangeAspect="1" noChangeArrowheads="1"/>
          </p:cNvPicPr>
          <p:nvPr/>
        </p:nvPicPr>
        <p:blipFill>
          <a:blip r:embed="rId6" cstate="print"/>
          <a:srcRect/>
          <a:stretch>
            <a:fillRect/>
          </a:stretch>
        </p:blipFill>
        <p:spPr bwMode="auto">
          <a:xfrm>
            <a:off x="3810000" y="2428875"/>
            <a:ext cx="5227638" cy="3865563"/>
          </a:xfrm>
          <a:prstGeom prst="rect">
            <a:avLst/>
          </a:prstGeom>
          <a:ln>
            <a:noFill/>
          </a:ln>
          <a:effectLst>
            <a:outerShdw blurRad="292100" dist="139700" dir="2700000" algn="tl" rotWithShape="0">
              <a:srgbClr val="333333">
                <a:alpha val="65000"/>
              </a:srgbClr>
            </a:outerShdw>
          </a:effectLst>
        </p:spPr>
      </p:pic>
      <p:sp>
        <p:nvSpPr>
          <p:cNvPr id="247814" name="Rectangle 6"/>
          <p:cNvSpPr>
            <a:spLocks noChangeArrowheads="1"/>
          </p:cNvSpPr>
          <p:nvPr/>
        </p:nvSpPr>
        <p:spPr bwMode="auto">
          <a:xfrm>
            <a:off x="3795713" y="4073525"/>
            <a:ext cx="349250" cy="276225"/>
          </a:xfrm>
          <a:prstGeom prst="rect">
            <a:avLst/>
          </a:prstGeom>
          <a:solidFill>
            <a:srgbClr val="FF6600">
              <a:alpha val="32941"/>
            </a:srgbClr>
          </a:solidFill>
          <a:ln w="9525">
            <a:noFill/>
            <a:miter lim="800000"/>
            <a:headEnd/>
            <a:tailEnd/>
          </a:ln>
        </p:spPr>
        <p:txBody>
          <a:bodyPr wrap="none" anchor="ctr"/>
          <a:lstStyle/>
          <a:p>
            <a:endParaRPr lang="en-US"/>
          </a:p>
        </p:txBody>
      </p:sp>
      <p:sp>
        <p:nvSpPr>
          <p:cNvPr id="247815" name="Line 7"/>
          <p:cNvSpPr>
            <a:spLocks noChangeShapeType="1"/>
          </p:cNvSpPr>
          <p:nvPr/>
        </p:nvSpPr>
        <p:spPr bwMode="auto">
          <a:xfrm>
            <a:off x="4156075" y="4205288"/>
            <a:ext cx="855663" cy="0"/>
          </a:xfrm>
          <a:prstGeom prst="line">
            <a:avLst/>
          </a:prstGeom>
          <a:noFill/>
          <a:ln w="19050">
            <a:solidFill>
              <a:srgbClr val="FF0000"/>
            </a:solidFill>
            <a:round/>
            <a:headEnd/>
            <a:tailEnd/>
          </a:ln>
        </p:spPr>
        <p:txBody>
          <a:bodyPr/>
          <a:lstStyle/>
          <a:p>
            <a:endParaRPr lang="en-US"/>
          </a:p>
        </p:txBody>
      </p:sp>
      <p:sp>
        <p:nvSpPr>
          <p:cNvPr id="247816" name="Line 8"/>
          <p:cNvSpPr>
            <a:spLocks noChangeShapeType="1"/>
          </p:cNvSpPr>
          <p:nvPr/>
        </p:nvSpPr>
        <p:spPr bwMode="auto">
          <a:xfrm>
            <a:off x="5011738" y="4205288"/>
            <a:ext cx="0" cy="1709737"/>
          </a:xfrm>
          <a:prstGeom prst="line">
            <a:avLst/>
          </a:prstGeom>
          <a:noFill/>
          <a:ln w="28575">
            <a:solidFill>
              <a:srgbClr val="FF0000"/>
            </a:solidFill>
            <a:round/>
            <a:headEnd/>
            <a:tailEnd/>
          </a:ln>
        </p:spPr>
        <p:txBody>
          <a:bodyPr/>
          <a:lstStyle/>
          <a:p>
            <a:endParaRPr lang="en-US"/>
          </a:p>
        </p:txBody>
      </p:sp>
      <p:sp>
        <p:nvSpPr>
          <p:cNvPr id="247817" name="Line 9"/>
          <p:cNvSpPr>
            <a:spLocks noChangeShapeType="1"/>
          </p:cNvSpPr>
          <p:nvPr/>
        </p:nvSpPr>
        <p:spPr bwMode="auto">
          <a:xfrm flipV="1">
            <a:off x="5011738" y="5926138"/>
            <a:ext cx="0" cy="192087"/>
          </a:xfrm>
          <a:prstGeom prst="line">
            <a:avLst/>
          </a:prstGeom>
          <a:noFill/>
          <a:ln w="57150">
            <a:solidFill>
              <a:srgbClr val="FF0000"/>
            </a:solidFill>
            <a:round/>
            <a:headEnd/>
            <a:tailEnd type="triangle" w="med" len="med"/>
          </a:ln>
        </p:spPr>
        <p:txBody>
          <a:bodyPr/>
          <a:lstStyle/>
          <a:p>
            <a:endParaRPr lang="en-US"/>
          </a:p>
        </p:txBody>
      </p:sp>
      <p:sp>
        <p:nvSpPr>
          <p:cNvPr id="7168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47810"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ea typeface="Calibri" pitchFamily="34" charset="0"/>
                <a:cs typeface="Arial" charset="0"/>
              </a:rPr>
              <a:t>Determining the half-life of a nuclide from a decay curve</a:t>
            </a:r>
            <a:endParaRPr lang="en-US" sz="2000" i="1">
              <a:solidFill>
                <a:srgbClr val="000000"/>
              </a:solidFill>
              <a:latin typeface="Courier New" pitchFamily="49" charset="0"/>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810">
                                            <p:txEl>
                                              <p:pRg st="0" end="0"/>
                                            </p:txEl>
                                          </p:spTgt>
                                        </p:tgtEl>
                                        <p:attrNameLst>
                                          <p:attrName>style.visibility</p:attrName>
                                        </p:attrNameLst>
                                      </p:cBhvr>
                                      <p:to>
                                        <p:strVal val="visible"/>
                                      </p:to>
                                    </p:set>
                                    <p:anim calcmode="lin" valueType="num">
                                      <p:cBhvr additive="base">
                                        <p:cTn id="7" dur="500" fill="hold"/>
                                        <p:tgtEl>
                                          <p:spTgt spid="247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7812">
                                            <p:txEl>
                                              <p:pRg st="0" end="0"/>
                                            </p:txEl>
                                          </p:spTgt>
                                        </p:tgtEl>
                                        <p:attrNameLst>
                                          <p:attrName>style.visibility</p:attrName>
                                        </p:attrNameLst>
                                      </p:cBhvr>
                                      <p:to>
                                        <p:strVal val="visible"/>
                                      </p:to>
                                    </p:set>
                                    <p:anim calcmode="lin" valueType="num">
                                      <p:cBhvr additive="base">
                                        <p:cTn id="13" dur="500" fill="hold"/>
                                        <p:tgtEl>
                                          <p:spTgt spid="2478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47813"/>
                                        </p:tgtEl>
                                        <p:attrNameLst>
                                          <p:attrName>style.visibility</p:attrName>
                                        </p:attrNameLst>
                                      </p:cBhvr>
                                      <p:to>
                                        <p:strVal val="visible"/>
                                      </p:to>
                                    </p:set>
                                    <p:anim calcmode="lin" valueType="num">
                                      <p:cBhvr>
                                        <p:cTn id="17" dur="500" fill="hold"/>
                                        <p:tgtEl>
                                          <p:spTgt spid="247813"/>
                                        </p:tgtEl>
                                        <p:attrNameLst>
                                          <p:attrName>ppt_w</p:attrName>
                                        </p:attrNameLst>
                                      </p:cBhvr>
                                      <p:tavLst>
                                        <p:tav tm="0">
                                          <p:val>
                                            <p:fltVal val="0"/>
                                          </p:val>
                                        </p:tav>
                                        <p:tav tm="100000">
                                          <p:val>
                                            <p:strVal val="#ppt_w"/>
                                          </p:val>
                                        </p:tav>
                                      </p:tavLst>
                                    </p:anim>
                                    <p:anim calcmode="lin" valueType="num">
                                      <p:cBhvr>
                                        <p:cTn id="18" dur="500" fill="hold"/>
                                        <p:tgtEl>
                                          <p:spTgt spid="247813"/>
                                        </p:tgtEl>
                                        <p:attrNameLst>
                                          <p:attrName>ppt_h</p:attrName>
                                        </p:attrNameLst>
                                      </p:cBhvr>
                                      <p:tavLst>
                                        <p:tav tm="0">
                                          <p:val>
                                            <p:fltVal val="0"/>
                                          </p:val>
                                        </p:tav>
                                        <p:tav tm="100000">
                                          <p:val>
                                            <p:strVal val="#ppt_h"/>
                                          </p:val>
                                        </p:tav>
                                      </p:tavLst>
                                    </p:anim>
                                    <p:animEffect transition="in" filter="fade">
                                      <p:cBhvr>
                                        <p:cTn id="19" dur="500"/>
                                        <p:tgtEl>
                                          <p:spTgt spid="2478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7812">
                                            <p:txEl>
                                              <p:pRg st="1" end="1"/>
                                            </p:txEl>
                                          </p:spTgt>
                                        </p:tgtEl>
                                        <p:attrNameLst>
                                          <p:attrName>style.visibility</p:attrName>
                                        </p:attrNameLst>
                                      </p:cBhvr>
                                      <p:to>
                                        <p:strVal val="visible"/>
                                      </p:to>
                                    </p:set>
                                    <p:anim calcmode="lin" valueType="num">
                                      <p:cBhvr additive="base">
                                        <p:cTn id="24" dur="500" fill="hold"/>
                                        <p:tgtEl>
                                          <p:spTgt spid="24781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78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7812">
                                            <p:txEl>
                                              <p:pRg st="2" end="2"/>
                                            </p:txEl>
                                          </p:spTgt>
                                        </p:tgtEl>
                                        <p:attrNameLst>
                                          <p:attrName>style.visibility</p:attrName>
                                        </p:attrNameLst>
                                      </p:cBhvr>
                                      <p:to>
                                        <p:strVal val="visible"/>
                                      </p:to>
                                    </p:set>
                                    <p:anim calcmode="lin" valueType="num">
                                      <p:cBhvr additive="base">
                                        <p:cTn id="30" dur="500" fill="hold"/>
                                        <p:tgtEl>
                                          <p:spTgt spid="24781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78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47814"/>
                                        </p:tgtEl>
                                        <p:attrNameLst>
                                          <p:attrName>style.visibility</p:attrName>
                                        </p:attrNameLst>
                                      </p:cBhvr>
                                      <p:to>
                                        <p:strVal val="visible"/>
                                      </p:to>
                                    </p:set>
                                    <p:anim calcmode="lin" valueType="num">
                                      <p:cBhvr>
                                        <p:cTn id="36" dur="500" fill="hold"/>
                                        <p:tgtEl>
                                          <p:spTgt spid="247814"/>
                                        </p:tgtEl>
                                        <p:attrNameLst>
                                          <p:attrName>ppt_w</p:attrName>
                                        </p:attrNameLst>
                                      </p:cBhvr>
                                      <p:tavLst>
                                        <p:tav tm="0">
                                          <p:val>
                                            <p:fltVal val="0"/>
                                          </p:val>
                                        </p:tav>
                                        <p:tav tm="100000">
                                          <p:val>
                                            <p:strVal val="#ppt_w"/>
                                          </p:val>
                                        </p:tav>
                                      </p:tavLst>
                                    </p:anim>
                                    <p:anim calcmode="lin" valueType="num">
                                      <p:cBhvr>
                                        <p:cTn id="37" dur="500" fill="hold"/>
                                        <p:tgtEl>
                                          <p:spTgt spid="247814"/>
                                        </p:tgtEl>
                                        <p:attrNameLst>
                                          <p:attrName>ppt_h</p:attrName>
                                        </p:attrNameLst>
                                      </p:cBhvr>
                                      <p:tavLst>
                                        <p:tav tm="0">
                                          <p:val>
                                            <p:fltVal val="0"/>
                                          </p:val>
                                        </p:tav>
                                        <p:tav tm="100000">
                                          <p:val>
                                            <p:strVal val="#ppt_h"/>
                                          </p:val>
                                        </p:tav>
                                      </p:tavLst>
                                    </p:anim>
                                    <p:animEffect transition="in" filter="fade">
                                      <p:cBhvr>
                                        <p:cTn id="38" dur="500"/>
                                        <p:tgtEl>
                                          <p:spTgt spid="247814"/>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7815"/>
                                        </p:tgtEl>
                                        <p:attrNameLst>
                                          <p:attrName>style.visibility</p:attrName>
                                        </p:attrNameLst>
                                      </p:cBhvr>
                                      <p:to>
                                        <p:strVal val="visible"/>
                                      </p:to>
                                    </p:set>
                                    <p:animEffect transition="in" filter="wipe(left)">
                                      <p:cBhvr>
                                        <p:cTn id="43" dur="500"/>
                                        <p:tgtEl>
                                          <p:spTgt spid="247815"/>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47816"/>
                                        </p:tgtEl>
                                        <p:attrNameLst>
                                          <p:attrName>style.visibility</p:attrName>
                                        </p:attrNameLst>
                                      </p:cBhvr>
                                      <p:to>
                                        <p:strVal val="visible"/>
                                      </p:to>
                                    </p:set>
                                    <p:animEffect transition="in" filter="wipe(up)">
                                      <p:cBhvr>
                                        <p:cTn id="48" dur="500"/>
                                        <p:tgtEl>
                                          <p:spTgt spid="247816"/>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47812">
                                            <p:txEl>
                                              <p:pRg st="3" end="3"/>
                                            </p:txEl>
                                          </p:spTgt>
                                        </p:tgtEl>
                                        <p:attrNameLst>
                                          <p:attrName>style.visibility</p:attrName>
                                        </p:attrNameLst>
                                      </p:cBhvr>
                                      <p:to>
                                        <p:strVal val="visible"/>
                                      </p:to>
                                    </p:set>
                                    <p:anim calcmode="lin" valueType="num">
                                      <p:cBhvr additive="base">
                                        <p:cTn id="53" dur="500" fill="hold"/>
                                        <p:tgtEl>
                                          <p:spTgt spid="24781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78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47817"/>
                                        </p:tgtEl>
                                        <p:attrNameLst>
                                          <p:attrName>style.visibility</p:attrName>
                                        </p:attrNameLst>
                                      </p:cBhvr>
                                      <p:to>
                                        <p:strVal val="visible"/>
                                      </p:to>
                                    </p:set>
                                    <p:anim calcmode="lin" valueType="num">
                                      <p:cBhvr additive="base">
                                        <p:cTn id="59" dur="500" fill="hold"/>
                                        <p:tgtEl>
                                          <p:spTgt spid="247817"/>
                                        </p:tgtEl>
                                        <p:attrNameLst>
                                          <p:attrName>ppt_x</p:attrName>
                                        </p:attrNameLst>
                                      </p:cBhvr>
                                      <p:tavLst>
                                        <p:tav tm="0">
                                          <p:val>
                                            <p:strVal val="1+#ppt_w/2"/>
                                          </p:val>
                                        </p:tav>
                                        <p:tav tm="100000">
                                          <p:val>
                                            <p:strVal val="#ppt_x"/>
                                          </p:val>
                                        </p:tav>
                                      </p:tavLst>
                                    </p:anim>
                                    <p:anim calcmode="lin" valueType="num">
                                      <p:cBhvr additive="base">
                                        <p:cTn id="60" dur="500" fill="hold"/>
                                        <p:tgtEl>
                                          <p:spTgt spid="247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nimBg="1"/>
      <p:bldP spid="247815" grpId="0" animBg="1"/>
      <p:bldP spid="247816" grpId="0" animBg="1"/>
      <p:bldP spid="2478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Text Box 3"/>
          <p:cNvSpPr txBox="1">
            <a:spLocks noChangeArrowheads="1"/>
          </p:cNvSpPr>
          <p:nvPr/>
        </p:nvSpPr>
        <p:spPr bwMode="auto">
          <a:xfrm>
            <a:off x="990600" y="1430338"/>
            <a:ext cx="7086600" cy="376237"/>
          </a:xfrm>
          <a:prstGeom prst="rect">
            <a:avLst/>
          </a:prstGeom>
          <a:solidFill>
            <a:srgbClr val="6666FF"/>
          </a:solidFill>
          <a:ln w="9525">
            <a:solidFill>
              <a:schemeClr val="tx1"/>
            </a:solidFill>
            <a:miter lim="800000"/>
            <a:headEnd/>
            <a:tailEnd/>
          </a:ln>
        </p:spPr>
        <p:txBody>
          <a:bodyPr>
            <a:spAutoFit/>
          </a:bodyPr>
          <a:lstStyle/>
          <a:p>
            <a:pPr algn="ctr"/>
            <a:r>
              <a:rPr lang="en-US" sz="1800">
                <a:solidFill>
                  <a:schemeClr val="bg1"/>
                </a:solidFill>
              </a:rPr>
              <a:t>Some typical half-lives</a:t>
            </a:r>
          </a:p>
        </p:txBody>
      </p:sp>
      <p:sp>
        <p:nvSpPr>
          <p:cNvPr id="249860" name="Text Box 4"/>
          <p:cNvSpPr txBox="1">
            <a:spLocks noChangeArrowheads="1"/>
          </p:cNvSpPr>
          <p:nvPr/>
        </p:nvSpPr>
        <p:spPr bwMode="auto">
          <a:xfrm>
            <a:off x="990600" y="1806575"/>
            <a:ext cx="2667000" cy="376238"/>
          </a:xfrm>
          <a:prstGeom prst="rect">
            <a:avLst/>
          </a:prstGeom>
          <a:solidFill>
            <a:srgbClr val="FFCC99"/>
          </a:solidFill>
          <a:ln w="9525">
            <a:solidFill>
              <a:schemeClr val="tx1"/>
            </a:solidFill>
            <a:miter lim="800000"/>
            <a:headEnd/>
            <a:tailEnd/>
          </a:ln>
        </p:spPr>
        <p:txBody>
          <a:bodyPr>
            <a:spAutoFit/>
          </a:bodyPr>
          <a:lstStyle/>
          <a:p>
            <a:pPr algn="ctr"/>
            <a:r>
              <a:rPr lang="en-US" sz="1800"/>
              <a:t>Nuclide</a:t>
            </a:r>
          </a:p>
        </p:txBody>
      </p:sp>
      <p:sp>
        <p:nvSpPr>
          <p:cNvPr id="249861" name="Text Box 5"/>
          <p:cNvSpPr txBox="1">
            <a:spLocks noChangeArrowheads="1"/>
          </p:cNvSpPr>
          <p:nvPr/>
        </p:nvSpPr>
        <p:spPr bwMode="auto">
          <a:xfrm>
            <a:off x="36576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sz="1800" dirty="0"/>
              <a:t>Primary Decay</a:t>
            </a:r>
          </a:p>
        </p:txBody>
      </p:sp>
      <p:sp>
        <p:nvSpPr>
          <p:cNvPr id="249862" name="Text Box 6"/>
          <p:cNvSpPr txBox="1">
            <a:spLocks noChangeArrowheads="1"/>
          </p:cNvSpPr>
          <p:nvPr/>
        </p:nvSpPr>
        <p:spPr bwMode="auto">
          <a:xfrm>
            <a:off x="58674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sz="1800"/>
              <a:t>Half-Life</a:t>
            </a:r>
          </a:p>
        </p:txBody>
      </p:sp>
      <p:sp>
        <p:nvSpPr>
          <p:cNvPr id="249863" name="Text Box 7"/>
          <p:cNvSpPr txBox="1">
            <a:spLocks noChangeArrowheads="1"/>
          </p:cNvSpPr>
          <p:nvPr/>
        </p:nvSpPr>
        <p:spPr bwMode="auto">
          <a:xfrm>
            <a:off x="990600" y="2182813"/>
            <a:ext cx="2667000" cy="376237"/>
          </a:xfrm>
          <a:prstGeom prst="rect">
            <a:avLst/>
          </a:prstGeom>
          <a:noFill/>
          <a:ln w="9525">
            <a:solidFill>
              <a:schemeClr val="tx1"/>
            </a:solidFill>
            <a:miter lim="800000"/>
            <a:headEnd/>
            <a:tailEnd/>
          </a:ln>
        </p:spPr>
        <p:txBody>
          <a:bodyPr>
            <a:spAutoFit/>
          </a:bodyPr>
          <a:lstStyle/>
          <a:p>
            <a:pPr algn="ctr"/>
            <a:r>
              <a:rPr lang="en-US" sz="1800"/>
              <a:t>Rubidium-87</a:t>
            </a:r>
          </a:p>
        </p:txBody>
      </p:sp>
      <p:sp>
        <p:nvSpPr>
          <p:cNvPr id="249864" name="Text Box 8"/>
          <p:cNvSpPr txBox="1">
            <a:spLocks noChangeArrowheads="1"/>
          </p:cNvSpPr>
          <p:nvPr/>
        </p:nvSpPr>
        <p:spPr bwMode="auto">
          <a:xfrm>
            <a:off x="3657600" y="2182813"/>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65" name="Text Box 9"/>
          <p:cNvSpPr txBox="1">
            <a:spLocks noChangeArrowheads="1"/>
          </p:cNvSpPr>
          <p:nvPr/>
        </p:nvSpPr>
        <p:spPr bwMode="auto">
          <a:xfrm>
            <a:off x="5867400" y="2182813"/>
            <a:ext cx="2209800" cy="376237"/>
          </a:xfrm>
          <a:prstGeom prst="rect">
            <a:avLst/>
          </a:prstGeom>
          <a:noFill/>
          <a:ln w="9525">
            <a:solidFill>
              <a:schemeClr val="tx1"/>
            </a:solidFill>
            <a:miter lim="800000"/>
            <a:headEnd/>
            <a:tailEnd/>
          </a:ln>
        </p:spPr>
        <p:txBody>
          <a:bodyPr>
            <a:spAutoFit/>
          </a:bodyPr>
          <a:lstStyle/>
          <a:p>
            <a:pPr algn="ctr"/>
            <a:r>
              <a:rPr lang="en-US" sz="1800"/>
              <a:t>4.7</a:t>
            </a:r>
            <a:r>
              <a:rPr lang="en-US" sz="1800">
                <a:sym typeface="Symbol" pitchFamily="18" charset="2"/>
              </a:rPr>
              <a:t>10</a:t>
            </a:r>
            <a:r>
              <a:rPr lang="en-US" sz="1800" baseline="30000">
                <a:sym typeface="Symbol" pitchFamily="18" charset="2"/>
              </a:rPr>
              <a:t>10</a:t>
            </a:r>
            <a:r>
              <a:rPr lang="en-US" sz="1800" baseline="-25000">
                <a:sym typeface="Symbol" pitchFamily="18" charset="2"/>
              </a:rPr>
              <a:t> </a:t>
            </a:r>
            <a:r>
              <a:rPr lang="en-US" sz="1800">
                <a:sym typeface="Symbol" pitchFamily="18" charset="2"/>
              </a:rPr>
              <a:t>y</a:t>
            </a:r>
          </a:p>
        </p:txBody>
      </p:sp>
      <p:sp>
        <p:nvSpPr>
          <p:cNvPr id="249866" name="Text Box 10"/>
          <p:cNvSpPr txBox="1">
            <a:spLocks noChangeArrowheads="1"/>
          </p:cNvSpPr>
          <p:nvPr/>
        </p:nvSpPr>
        <p:spPr bwMode="auto">
          <a:xfrm>
            <a:off x="990600" y="2559050"/>
            <a:ext cx="2667000" cy="376238"/>
          </a:xfrm>
          <a:prstGeom prst="rect">
            <a:avLst/>
          </a:prstGeom>
          <a:noFill/>
          <a:ln w="9525">
            <a:solidFill>
              <a:schemeClr val="tx1"/>
            </a:solidFill>
            <a:miter lim="800000"/>
            <a:headEnd/>
            <a:tailEnd/>
          </a:ln>
        </p:spPr>
        <p:txBody>
          <a:bodyPr>
            <a:spAutoFit/>
          </a:bodyPr>
          <a:lstStyle/>
          <a:p>
            <a:pPr algn="ctr"/>
            <a:r>
              <a:rPr lang="en-US" sz="1800"/>
              <a:t>Uranium-238</a:t>
            </a:r>
          </a:p>
        </p:txBody>
      </p:sp>
      <p:sp>
        <p:nvSpPr>
          <p:cNvPr id="249867" name="Text Box 11"/>
          <p:cNvSpPr txBox="1">
            <a:spLocks noChangeArrowheads="1"/>
          </p:cNvSpPr>
          <p:nvPr/>
        </p:nvSpPr>
        <p:spPr bwMode="auto">
          <a:xfrm>
            <a:off x="3657600" y="2559050"/>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68" name="Text Box 12"/>
          <p:cNvSpPr txBox="1">
            <a:spLocks noChangeArrowheads="1"/>
          </p:cNvSpPr>
          <p:nvPr/>
        </p:nvSpPr>
        <p:spPr bwMode="auto">
          <a:xfrm>
            <a:off x="5867400" y="2559050"/>
            <a:ext cx="2209800" cy="376238"/>
          </a:xfrm>
          <a:prstGeom prst="rect">
            <a:avLst/>
          </a:prstGeom>
          <a:noFill/>
          <a:ln w="9525">
            <a:solidFill>
              <a:schemeClr val="tx1"/>
            </a:solidFill>
            <a:miter lim="800000"/>
            <a:headEnd/>
            <a:tailEnd/>
          </a:ln>
        </p:spPr>
        <p:txBody>
          <a:bodyPr>
            <a:spAutoFit/>
          </a:bodyPr>
          <a:lstStyle/>
          <a:p>
            <a:pPr algn="ctr"/>
            <a:r>
              <a:rPr lang="en-US" sz="1800"/>
              <a:t>4.5</a:t>
            </a:r>
            <a:r>
              <a:rPr lang="en-US" sz="1800">
                <a:sym typeface="Symbol" pitchFamily="18" charset="2"/>
              </a:rPr>
              <a:t>10</a:t>
            </a:r>
            <a:r>
              <a:rPr lang="en-US" sz="1800" baseline="30000">
                <a:sym typeface="Symbol" pitchFamily="18" charset="2"/>
              </a:rPr>
              <a:t>9</a:t>
            </a:r>
            <a:r>
              <a:rPr lang="en-US" sz="1800" baseline="-25000">
                <a:sym typeface="Symbol" pitchFamily="18" charset="2"/>
              </a:rPr>
              <a:t> </a:t>
            </a:r>
            <a:r>
              <a:rPr lang="en-US" sz="1800">
                <a:sym typeface="Symbol" pitchFamily="18" charset="2"/>
              </a:rPr>
              <a:t>y</a:t>
            </a:r>
          </a:p>
        </p:txBody>
      </p:sp>
      <p:sp>
        <p:nvSpPr>
          <p:cNvPr id="249869" name="Text Box 13"/>
          <p:cNvSpPr txBox="1">
            <a:spLocks noChangeArrowheads="1"/>
          </p:cNvSpPr>
          <p:nvPr/>
        </p:nvSpPr>
        <p:spPr bwMode="auto">
          <a:xfrm>
            <a:off x="990600" y="2935288"/>
            <a:ext cx="2667000" cy="376237"/>
          </a:xfrm>
          <a:prstGeom prst="rect">
            <a:avLst/>
          </a:prstGeom>
          <a:noFill/>
          <a:ln w="9525">
            <a:solidFill>
              <a:schemeClr val="tx1"/>
            </a:solidFill>
            <a:miter lim="800000"/>
            <a:headEnd/>
            <a:tailEnd/>
          </a:ln>
        </p:spPr>
        <p:txBody>
          <a:bodyPr>
            <a:spAutoFit/>
          </a:bodyPr>
          <a:lstStyle/>
          <a:p>
            <a:pPr algn="ctr"/>
            <a:r>
              <a:rPr lang="en-US" sz="1800"/>
              <a:t>Plutonium-239</a:t>
            </a:r>
          </a:p>
        </p:txBody>
      </p:sp>
      <p:sp>
        <p:nvSpPr>
          <p:cNvPr id="249870" name="Text Box 14"/>
          <p:cNvSpPr txBox="1">
            <a:spLocks noChangeArrowheads="1"/>
          </p:cNvSpPr>
          <p:nvPr/>
        </p:nvSpPr>
        <p:spPr bwMode="auto">
          <a:xfrm>
            <a:off x="3657600" y="2935288"/>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71" name="Text Box 15"/>
          <p:cNvSpPr txBox="1">
            <a:spLocks noChangeArrowheads="1"/>
          </p:cNvSpPr>
          <p:nvPr/>
        </p:nvSpPr>
        <p:spPr bwMode="auto">
          <a:xfrm>
            <a:off x="5867400" y="2935288"/>
            <a:ext cx="2209800" cy="376237"/>
          </a:xfrm>
          <a:prstGeom prst="rect">
            <a:avLst/>
          </a:prstGeom>
          <a:noFill/>
          <a:ln w="9525">
            <a:solidFill>
              <a:schemeClr val="tx1"/>
            </a:solidFill>
            <a:miter lim="800000"/>
            <a:headEnd/>
            <a:tailEnd/>
          </a:ln>
        </p:spPr>
        <p:txBody>
          <a:bodyPr>
            <a:spAutoFit/>
          </a:bodyPr>
          <a:lstStyle/>
          <a:p>
            <a:pPr algn="ctr"/>
            <a:r>
              <a:rPr lang="en-US" sz="1800"/>
              <a:t>2.4</a:t>
            </a:r>
            <a:r>
              <a:rPr lang="en-US" sz="1800">
                <a:sym typeface="Symbol" pitchFamily="18" charset="2"/>
              </a:rPr>
              <a:t>10</a:t>
            </a:r>
            <a:r>
              <a:rPr lang="en-US" sz="1800" baseline="30000">
                <a:sym typeface="Symbol" pitchFamily="18" charset="2"/>
              </a:rPr>
              <a:t>4</a:t>
            </a:r>
            <a:r>
              <a:rPr lang="en-US" sz="1800" baseline="-25000">
                <a:sym typeface="Symbol" pitchFamily="18" charset="2"/>
              </a:rPr>
              <a:t> </a:t>
            </a:r>
            <a:r>
              <a:rPr lang="en-US" sz="1800">
                <a:sym typeface="Symbol" pitchFamily="18" charset="2"/>
              </a:rPr>
              <a:t>y</a:t>
            </a:r>
          </a:p>
        </p:txBody>
      </p:sp>
      <p:sp>
        <p:nvSpPr>
          <p:cNvPr id="249872" name="Text Box 16"/>
          <p:cNvSpPr txBox="1">
            <a:spLocks noChangeArrowheads="1"/>
          </p:cNvSpPr>
          <p:nvPr/>
        </p:nvSpPr>
        <p:spPr bwMode="auto">
          <a:xfrm>
            <a:off x="990600" y="3311525"/>
            <a:ext cx="2667000" cy="376238"/>
          </a:xfrm>
          <a:prstGeom prst="rect">
            <a:avLst/>
          </a:prstGeom>
          <a:noFill/>
          <a:ln w="9525">
            <a:solidFill>
              <a:schemeClr val="tx1"/>
            </a:solidFill>
            <a:miter lim="800000"/>
            <a:headEnd/>
            <a:tailEnd/>
          </a:ln>
        </p:spPr>
        <p:txBody>
          <a:bodyPr>
            <a:spAutoFit/>
          </a:bodyPr>
          <a:lstStyle/>
          <a:p>
            <a:pPr algn="ctr"/>
            <a:r>
              <a:rPr lang="en-US" sz="1800"/>
              <a:t>Carbon-14</a:t>
            </a:r>
          </a:p>
        </p:txBody>
      </p:sp>
      <p:sp>
        <p:nvSpPr>
          <p:cNvPr id="249873" name="Text Box 17"/>
          <p:cNvSpPr txBox="1">
            <a:spLocks noChangeArrowheads="1"/>
          </p:cNvSpPr>
          <p:nvPr/>
        </p:nvSpPr>
        <p:spPr bwMode="auto">
          <a:xfrm>
            <a:off x="3657600" y="3311525"/>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74" name="Text Box 18"/>
          <p:cNvSpPr txBox="1">
            <a:spLocks noChangeArrowheads="1"/>
          </p:cNvSpPr>
          <p:nvPr/>
        </p:nvSpPr>
        <p:spPr bwMode="auto">
          <a:xfrm>
            <a:off x="5867400" y="3311525"/>
            <a:ext cx="2209800" cy="376238"/>
          </a:xfrm>
          <a:prstGeom prst="rect">
            <a:avLst/>
          </a:prstGeom>
          <a:noFill/>
          <a:ln w="9525">
            <a:solidFill>
              <a:schemeClr val="tx1"/>
            </a:solidFill>
            <a:miter lim="800000"/>
            <a:headEnd/>
            <a:tailEnd/>
          </a:ln>
        </p:spPr>
        <p:txBody>
          <a:bodyPr>
            <a:spAutoFit/>
          </a:bodyPr>
          <a:lstStyle/>
          <a:p>
            <a:pPr algn="ctr"/>
            <a:r>
              <a:rPr lang="en-US" sz="1800"/>
              <a:t>5730</a:t>
            </a:r>
            <a:r>
              <a:rPr lang="en-US" sz="1800" baseline="-25000">
                <a:sym typeface="Symbol" pitchFamily="18" charset="2"/>
              </a:rPr>
              <a:t> </a:t>
            </a:r>
            <a:r>
              <a:rPr lang="en-US" sz="1800">
                <a:sym typeface="Symbol" pitchFamily="18" charset="2"/>
              </a:rPr>
              <a:t>y</a:t>
            </a:r>
          </a:p>
        </p:txBody>
      </p:sp>
      <p:sp>
        <p:nvSpPr>
          <p:cNvPr id="249875" name="Text Box 19"/>
          <p:cNvSpPr txBox="1">
            <a:spLocks noChangeArrowheads="1"/>
          </p:cNvSpPr>
          <p:nvPr/>
        </p:nvSpPr>
        <p:spPr bwMode="auto">
          <a:xfrm>
            <a:off x="990600" y="3687763"/>
            <a:ext cx="2667000" cy="376237"/>
          </a:xfrm>
          <a:prstGeom prst="rect">
            <a:avLst/>
          </a:prstGeom>
          <a:noFill/>
          <a:ln w="9525">
            <a:solidFill>
              <a:schemeClr val="tx1"/>
            </a:solidFill>
            <a:miter lim="800000"/>
            <a:headEnd/>
            <a:tailEnd/>
          </a:ln>
        </p:spPr>
        <p:txBody>
          <a:bodyPr>
            <a:spAutoFit/>
          </a:bodyPr>
          <a:lstStyle/>
          <a:p>
            <a:pPr algn="ctr"/>
            <a:r>
              <a:rPr lang="en-US" sz="1800"/>
              <a:t>Radium-226</a:t>
            </a:r>
          </a:p>
        </p:txBody>
      </p:sp>
      <p:sp>
        <p:nvSpPr>
          <p:cNvPr id="249876" name="Text Box 20"/>
          <p:cNvSpPr txBox="1">
            <a:spLocks noChangeArrowheads="1"/>
          </p:cNvSpPr>
          <p:nvPr/>
        </p:nvSpPr>
        <p:spPr bwMode="auto">
          <a:xfrm>
            <a:off x="3657600" y="3687763"/>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77" name="Text Box 21"/>
          <p:cNvSpPr txBox="1">
            <a:spLocks noChangeArrowheads="1"/>
          </p:cNvSpPr>
          <p:nvPr/>
        </p:nvSpPr>
        <p:spPr bwMode="auto">
          <a:xfrm>
            <a:off x="5867400" y="3687763"/>
            <a:ext cx="2209800" cy="376237"/>
          </a:xfrm>
          <a:prstGeom prst="rect">
            <a:avLst/>
          </a:prstGeom>
          <a:noFill/>
          <a:ln w="9525">
            <a:solidFill>
              <a:schemeClr val="tx1"/>
            </a:solidFill>
            <a:miter lim="800000"/>
            <a:headEnd/>
            <a:tailEnd/>
          </a:ln>
        </p:spPr>
        <p:txBody>
          <a:bodyPr>
            <a:spAutoFit/>
          </a:bodyPr>
          <a:lstStyle/>
          <a:p>
            <a:pPr algn="ctr"/>
            <a:r>
              <a:rPr lang="en-US" sz="1800"/>
              <a:t>1600</a:t>
            </a:r>
            <a:r>
              <a:rPr lang="en-US" sz="1800" baseline="-25000">
                <a:sym typeface="Symbol" pitchFamily="18" charset="2"/>
              </a:rPr>
              <a:t> </a:t>
            </a:r>
            <a:r>
              <a:rPr lang="en-US" sz="1800">
                <a:sym typeface="Symbol" pitchFamily="18" charset="2"/>
              </a:rPr>
              <a:t>y</a:t>
            </a:r>
          </a:p>
        </p:txBody>
      </p:sp>
      <p:sp>
        <p:nvSpPr>
          <p:cNvPr id="249878" name="Text Box 22"/>
          <p:cNvSpPr txBox="1">
            <a:spLocks noChangeArrowheads="1"/>
          </p:cNvSpPr>
          <p:nvPr/>
        </p:nvSpPr>
        <p:spPr bwMode="auto">
          <a:xfrm>
            <a:off x="990600" y="4064000"/>
            <a:ext cx="2667000" cy="376238"/>
          </a:xfrm>
          <a:prstGeom prst="rect">
            <a:avLst/>
          </a:prstGeom>
          <a:noFill/>
          <a:ln w="9525">
            <a:solidFill>
              <a:schemeClr val="tx1"/>
            </a:solidFill>
            <a:miter lim="800000"/>
            <a:headEnd/>
            <a:tailEnd/>
          </a:ln>
        </p:spPr>
        <p:txBody>
          <a:bodyPr>
            <a:spAutoFit/>
          </a:bodyPr>
          <a:lstStyle/>
          <a:p>
            <a:pPr algn="ctr"/>
            <a:r>
              <a:rPr lang="en-US" sz="1800"/>
              <a:t>Strontium-90</a:t>
            </a:r>
          </a:p>
        </p:txBody>
      </p:sp>
      <p:sp>
        <p:nvSpPr>
          <p:cNvPr id="249879" name="Text Box 23"/>
          <p:cNvSpPr txBox="1">
            <a:spLocks noChangeArrowheads="1"/>
          </p:cNvSpPr>
          <p:nvPr/>
        </p:nvSpPr>
        <p:spPr bwMode="auto">
          <a:xfrm>
            <a:off x="3657600" y="4064000"/>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80" name="Text Box 24"/>
          <p:cNvSpPr txBox="1">
            <a:spLocks noChangeArrowheads="1"/>
          </p:cNvSpPr>
          <p:nvPr/>
        </p:nvSpPr>
        <p:spPr bwMode="auto">
          <a:xfrm>
            <a:off x="5867400" y="4064000"/>
            <a:ext cx="2209800" cy="376238"/>
          </a:xfrm>
          <a:prstGeom prst="rect">
            <a:avLst/>
          </a:prstGeom>
          <a:noFill/>
          <a:ln w="9525">
            <a:solidFill>
              <a:schemeClr val="tx1"/>
            </a:solidFill>
            <a:miter lim="800000"/>
            <a:headEnd/>
            <a:tailEnd/>
          </a:ln>
        </p:spPr>
        <p:txBody>
          <a:bodyPr>
            <a:spAutoFit/>
          </a:bodyPr>
          <a:lstStyle/>
          <a:p>
            <a:pPr algn="ctr"/>
            <a:r>
              <a:rPr lang="en-US" sz="1800"/>
              <a:t>28</a:t>
            </a:r>
            <a:r>
              <a:rPr lang="en-US" sz="1800" baseline="-25000">
                <a:sym typeface="Symbol" pitchFamily="18" charset="2"/>
              </a:rPr>
              <a:t> </a:t>
            </a:r>
            <a:r>
              <a:rPr lang="en-US" sz="1800">
                <a:sym typeface="Symbol" pitchFamily="18" charset="2"/>
              </a:rPr>
              <a:t>y</a:t>
            </a:r>
          </a:p>
        </p:txBody>
      </p:sp>
      <p:sp>
        <p:nvSpPr>
          <p:cNvPr id="249881" name="Text Box 25"/>
          <p:cNvSpPr txBox="1">
            <a:spLocks noChangeArrowheads="1"/>
          </p:cNvSpPr>
          <p:nvPr/>
        </p:nvSpPr>
        <p:spPr bwMode="auto">
          <a:xfrm>
            <a:off x="990600" y="4440238"/>
            <a:ext cx="2667000" cy="376237"/>
          </a:xfrm>
          <a:prstGeom prst="rect">
            <a:avLst/>
          </a:prstGeom>
          <a:noFill/>
          <a:ln w="9525">
            <a:solidFill>
              <a:schemeClr val="tx1"/>
            </a:solidFill>
            <a:miter lim="800000"/>
            <a:headEnd/>
            <a:tailEnd/>
          </a:ln>
        </p:spPr>
        <p:txBody>
          <a:bodyPr>
            <a:spAutoFit/>
          </a:bodyPr>
          <a:lstStyle/>
          <a:p>
            <a:pPr algn="ctr"/>
            <a:r>
              <a:rPr lang="en-US" sz="1800"/>
              <a:t>Cobalt-60</a:t>
            </a:r>
          </a:p>
        </p:txBody>
      </p:sp>
      <p:sp>
        <p:nvSpPr>
          <p:cNvPr id="249882" name="Text Box 26"/>
          <p:cNvSpPr txBox="1">
            <a:spLocks noChangeArrowheads="1"/>
          </p:cNvSpPr>
          <p:nvPr/>
        </p:nvSpPr>
        <p:spPr bwMode="auto">
          <a:xfrm>
            <a:off x="3657600" y="4440238"/>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83" name="Text Box 27"/>
          <p:cNvSpPr txBox="1">
            <a:spLocks noChangeArrowheads="1"/>
          </p:cNvSpPr>
          <p:nvPr/>
        </p:nvSpPr>
        <p:spPr bwMode="auto">
          <a:xfrm>
            <a:off x="5867400" y="4440238"/>
            <a:ext cx="2209800" cy="376237"/>
          </a:xfrm>
          <a:prstGeom prst="rect">
            <a:avLst/>
          </a:prstGeom>
          <a:noFill/>
          <a:ln w="9525">
            <a:solidFill>
              <a:schemeClr val="tx1"/>
            </a:solidFill>
            <a:miter lim="800000"/>
            <a:headEnd/>
            <a:tailEnd/>
          </a:ln>
        </p:spPr>
        <p:txBody>
          <a:bodyPr>
            <a:spAutoFit/>
          </a:bodyPr>
          <a:lstStyle/>
          <a:p>
            <a:pPr algn="ctr"/>
            <a:r>
              <a:rPr lang="en-US" sz="1800"/>
              <a:t>5.3</a:t>
            </a:r>
            <a:r>
              <a:rPr lang="en-US" sz="1800" baseline="-25000">
                <a:sym typeface="Symbol" pitchFamily="18" charset="2"/>
              </a:rPr>
              <a:t> </a:t>
            </a:r>
            <a:r>
              <a:rPr lang="en-US" sz="1800">
                <a:sym typeface="Symbol" pitchFamily="18" charset="2"/>
              </a:rPr>
              <a:t>y</a:t>
            </a:r>
          </a:p>
        </p:txBody>
      </p:sp>
      <p:sp>
        <p:nvSpPr>
          <p:cNvPr id="249884" name="Text Box 28"/>
          <p:cNvSpPr txBox="1">
            <a:spLocks noChangeArrowheads="1"/>
          </p:cNvSpPr>
          <p:nvPr/>
        </p:nvSpPr>
        <p:spPr bwMode="auto">
          <a:xfrm>
            <a:off x="990600" y="4816475"/>
            <a:ext cx="2667000" cy="376238"/>
          </a:xfrm>
          <a:prstGeom prst="rect">
            <a:avLst/>
          </a:prstGeom>
          <a:noFill/>
          <a:ln w="9525">
            <a:solidFill>
              <a:schemeClr val="tx1"/>
            </a:solidFill>
            <a:miter lim="800000"/>
            <a:headEnd/>
            <a:tailEnd/>
          </a:ln>
        </p:spPr>
        <p:txBody>
          <a:bodyPr>
            <a:spAutoFit/>
          </a:bodyPr>
          <a:lstStyle/>
          <a:p>
            <a:pPr algn="ctr"/>
            <a:r>
              <a:rPr lang="en-US" sz="1800"/>
              <a:t>Radon-222</a:t>
            </a:r>
          </a:p>
        </p:txBody>
      </p:sp>
      <p:sp>
        <p:nvSpPr>
          <p:cNvPr id="249885" name="Text Box 29"/>
          <p:cNvSpPr txBox="1">
            <a:spLocks noChangeArrowheads="1"/>
          </p:cNvSpPr>
          <p:nvPr/>
        </p:nvSpPr>
        <p:spPr bwMode="auto">
          <a:xfrm>
            <a:off x="3657600" y="4816475"/>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86" name="Text Box 30"/>
          <p:cNvSpPr txBox="1">
            <a:spLocks noChangeArrowheads="1"/>
          </p:cNvSpPr>
          <p:nvPr/>
        </p:nvSpPr>
        <p:spPr bwMode="auto">
          <a:xfrm>
            <a:off x="5867400" y="4816475"/>
            <a:ext cx="2209800" cy="376238"/>
          </a:xfrm>
          <a:prstGeom prst="rect">
            <a:avLst/>
          </a:prstGeom>
          <a:noFill/>
          <a:ln w="9525">
            <a:solidFill>
              <a:schemeClr val="tx1"/>
            </a:solidFill>
            <a:miter lim="800000"/>
            <a:headEnd/>
            <a:tailEnd/>
          </a:ln>
        </p:spPr>
        <p:txBody>
          <a:bodyPr>
            <a:spAutoFit/>
          </a:bodyPr>
          <a:lstStyle/>
          <a:p>
            <a:pPr algn="ctr"/>
            <a:r>
              <a:rPr lang="en-US" sz="1800"/>
              <a:t>3.82 d</a:t>
            </a:r>
            <a:endParaRPr lang="en-US" sz="1800">
              <a:sym typeface="Symbol" pitchFamily="18" charset="2"/>
            </a:endParaRPr>
          </a:p>
        </p:txBody>
      </p:sp>
      <p:sp>
        <p:nvSpPr>
          <p:cNvPr id="249887" name="Text Box 31"/>
          <p:cNvSpPr txBox="1">
            <a:spLocks noChangeArrowheads="1"/>
          </p:cNvSpPr>
          <p:nvPr/>
        </p:nvSpPr>
        <p:spPr bwMode="auto">
          <a:xfrm>
            <a:off x="990600" y="5192713"/>
            <a:ext cx="2667000" cy="376237"/>
          </a:xfrm>
          <a:prstGeom prst="rect">
            <a:avLst/>
          </a:prstGeom>
          <a:noFill/>
          <a:ln w="9525">
            <a:solidFill>
              <a:schemeClr val="tx1"/>
            </a:solidFill>
            <a:miter lim="800000"/>
            <a:headEnd/>
            <a:tailEnd/>
          </a:ln>
        </p:spPr>
        <p:txBody>
          <a:bodyPr>
            <a:spAutoFit/>
          </a:bodyPr>
          <a:lstStyle/>
          <a:p>
            <a:pPr algn="ctr"/>
            <a:r>
              <a:rPr lang="en-US" sz="1800"/>
              <a:t>Iodine-123</a:t>
            </a:r>
          </a:p>
        </p:txBody>
      </p:sp>
      <p:sp>
        <p:nvSpPr>
          <p:cNvPr id="249888" name="Text Box 32"/>
          <p:cNvSpPr txBox="1">
            <a:spLocks noChangeArrowheads="1"/>
          </p:cNvSpPr>
          <p:nvPr/>
        </p:nvSpPr>
        <p:spPr bwMode="auto">
          <a:xfrm>
            <a:off x="3657600" y="5192713"/>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EC</a:t>
            </a:r>
          </a:p>
        </p:txBody>
      </p:sp>
      <p:sp>
        <p:nvSpPr>
          <p:cNvPr id="249889" name="Text Box 33"/>
          <p:cNvSpPr txBox="1">
            <a:spLocks noChangeArrowheads="1"/>
          </p:cNvSpPr>
          <p:nvPr/>
        </p:nvSpPr>
        <p:spPr bwMode="auto">
          <a:xfrm>
            <a:off x="5867400" y="5192713"/>
            <a:ext cx="2209800" cy="376237"/>
          </a:xfrm>
          <a:prstGeom prst="rect">
            <a:avLst/>
          </a:prstGeom>
          <a:noFill/>
          <a:ln w="9525">
            <a:solidFill>
              <a:schemeClr val="tx1"/>
            </a:solidFill>
            <a:miter lim="800000"/>
            <a:headEnd/>
            <a:tailEnd/>
          </a:ln>
        </p:spPr>
        <p:txBody>
          <a:bodyPr>
            <a:spAutoFit/>
          </a:bodyPr>
          <a:lstStyle/>
          <a:p>
            <a:pPr algn="ctr"/>
            <a:r>
              <a:rPr lang="en-US" sz="1800"/>
              <a:t>13.3 h</a:t>
            </a:r>
            <a:endParaRPr lang="en-US" sz="1800">
              <a:sym typeface="Symbol" pitchFamily="18" charset="2"/>
            </a:endParaRPr>
          </a:p>
        </p:txBody>
      </p:sp>
      <p:sp>
        <p:nvSpPr>
          <p:cNvPr id="249890" name="Text Box 34"/>
          <p:cNvSpPr txBox="1">
            <a:spLocks noChangeArrowheads="1"/>
          </p:cNvSpPr>
          <p:nvPr/>
        </p:nvSpPr>
        <p:spPr bwMode="auto">
          <a:xfrm>
            <a:off x="990600" y="5568950"/>
            <a:ext cx="2667000" cy="376238"/>
          </a:xfrm>
          <a:prstGeom prst="rect">
            <a:avLst/>
          </a:prstGeom>
          <a:noFill/>
          <a:ln w="9525">
            <a:solidFill>
              <a:schemeClr val="tx1"/>
            </a:solidFill>
            <a:miter lim="800000"/>
            <a:headEnd/>
            <a:tailEnd/>
          </a:ln>
        </p:spPr>
        <p:txBody>
          <a:bodyPr>
            <a:spAutoFit/>
          </a:bodyPr>
          <a:lstStyle/>
          <a:p>
            <a:pPr algn="ctr"/>
            <a:r>
              <a:rPr lang="en-US" sz="1800"/>
              <a:t>Polonium-218</a:t>
            </a:r>
          </a:p>
        </p:txBody>
      </p:sp>
      <p:sp>
        <p:nvSpPr>
          <p:cNvPr id="249891" name="Text Box 35"/>
          <p:cNvSpPr txBox="1">
            <a:spLocks noChangeArrowheads="1"/>
          </p:cNvSpPr>
          <p:nvPr/>
        </p:nvSpPr>
        <p:spPr bwMode="auto">
          <a:xfrm>
            <a:off x="3657600" y="5568950"/>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 , -</a:t>
            </a:r>
          </a:p>
        </p:txBody>
      </p:sp>
      <p:sp>
        <p:nvSpPr>
          <p:cNvPr id="249892" name="Text Box 36"/>
          <p:cNvSpPr txBox="1">
            <a:spLocks noChangeArrowheads="1"/>
          </p:cNvSpPr>
          <p:nvPr/>
        </p:nvSpPr>
        <p:spPr bwMode="auto">
          <a:xfrm>
            <a:off x="5867400" y="5568950"/>
            <a:ext cx="2209800" cy="376238"/>
          </a:xfrm>
          <a:prstGeom prst="rect">
            <a:avLst/>
          </a:prstGeom>
          <a:noFill/>
          <a:ln w="9525">
            <a:solidFill>
              <a:schemeClr val="tx1"/>
            </a:solidFill>
            <a:miter lim="800000"/>
            <a:headEnd/>
            <a:tailEnd/>
          </a:ln>
        </p:spPr>
        <p:txBody>
          <a:bodyPr>
            <a:spAutoFit/>
          </a:bodyPr>
          <a:lstStyle/>
          <a:p>
            <a:pPr algn="ctr"/>
            <a:r>
              <a:rPr lang="en-US" sz="1800"/>
              <a:t>3.05 min</a:t>
            </a:r>
            <a:endParaRPr lang="en-US" sz="1800">
              <a:sym typeface="Symbol" pitchFamily="18" charset="2"/>
            </a:endParaRPr>
          </a:p>
        </p:txBody>
      </p:sp>
      <p:sp>
        <p:nvSpPr>
          <p:cNvPr id="249893" name="Text Box 37"/>
          <p:cNvSpPr txBox="1">
            <a:spLocks noChangeArrowheads="1"/>
          </p:cNvSpPr>
          <p:nvPr/>
        </p:nvSpPr>
        <p:spPr bwMode="auto">
          <a:xfrm>
            <a:off x="990600" y="5945188"/>
            <a:ext cx="2667000" cy="376237"/>
          </a:xfrm>
          <a:prstGeom prst="rect">
            <a:avLst/>
          </a:prstGeom>
          <a:noFill/>
          <a:ln w="9525">
            <a:solidFill>
              <a:schemeClr val="tx1"/>
            </a:solidFill>
            <a:miter lim="800000"/>
            <a:headEnd/>
            <a:tailEnd/>
          </a:ln>
        </p:spPr>
        <p:txBody>
          <a:bodyPr>
            <a:spAutoFit/>
          </a:bodyPr>
          <a:lstStyle/>
          <a:p>
            <a:pPr algn="ctr"/>
            <a:r>
              <a:rPr lang="en-US" sz="1800"/>
              <a:t>Oxygen-19</a:t>
            </a:r>
          </a:p>
        </p:txBody>
      </p:sp>
      <p:sp>
        <p:nvSpPr>
          <p:cNvPr id="249894" name="Text Box 38"/>
          <p:cNvSpPr txBox="1">
            <a:spLocks noChangeArrowheads="1"/>
          </p:cNvSpPr>
          <p:nvPr/>
        </p:nvSpPr>
        <p:spPr bwMode="auto">
          <a:xfrm>
            <a:off x="3657600" y="5945188"/>
            <a:ext cx="2209800" cy="376237"/>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95" name="Text Box 39"/>
          <p:cNvSpPr txBox="1">
            <a:spLocks noChangeArrowheads="1"/>
          </p:cNvSpPr>
          <p:nvPr/>
        </p:nvSpPr>
        <p:spPr bwMode="auto">
          <a:xfrm>
            <a:off x="5867400" y="5945188"/>
            <a:ext cx="2209800" cy="376237"/>
          </a:xfrm>
          <a:prstGeom prst="rect">
            <a:avLst/>
          </a:prstGeom>
          <a:noFill/>
          <a:ln w="9525">
            <a:solidFill>
              <a:schemeClr val="tx1"/>
            </a:solidFill>
            <a:miter lim="800000"/>
            <a:headEnd/>
            <a:tailEnd/>
          </a:ln>
        </p:spPr>
        <p:txBody>
          <a:bodyPr>
            <a:spAutoFit/>
          </a:bodyPr>
          <a:lstStyle/>
          <a:p>
            <a:pPr algn="ctr"/>
            <a:r>
              <a:rPr lang="en-US" sz="1800"/>
              <a:t>27 s</a:t>
            </a:r>
            <a:endParaRPr lang="en-US" sz="1800">
              <a:sym typeface="Symbol" pitchFamily="18" charset="2"/>
            </a:endParaRPr>
          </a:p>
        </p:txBody>
      </p:sp>
      <p:sp>
        <p:nvSpPr>
          <p:cNvPr id="249896" name="Text Box 40"/>
          <p:cNvSpPr txBox="1">
            <a:spLocks noChangeArrowheads="1"/>
          </p:cNvSpPr>
          <p:nvPr/>
        </p:nvSpPr>
        <p:spPr bwMode="auto">
          <a:xfrm>
            <a:off x="990600" y="6321425"/>
            <a:ext cx="2667000" cy="376238"/>
          </a:xfrm>
          <a:prstGeom prst="rect">
            <a:avLst/>
          </a:prstGeom>
          <a:noFill/>
          <a:ln w="9525">
            <a:solidFill>
              <a:schemeClr val="tx1"/>
            </a:solidFill>
            <a:miter lim="800000"/>
            <a:headEnd/>
            <a:tailEnd/>
          </a:ln>
        </p:spPr>
        <p:txBody>
          <a:bodyPr>
            <a:spAutoFit/>
          </a:bodyPr>
          <a:lstStyle/>
          <a:p>
            <a:pPr algn="ctr"/>
            <a:r>
              <a:rPr lang="en-US" sz="1800"/>
              <a:t>Polonium-213</a:t>
            </a:r>
          </a:p>
        </p:txBody>
      </p:sp>
      <p:sp>
        <p:nvSpPr>
          <p:cNvPr id="249897" name="Text Box 41"/>
          <p:cNvSpPr txBox="1">
            <a:spLocks noChangeArrowheads="1"/>
          </p:cNvSpPr>
          <p:nvPr/>
        </p:nvSpPr>
        <p:spPr bwMode="auto">
          <a:xfrm>
            <a:off x="3657600" y="6321425"/>
            <a:ext cx="2209800" cy="376238"/>
          </a:xfrm>
          <a:prstGeom prst="rect">
            <a:avLst/>
          </a:prstGeom>
          <a:noFill/>
          <a:ln w="9525">
            <a:solidFill>
              <a:schemeClr val="tx1"/>
            </a:solidFill>
            <a:miter lim="800000"/>
            <a:headEnd/>
            <a:tailEnd/>
          </a:ln>
        </p:spPr>
        <p:txBody>
          <a:bodyPr>
            <a:spAutoFit/>
          </a:bodyPr>
          <a:lstStyle/>
          <a:p>
            <a:pPr algn="ctr"/>
            <a:r>
              <a:rPr lang="en-US" sz="1800">
                <a:sym typeface="Symbol" pitchFamily="18" charset="2"/>
              </a:rPr>
              <a:t></a:t>
            </a:r>
          </a:p>
        </p:txBody>
      </p:sp>
      <p:sp>
        <p:nvSpPr>
          <p:cNvPr id="249898" name="Text Box 42"/>
          <p:cNvSpPr txBox="1">
            <a:spLocks noChangeArrowheads="1"/>
          </p:cNvSpPr>
          <p:nvPr/>
        </p:nvSpPr>
        <p:spPr bwMode="auto">
          <a:xfrm>
            <a:off x="5867400" y="6321425"/>
            <a:ext cx="2209800" cy="376238"/>
          </a:xfrm>
          <a:prstGeom prst="rect">
            <a:avLst/>
          </a:prstGeom>
          <a:noFill/>
          <a:ln w="9525">
            <a:solidFill>
              <a:schemeClr val="tx1"/>
            </a:solidFill>
            <a:miter lim="800000"/>
            <a:headEnd/>
            <a:tailEnd/>
          </a:ln>
        </p:spPr>
        <p:txBody>
          <a:bodyPr>
            <a:spAutoFit/>
          </a:bodyPr>
          <a:lstStyle/>
          <a:p>
            <a:pPr algn="ctr"/>
            <a:r>
              <a:rPr lang="en-US" sz="1800"/>
              <a:t>4</a:t>
            </a:r>
            <a:r>
              <a:rPr lang="en-US" sz="1800">
                <a:sym typeface="Symbol" pitchFamily="18" charset="2"/>
              </a:rPr>
              <a:t>10</a:t>
            </a:r>
            <a:r>
              <a:rPr lang="en-US" sz="1800" baseline="30000">
                <a:sym typeface="Symbol" pitchFamily="18" charset="2"/>
              </a:rPr>
              <a:t>-16</a:t>
            </a:r>
            <a:r>
              <a:rPr lang="en-US" sz="1800" baseline="-25000">
                <a:sym typeface="Symbol" pitchFamily="18" charset="2"/>
              </a:rPr>
              <a:t> </a:t>
            </a:r>
            <a:r>
              <a:rPr lang="en-US" sz="1800">
                <a:sym typeface="Symbol" pitchFamily="18" charset="2"/>
              </a:rPr>
              <a:t>s</a:t>
            </a:r>
          </a:p>
        </p:txBody>
      </p:sp>
      <p:sp>
        <p:nvSpPr>
          <p:cNvPr id="7274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fade">
                                      <p:cBhvr>
                                        <p:cTn id="7" dur="500"/>
                                        <p:tgtEl>
                                          <p:spTgt spid="24985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fade">
                                      <p:cBhvr>
                                        <p:cTn id="12" dur="500"/>
                                        <p:tgtEl>
                                          <p:spTgt spid="249860"/>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9861"/>
                                        </p:tgtEl>
                                        <p:attrNameLst>
                                          <p:attrName>style.visibility</p:attrName>
                                        </p:attrNameLst>
                                      </p:cBhvr>
                                      <p:to>
                                        <p:strVal val="visible"/>
                                      </p:to>
                                    </p:set>
                                    <p:animEffect transition="in" filter="fade">
                                      <p:cBhvr>
                                        <p:cTn id="17" dur="500"/>
                                        <p:tgtEl>
                                          <p:spTgt spid="249861"/>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9862"/>
                                        </p:tgtEl>
                                        <p:attrNameLst>
                                          <p:attrName>style.visibility</p:attrName>
                                        </p:attrNameLst>
                                      </p:cBhvr>
                                      <p:to>
                                        <p:strVal val="visible"/>
                                      </p:to>
                                    </p:set>
                                    <p:animEffect transition="in" filter="fade">
                                      <p:cBhvr>
                                        <p:cTn id="22" dur="500"/>
                                        <p:tgtEl>
                                          <p:spTgt spid="249862"/>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9863"/>
                                        </p:tgtEl>
                                        <p:attrNameLst>
                                          <p:attrName>style.visibility</p:attrName>
                                        </p:attrNameLst>
                                      </p:cBhvr>
                                      <p:to>
                                        <p:strVal val="visible"/>
                                      </p:to>
                                    </p:set>
                                    <p:animEffect transition="in" filter="fade">
                                      <p:cBhvr>
                                        <p:cTn id="27" dur="500"/>
                                        <p:tgtEl>
                                          <p:spTgt spid="249863"/>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9864"/>
                                        </p:tgtEl>
                                        <p:attrNameLst>
                                          <p:attrName>style.visibility</p:attrName>
                                        </p:attrNameLst>
                                      </p:cBhvr>
                                      <p:to>
                                        <p:strVal val="visible"/>
                                      </p:to>
                                    </p:set>
                                    <p:animEffect transition="in" filter="fade">
                                      <p:cBhvr>
                                        <p:cTn id="32" dur="500"/>
                                        <p:tgtEl>
                                          <p:spTgt spid="249864"/>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9865"/>
                                        </p:tgtEl>
                                        <p:attrNameLst>
                                          <p:attrName>style.visibility</p:attrName>
                                        </p:attrNameLst>
                                      </p:cBhvr>
                                      <p:to>
                                        <p:strVal val="visible"/>
                                      </p:to>
                                    </p:set>
                                    <p:animEffect transition="in" filter="fade">
                                      <p:cBhvr>
                                        <p:cTn id="37" dur="500"/>
                                        <p:tgtEl>
                                          <p:spTgt spid="24986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9866"/>
                                        </p:tgtEl>
                                        <p:attrNameLst>
                                          <p:attrName>style.visibility</p:attrName>
                                        </p:attrNameLst>
                                      </p:cBhvr>
                                      <p:to>
                                        <p:strVal val="visible"/>
                                      </p:to>
                                    </p:set>
                                    <p:animEffect transition="in" filter="fade">
                                      <p:cBhvr>
                                        <p:cTn id="42" dur="500"/>
                                        <p:tgtEl>
                                          <p:spTgt spid="249866"/>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9867"/>
                                        </p:tgtEl>
                                        <p:attrNameLst>
                                          <p:attrName>style.visibility</p:attrName>
                                        </p:attrNameLst>
                                      </p:cBhvr>
                                      <p:to>
                                        <p:strVal val="visible"/>
                                      </p:to>
                                    </p:set>
                                    <p:animEffect transition="in" filter="fade">
                                      <p:cBhvr>
                                        <p:cTn id="47" dur="500"/>
                                        <p:tgtEl>
                                          <p:spTgt spid="249867"/>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9868"/>
                                        </p:tgtEl>
                                        <p:attrNameLst>
                                          <p:attrName>style.visibility</p:attrName>
                                        </p:attrNameLst>
                                      </p:cBhvr>
                                      <p:to>
                                        <p:strVal val="visible"/>
                                      </p:to>
                                    </p:set>
                                    <p:animEffect transition="in" filter="fade">
                                      <p:cBhvr>
                                        <p:cTn id="52" dur="500"/>
                                        <p:tgtEl>
                                          <p:spTgt spid="249868"/>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9869"/>
                                        </p:tgtEl>
                                        <p:attrNameLst>
                                          <p:attrName>style.visibility</p:attrName>
                                        </p:attrNameLst>
                                      </p:cBhvr>
                                      <p:to>
                                        <p:strVal val="visible"/>
                                      </p:to>
                                    </p:set>
                                    <p:animEffect transition="in" filter="fade">
                                      <p:cBhvr>
                                        <p:cTn id="57" dur="500"/>
                                        <p:tgtEl>
                                          <p:spTgt spid="249869"/>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9870"/>
                                        </p:tgtEl>
                                        <p:attrNameLst>
                                          <p:attrName>style.visibility</p:attrName>
                                        </p:attrNameLst>
                                      </p:cBhvr>
                                      <p:to>
                                        <p:strVal val="visible"/>
                                      </p:to>
                                    </p:set>
                                    <p:animEffect transition="in" filter="fade">
                                      <p:cBhvr>
                                        <p:cTn id="62" dur="500"/>
                                        <p:tgtEl>
                                          <p:spTgt spid="249870"/>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9871"/>
                                        </p:tgtEl>
                                        <p:attrNameLst>
                                          <p:attrName>style.visibility</p:attrName>
                                        </p:attrNameLst>
                                      </p:cBhvr>
                                      <p:to>
                                        <p:strVal val="visible"/>
                                      </p:to>
                                    </p:set>
                                    <p:animEffect transition="in" filter="fade">
                                      <p:cBhvr>
                                        <p:cTn id="67" dur="500"/>
                                        <p:tgtEl>
                                          <p:spTgt spid="249871"/>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9872"/>
                                        </p:tgtEl>
                                        <p:attrNameLst>
                                          <p:attrName>style.visibility</p:attrName>
                                        </p:attrNameLst>
                                      </p:cBhvr>
                                      <p:to>
                                        <p:strVal val="visible"/>
                                      </p:to>
                                    </p:set>
                                    <p:animEffect transition="in" filter="fade">
                                      <p:cBhvr>
                                        <p:cTn id="72" dur="500"/>
                                        <p:tgtEl>
                                          <p:spTgt spid="249872"/>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9873"/>
                                        </p:tgtEl>
                                        <p:attrNameLst>
                                          <p:attrName>style.visibility</p:attrName>
                                        </p:attrNameLst>
                                      </p:cBhvr>
                                      <p:to>
                                        <p:strVal val="visible"/>
                                      </p:to>
                                    </p:set>
                                    <p:animEffect transition="in" filter="fade">
                                      <p:cBhvr>
                                        <p:cTn id="77" dur="500"/>
                                        <p:tgtEl>
                                          <p:spTgt spid="249873"/>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9874"/>
                                        </p:tgtEl>
                                        <p:attrNameLst>
                                          <p:attrName>style.visibility</p:attrName>
                                        </p:attrNameLst>
                                      </p:cBhvr>
                                      <p:to>
                                        <p:strVal val="visible"/>
                                      </p:to>
                                    </p:set>
                                    <p:animEffect transition="in" filter="fade">
                                      <p:cBhvr>
                                        <p:cTn id="82" dur="500"/>
                                        <p:tgtEl>
                                          <p:spTgt spid="249874"/>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9875"/>
                                        </p:tgtEl>
                                        <p:attrNameLst>
                                          <p:attrName>style.visibility</p:attrName>
                                        </p:attrNameLst>
                                      </p:cBhvr>
                                      <p:to>
                                        <p:strVal val="visible"/>
                                      </p:to>
                                    </p:set>
                                    <p:animEffect transition="in" filter="fade">
                                      <p:cBhvr>
                                        <p:cTn id="87" dur="500"/>
                                        <p:tgtEl>
                                          <p:spTgt spid="249875"/>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9876"/>
                                        </p:tgtEl>
                                        <p:attrNameLst>
                                          <p:attrName>style.visibility</p:attrName>
                                        </p:attrNameLst>
                                      </p:cBhvr>
                                      <p:to>
                                        <p:strVal val="visible"/>
                                      </p:to>
                                    </p:set>
                                    <p:animEffect transition="in" filter="fade">
                                      <p:cBhvr>
                                        <p:cTn id="92" dur="500"/>
                                        <p:tgtEl>
                                          <p:spTgt spid="249876"/>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9877"/>
                                        </p:tgtEl>
                                        <p:attrNameLst>
                                          <p:attrName>style.visibility</p:attrName>
                                        </p:attrNameLst>
                                      </p:cBhvr>
                                      <p:to>
                                        <p:strVal val="visible"/>
                                      </p:to>
                                    </p:set>
                                    <p:animEffect transition="in" filter="fade">
                                      <p:cBhvr>
                                        <p:cTn id="97" dur="500"/>
                                        <p:tgtEl>
                                          <p:spTgt spid="249877"/>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9878"/>
                                        </p:tgtEl>
                                        <p:attrNameLst>
                                          <p:attrName>style.visibility</p:attrName>
                                        </p:attrNameLst>
                                      </p:cBhvr>
                                      <p:to>
                                        <p:strVal val="visible"/>
                                      </p:to>
                                    </p:set>
                                    <p:animEffect transition="in" filter="fade">
                                      <p:cBhvr>
                                        <p:cTn id="102" dur="500"/>
                                        <p:tgtEl>
                                          <p:spTgt spid="249878"/>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9879"/>
                                        </p:tgtEl>
                                        <p:attrNameLst>
                                          <p:attrName>style.visibility</p:attrName>
                                        </p:attrNameLst>
                                      </p:cBhvr>
                                      <p:to>
                                        <p:strVal val="visible"/>
                                      </p:to>
                                    </p:set>
                                    <p:animEffect transition="in" filter="fade">
                                      <p:cBhvr>
                                        <p:cTn id="107" dur="500"/>
                                        <p:tgtEl>
                                          <p:spTgt spid="249879"/>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9880"/>
                                        </p:tgtEl>
                                        <p:attrNameLst>
                                          <p:attrName>style.visibility</p:attrName>
                                        </p:attrNameLst>
                                      </p:cBhvr>
                                      <p:to>
                                        <p:strVal val="visible"/>
                                      </p:to>
                                    </p:set>
                                    <p:animEffect transition="in" filter="fade">
                                      <p:cBhvr>
                                        <p:cTn id="112" dur="500"/>
                                        <p:tgtEl>
                                          <p:spTgt spid="249880"/>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9881"/>
                                        </p:tgtEl>
                                        <p:attrNameLst>
                                          <p:attrName>style.visibility</p:attrName>
                                        </p:attrNameLst>
                                      </p:cBhvr>
                                      <p:to>
                                        <p:strVal val="visible"/>
                                      </p:to>
                                    </p:set>
                                    <p:animEffect transition="in" filter="fade">
                                      <p:cBhvr>
                                        <p:cTn id="117" dur="500"/>
                                        <p:tgtEl>
                                          <p:spTgt spid="249881"/>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49882"/>
                                        </p:tgtEl>
                                        <p:attrNameLst>
                                          <p:attrName>style.visibility</p:attrName>
                                        </p:attrNameLst>
                                      </p:cBhvr>
                                      <p:to>
                                        <p:strVal val="visible"/>
                                      </p:to>
                                    </p:set>
                                    <p:animEffect transition="in" filter="fade">
                                      <p:cBhvr>
                                        <p:cTn id="122" dur="500"/>
                                        <p:tgtEl>
                                          <p:spTgt spid="249882"/>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9883"/>
                                        </p:tgtEl>
                                        <p:attrNameLst>
                                          <p:attrName>style.visibility</p:attrName>
                                        </p:attrNameLst>
                                      </p:cBhvr>
                                      <p:to>
                                        <p:strVal val="visible"/>
                                      </p:to>
                                    </p:set>
                                    <p:animEffect transition="in" filter="fade">
                                      <p:cBhvr>
                                        <p:cTn id="127" dur="500"/>
                                        <p:tgtEl>
                                          <p:spTgt spid="249883"/>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49884"/>
                                        </p:tgtEl>
                                        <p:attrNameLst>
                                          <p:attrName>style.visibility</p:attrName>
                                        </p:attrNameLst>
                                      </p:cBhvr>
                                      <p:to>
                                        <p:strVal val="visible"/>
                                      </p:to>
                                    </p:set>
                                    <p:animEffect transition="in" filter="fade">
                                      <p:cBhvr>
                                        <p:cTn id="132" dur="500"/>
                                        <p:tgtEl>
                                          <p:spTgt spid="249884"/>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49885"/>
                                        </p:tgtEl>
                                        <p:attrNameLst>
                                          <p:attrName>style.visibility</p:attrName>
                                        </p:attrNameLst>
                                      </p:cBhvr>
                                      <p:to>
                                        <p:strVal val="visible"/>
                                      </p:to>
                                    </p:set>
                                    <p:animEffect transition="in" filter="fade">
                                      <p:cBhvr>
                                        <p:cTn id="137" dur="500"/>
                                        <p:tgtEl>
                                          <p:spTgt spid="249885"/>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49886"/>
                                        </p:tgtEl>
                                        <p:attrNameLst>
                                          <p:attrName>style.visibility</p:attrName>
                                        </p:attrNameLst>
                                      </p:cBhvr>
                                      <p:to>
                                        <p:strVal val="visible"/>
                                      </p:to>
                                    </p:set>
                                    <p:animEffect transition="in" filter="fade">
                                      <p:cBhvr>
                                        <p:cTn id="142" dur="500"/>
                                        <p:tgtEl>
                                          <p:spTgt spid="249886"/>
                                        </p:tgtEl>
                                      </p:cBhvr>
                                    </p:animEffect>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49887"/>
                                        </p:tgtEl>
                                        <p:attrNameLst>
                                          <p:attrName>style.visibility</p:attrName>
                                        </p:attrNameLst>
                                      </p:cBhvr>
                                      <p:to>
                                        <p:strVal val="visible"/>
                                      </p:to>
                                    </p:set>
                                    <p:animEffect transition="in" filter="fade">
                                      <p:cBhvr>
                                        <p:cTn id="147" dur="500"/>
                                        <p:tgtEl>
                                          <p:spTgt spid="249887"/>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49888"/>
                                        </p:tgtEl>
                                        <p:attrNameLst>
                                          <p:attrName>style.visibility</p:attrName>
                                        </p:attrNameLst>
                                      </p:cBhvr>
                                      <p:to>
                                        <p:strVal val="visible"/>
                                      </p:to>
                                    </p:set>
                                    <p:animEffect transition="in" filter="fade">
                                      <p:cBhvr>
                                        <p:cTn id="152" dur="500"/>
                                        <p:tgtEl>
                                          <p:spTgt spid="249888"/>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49889"/>
                                        </p:tgtEl>
                                        <p:attrNameLst>
                                          <p:attrName>style.visibility</p:attrName>
                                        </p:attrNameLst>
                                      </p:cBhvr>
                                      <p:to>
                                        <p:strVal val="visible"/>
                                      </p:to>
                                    </p:set>
                                    <p:animEffect transition="in" filter="fade">
                                      <p:cBhvr>
                                        <p:cTn id="157" dur="500"/>
                                        <p:tgtEl>
                                          <p:spTgt spid="249889"/>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49890"/>
                                        </p:tgtEl>
                                        <p:attrNameLst>
                                          <p:attrName>style.visibility</p:attrName>
                                        </p:attrNameLst>
                                      </p:cBhvr>
                                      <p:to>
                                        <p:strVal val="visible"/>
                                      </p:to>
                                    </p:set>
                                    <p:animEffect transition="in" filter="fade">
                                      <p:cBhvr>
                                        <p:cTn id="162" dur="500"/>
                                        <p:tgtEl>
                                          <p:spTgt spid="249890"/>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49891"/>
                                        </p:tgtEl>
                                        <p:attrNameLst>
                                          <p:attrName>style.visibility</p:attrName>
                                        </p:attrNameLst>
                                      </p:cBhvr>
                                      <p:to>
                                        <p:strVal val="visible"/>
                                      </p:to>
                                    </p:set>
                                    <p:animEffect transition="in" filter="fade">
                                      <p:cBhvr>
                                        <p:cTn id="167" dur="500"/>
                                        <p:tgtEl>
                                          <p:spTgt spid="249891"/>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49892"/>
                                        </p:tgtEl>
                                        <p:attrNameLst>
                                          <p:attrName>style.visibility</p:attrName>
                                        </p:attrNameLst>
                                      </p:cBhvr>
                                      <p:to>
                                        <p:strVal val="visible"/>
                                      </p:to>
                                    </p:set>
                                    <p:animEffect transition="in" filter="fade">
                                      <p:cBhvr>
                                        <p:cTn id="172" dur="500"/>
                                        <p:tgtEl>
                                          <p:spTgt spid="249892"/>
                                        </p:tgtEl>
                                      </p:cBhvr>
                                    </p:animEffect>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49893"/>
                                        </p:tgtEl>
                                        <p:attrNameLst>
                                          <p:attrName>style.visibility</p:attrName>
                                        </p:attrNameLst>
                                      </p:cBhvr>
                                      <p:to>
                                        <p:strVal val="visible"/>
                                      </p:to>
                                    </p:set>
                                    <p:animEffect transition="in" filter="fade">
                                      <p:cBhvr>
                                        <p:cTn id="177" dur="500"/>
                                        <p:tgtEl>
                                          <p:spTgt spid="249893"/>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49894"/>
                                        </p:tgtEl>
                                        <p:attrNameLst>
                                          <p:attrName>style.visibility</p:attrName>
                                        </p:attrNameLst>
                                      </p:cBhvr>
                                      <p:to>
                                        <p:strVal val="visible"/>
                                      </p:to>
                                    </p:set>
                                    <p:animEffect transition="in" filter="fade">
                                      <p:cBhvr>
                                        <p:cTn id="182" dur="500"/>
                                        <p:tgtEl>
                                          <p:spTgt spid="249894"/>
                                        </p:tgtEl>
                                      </p:cBhvr>
                                    </p:animEffect>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49895"/>
                                        </p:tgtEl>
                                        <p:attrNameLst>
                                          <p:attrName>style.visibility</p:attrName>
                                        </p:attrNameLst>
                                      </p:cBhvr>
                                      <p:to>
                                        <p:strVal val="visible"/>
                                      </p:to>
                                    </p:set>
                                    <p:animEffect transition="in" filter="fade">
                                      <p:cBhvr>
                                        <p:cTn id="187" dur="500"/>
                                        <p:tgtEl>
                                          <p:spTgt spid="249895"/>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49896"/>
                                        </p:tgtEl>
                                        <p:attrNameLst>
                                          <p:attrName>style.visibility</p:attrName>
                                        </p:attrNameLst>
                                      </p:cBhvr>
                                      <p:to>
                                        <p:strVal val="visible"/>
                                      </p:to>
                                    </p:set>
                                    <p:animEffect transition="in" filter="fade">
                                      <p:cBhvr>
                                        <p:cTn id="192" dur="500"/>
                                        <p:tgtEl>
                                          <p:spTgt spid="249896"/>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249897"/>
                                        </p:tgtEl>
                                        <p:attrNameLst>
                                          <p:attrName>style.visibility</p:attrName>
                                        </p:attrNameLst>
                                      </p:cBhvr>
                                      <p:to>
                                        <p:strVal val="visible"/>
                                      </p:to>
                                    </p:set>
                                    <p:animEffect transition="in" filter="fade">
                                      <p:cBhvr>
                                        <p:cTn id="197" dur="500"/>
                                        <p:tgtEl>
                                          <p:spTgt spid="249897"/>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249898"/>
                                        </p:tgtEl>
                                        <p:attrNameLst>
                                          <p:attrName>style.visibility</p:attrName>
                                        </p:attrNameLst>
                                      </p:cBhvr>
                                      <p:to>
                                        <p:strVal val="visible"/>
                                      </p:to>
                                    </p:set>
                                    <p:animEffect transition="in" filter="fade">
                                      <p:cBhvr>
                                        <p:cTn id="202" dur="500"/>
                                        <p:tgtEl>
                                          <p:spTgt spid="249898"/>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p:bldP spid="249860" grpId="0" animBg="1"/>
      <p:bldP spid="249861" grpId="0" animBg="1"/>
      <p:bldP spid="249862" grpId="0" animBg="1"/>
      <p:bldP spid="249863" grpId="0" animBg="1"/>
      <p:bldP spid="249864" grpId="0" animBg="1"/>
      <p:bldP spid="249865" grpId="0" animBg="1"/>
      <p:bldP spid="249866" grpId="0" animBg="1"/>
      <p:bldP spid="249867" grpId="0" animBg="1"/>
      <p:bldP spid="249868" grpId="0" animBg="1"/>
      <p:bldP spid="249869" grpId="0" animBg="1"/>
      <p:bldP spid="249870" grpId="0" animBg="1"/>
      <p:bldP spid="249871" grpId="0" animBg="1"/>
      <p:bldP spid="249872" grpId="0" animBg="1"/>
      <p:bldP spid="249873" grpId="0" animBg="1"/>
      <p:bldP spid="249874" grpId="0" animBg="1"/>
      <p:bldP spid="249875" grpId="0" animBg="1"/>
      <p:bldP spid="249876" grpId="0" animBg="1"/>
      <p:bldP spid="249877" grpId="0" animBg="1"/>
      <p:bldP spid="249878" grpId="0" animBg="1"/>
      <p:bldP spid="249879" grpId="0" animBg="1"/>
      <p:bldP spid="249880" grpId="0" animBg="1"/>
      <p:bldP spid="249881" grpId="0" animBg="1"/>
      <p:bldP spid="249882" grpId="0" animBg="1"/>
      <p:bldP spid="249883" grpId="0" animBg="1"/>
      <p:bldP spid="249884" grpId="0" animBg="1"/>
      <p:bldP spid="249885" grpId="0" animBg="1"/>
      <p:bldP spid="249886" grpId="0" animBg="1"/>
      <p:bldP spid="249887" grpId="0" animBg="1"/>
      <p:bldP spid="249888" grpId="0" animBg="1"/>
      <p:bldP spid="249889" grpId="0" animBg="1"/>
      <p:bldP spid="249890" grpId="0" animBg="1"/>
      <p:bldP spid="249891" grpId="0" animBg="1"/>
      <p:bldP spid="249892" grpId="0" animBg="1"/>
      <p:bldP spid="249893" grpId="0" animBg="1"/>
      <p:bldP spid="249894" grpId="0" animBg="1"/>
      <p:bldP spid="249895" grpId="0" animBg="1"/>
      <p:bldP spid="249896" grpId="0" animBg="1"/>
      <p:bldP spid="249897" grpId="0" animBg="1"/>
      <p:bldP spid="24989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ChangeArrowheads="1"/>
          </p:cNvSpPr>
          <p:nvPr/>
        </p:nvSpPr>
        <p:spPr bwMode="auto">
          <a:xfrm>
            <a:off x="684213" y="2292350"/>
            <a:ext cx="7772400" cy="4565650"/>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Suppose you have 64 grams of a radioactive material which decays into 1 gram of radioactive material in 10 hours. What is the half-life of this material?</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The easiest way to solve this problem is to keep cutting the original amount in half...</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Note that there are 6 half-lives in 10 h = 600 min. Thus </a:t>
            </a:r>
            <a:r>
              <a:rPr lang="en-US" i="1" dirty="0" err="1">
                <a:latin typeface="+mn-lt"/>
                <a:sym typeface="Symbol" pitchFamily="18" charset="2"/>
              </a:rPr>
              <a:t>t</a:t>
            </a:r>
            <a:r>
              <a:rPr lang="en-US" baseline="-25000" dirty="0" err="1">
                <a:latin typeface="+mn-lt"/>
                <a:sym typeface="Symbol" pitchFamily="18" charset="2"/>
              </a:rPr>
              <a:t>half</a:t>
            </a:r>
            <a:r>
              <a:rPr lang="en-US" dirty="0">
                <a:latin typeface="+mn-lt"/>
                <a:sym typeface="Symbol" pitchFamily="18" charset="2"/>
              </a:rPr>
              <a:t> = 100 min.</a:t>
            </a:r>
          </a:p>
        </p:txBody>
      </p:sp>
      <p:sp>
        <p:nvSpPr>
          <p:cNvPr id="251909" name="Rectangle 5"/>
          <p:cNvSpPr>
            <a:spLocks noChangeArrowheads="1"/>
          </p:cNvSpPr>
          <p:nvPr/>
        </p:nvSpPr>
        <p:spPr bwMode="auto">
          <a:xfrm>
            <a:off x="1666875" y="5035550"/>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64</a:t>
            </a:r>
          </a:p>
        </p:txBody>
      </p:sp>
      <p:grpSp>
        <p:nvGrpSpPr>
          <p:cNvPr id="2" name="Group 6"/>
          <p:cNvGrpSpPr>
            <a:grpSpLocks/>
          </p:cNvGrpSpPr>
          <p:nvPr/>
        </p:nvGrpSpPr>
        <p:grpSpPr bwMode="auto">
          <a:xfrm>
            <a:off x="1914525" y="5373688"/>
            <a:ext cx="944563" cy="593725"/>
            <a:chOff x="702" y="2290"/>
            <a:chExt cx="595" cy="374"/>
          </a:xfrm>
        </p:grpSpPr>
        <p:sp>
          <p:nvSpPr>
            <p:cNvPr id="74780"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81" name="AutoShape 8"/>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13" name="Rectangle 9"/>
          <p:cNvSpPr>
            <a:spLocks noChangeArrowheads="1"/>
          </p:cNvSpPr>
          <p:nvPr/>
        </p:nvSpPr>
        <p:spPr bwMode="auto">
          <a:xfrm>
            <a:off x="2489200" y="5032375"/>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32</a:t>
            </a:r>
          </a:p>
        </p:txBody>
      </p:sp>
      <p:grpSp>
        <p:nvGrpSpPr>
          <p:cNvPr id="3" name="Group 10"/>
          <p:cNvGrpSpPr>
            <a:grpSpLocks/>
          </p:cNvGrpSpPr>
          <p:nvPr/>
        </p:nvGrpSpPr>
        <p:grpSpPr bwMode="auto">
          <a:xfrm>
            <a:off x="2759075" y="5381625"/>
            <a:ext cx="944563" cy="593725"/>
            <a:chOff x="702" y="2290"/>
            <a:chExt cx="595" cy="374"/>
          </a:xfrm>
        </p:grpSpPr>
        <p:sp>
          <p:nvSpPr>
            <p:cNvPr id="74778"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9" name="AutoShape 12"/>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17" name="Rectangle 13"/>
          <p:cNvSpPr>
            <a:spLocks noChangeArrowheads="1"/>
          </p:cNvSpPr>
          <p:nvPr/>
        </p:nvSpPr>
        <p:spPr bwMode="auto">
          <a:xfrm>
            <a:off x="3333750" y="5040313"/>
            <a:ext cx="547688"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16</a:t>
            </a:r>
          </a:p>
        </p:txBody>
      </p:sp>
      <p:grpSp>
        <p:nvGrpSpPr>
          <p:cNvPr id="4" name="Group 14"/>
          <p:cNvGrpSpPr>
            <a:grpSpLocks/>
          </p:cNvGrpSpPr>
          <p:nvPr/>
        </p:nvGrpSpPr>
        <p:grpSpPr bwMode="auto">
          <a:xfrm>
            <a:off x="3602038" y="5376863"/>
            <a:ext cx="944562" cy="593725"/>
            <a:chOff x="702" y="2290"/>
            <a:chExt cx="595" cy="374"/>
          </a:xfrm>
        </p:grpSpPr>
        <p:sp>
          <p:nvSpPr>
            <p:cNvPr id="74776"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7" name="AutoShape 16"/>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21" name="Rectangle 17"/>
          <p:cNvSpPr>
            <a:spLocks noChangeArrowheads="1"/>
          </p:cNvSpPr>
          <p:nvPr/>
        </p:nvSpPr>
        <p:spPr bwMode="auto">
          <a:xfrm>
            <a:off x="4232275" y="5035550"/>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8</a:t>
            </a:r>
          </a:p>
        </p:txBody>
      </p:sp>
      <p:grpSp>
        <p:nvGrpSpPr>
          <p:cNvPr id="5" name="Group 18"/>
          <p:cNvGrpSpPr>
            <a:grpSpLocks/>
          </p:cNvGrpSpPr>
          <p:nvPr/>
        </p:nvGrpSpPr>
        <p:grpSpPr bwMode="auto">
          <a:xfrm>
            <a:off x="4411663" y="5373688"/>
            <a:ext cx="944562" cy="593725"/>
            <a:chOff x="702" y="2290"/>
            <a:chExt cx="595" cy="374"/>
          </a:xfrm>
        </p:grpSpPr>
        <p:sp>
          <p:nvSpPr>
            <p:cNvPr id="74774" name="Rectangle 19"/>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5" name="AutoShape 20"/>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25" name="Rectangle 21"/>
          <p:cNvSpPr>
            <a:spLocks noChangeArrowheads="1"/>
          </p:cNvSpPr>
          <p:nvPr/>
        </p:nvSpPr>
        <p:spPr bwMode="auto">
          <a:xfrm>
            <a:off x="5008563" y="5032375"/>
            <a:ext cx="547687"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4</a:t>
            </a:r>
          </a:p>
        </p:txBody>
      </p:sp>
      <p:grpSp>
        <p:nvGrpSpPr>
          <p:cNvPr id="6" name="Group 22"/>
          <p:cNvGrpSpPr>
            <a:grpSpLocks/>
          </p:cNvGrpSpPr>
          <p:nvPr/>
        </p:nvGrpSpPr>
        <p:grpSpPr bwMode="auto">
          <a:xfrm>
            <a:off x="5210175" y="5370513"/>
            <a:ext cx="944563" cy="593725"/>
            <a:chOff x="702" y="2290"/>
            <a:chExt cx="595" cy="374"/>
          </a:xfrm>
        </p:grpSpPr>
        <p:sp>
          <p:nvSpPr>
            <p:cNvPr id="74772"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3" name="AutoShape 24"/>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29" name="Rectangle 25"/>
          <p:cNvSpPr>
            <a:spLocks noChangeArrowheads="1"/>
          </p:cNvSpPr>
          <p:nvPr/>
        </p:nvSpPr>
        <p:spPr bwMode="auto">
          <a:xfrm>
            <a:off x="5807075" y="5029200"/>
            <a:ext cx="547688"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2</a:t>
            </a:r>
          </a:p>
        </p:txBody>
      </p:sp>
      <p:grpSp>
        <p:nvGrpSpPr>
          <p:cNvPr id="7" name="Group 26"/>
          <p:cNvGrpSpPr>
            <a:grpSpLocks/>
          </p:cNvGrpSpPr>
          <p:nvPr/>
        </p:nvGrpSpPr>
        <p:grpSpPr bwMode="auto">
          <a:xfrm>
            <a:off x="6002338" y="5368925"/>
            <a:ext cx="944562" cy="593725"/>
            <a:chOff x="702" y="2290"/>
            <a:chExt cx="595" cy="374"/>
          </a:xfrm>
        </p:grpSpPr>
        <p:sp>
          <p:nvSpPr>
            <p:cNvPr id="74770" name="Rectangle 27"/>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4771" name="AutoShape 28"/>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solidFill>
                  <a:srgbClr val="FF0000"/>
                </a:solidFill>
                <a:latin typeface="+mn-lt"/>
              </a:endParaRPr>
            </a:p>
          </p:txBody>
        </p:sp>
      </p:grpSp>
      <p:sp>
        <p:nvSpPr>
          <p:cNvPr id="251933" name="Rectangle 29"/>
          <p:cNvSpPr>
            <a:spLocks noChangeArrowheads="1"/>
          </p:cNvSpPr>
          <p:nvPr/>
        </p:nvSpPr>
        <p:spPr bwMode="auto">
          <a:xfrm>
            <a:off x="6599238" y="5027613"/>
            <a:ext cx="547687"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1</a:t>
            </a:r>
          </a:p>
        </p:txBody>
      </p:sp>
      <p:sp>
        <p:nvSpPr>
          <p:cNvPr id="7374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
        <p:nvSpPr>
          <p:cNvPr id="251906" name="Rectangle 2"/>
          <p:cNvSpPr>
            <a:spLocks noChangeArrowheads="1"/>
          </p:cNvSpPr>
          <p:nvPr/>
        </p:nvSpPr>
        <p:spPr bwMode="auto">
          <a:xfrm>
            <a:off x="685800" y="1549400"/>
            <a:ext cx="7772400" cy="7572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latin typeface="Courier New" pitchFamily="49" charset="0"/>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 calcmode="lin" valueType="num">
                                      <p:cBhvr additive="base">
                                        <p:cTn id="7" dur="500" fill="hold"/>
                                        <p:tgtEl>
                                          <p:spTgt spid="25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1908">
                                            <p:txEl>
                                              <p:pRg st="0" end="0"/>
                                            </p:txEl>
                                          </p:spTgt>
                                        </p:tgtEl>
                                        <p:attrNameLst>
                                          <p:attrName>style.visibility</p:attrName>
                                        </p:attrNameLst>
                                      </p:cBhvr>
                                      <p:to>
                                        <p:strVal val="visible"/>
                                      </p:to>
                                    </p:set>
                                    <p:anim calcmode="lin" valueType="num">
                                      <p:cBhvr additive="base">
                                        <p:cTn id="13" dur="500" fill="hold"/>
                                        <p:tgtEl>
                                          <p:spTgt spid="25190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1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1908">
                                            <p:txEl>
                                              <p:pRg st="1" end="1"/>
                                            </p:txEl>
                                          </p:spTgt>
                                        </p:tgtEl>
                                        <p:attrNameLst>
                                          <p:attrName>style.visibility</p:attrName>
                                        </p:attrNameLst>
                                      </p:cBhvr>
                                      <p:to>
                                        <p:strVal val="visible"/>
                                      </p:to>
                                    </p:set>
                                    <p:anim calcmode="lin" valueType="num">
                                      <p:cBhvr additive="base">
                                        <p:cTn id="19" dur="500" fill="hold"/>
                                        <p:tgtEl>
                                          <p:spTgt spid="25190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1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1908">
                                            <p:txEl>
                                              <p:pRg st="2" end="2"/>
                                            </p:txEl>
                                          </p:spTgt>
                                        </p:tgtEl>
                                        <p:attrNameLst>
                                          <p:attrName>style.visibility</p:attrName>
                                        </p:attrNameLst>
                                      </p:cBhvr>
                                      <p:to>
                                        <p:strVal val="visible"/>
                                      </p:to>
                                    </p:set>
                                    <p:anim calcmode="lin" valueType="num">
                                      <p:cBhvr additive="base">
                                        <p:cTn id="25" dur="500" fill="hold"/>
                                        <p:tgtEl>
                                          <p:spTgt spid="25190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1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1909"/>
                                        </p:tgtEl>
                                        <p:attrNameLst>
                                          <p:attrName>style.visibility</p:attrName>
                                        </p:attrNameLst>
                                      </p:cBhvr>
                                      <p:to>
                                        <p:strVal val="visible"/>
                                      </p:to>
                                    </p:set>
                                    <p:animEffect transition="in" filter="fade">
                                      <p:cBhvr>
                                        <p:cTn id="31" dur="500"/>
                                        <p:tgtEl>
                                          <p:spTgt spid="251909"/>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1913"/>
                                        </p:tgtEl>
                                        <p:attrNameLst>
                                          <p:attrName>style.visibility</p:attrName>
                                        </p:attrNameLst>
                                      </p:cBhvr>
                                      <p:to>
                                        <p:strVal val="visible"/>
                                      </p:to>
                                    </p:set>
                                    <p:animEffect transition="in" filter="fade">
                                      <p:cBhvr>
                                        <p:cTn id="41" dur="500"/>
                                        <p:tgtEl>
                                          <p:spTgt spid="251913"/>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1917"/>
                                        </p:tgtEl>
                                        <p:attrNameLst>
                                          <p:attrName>style.visibility</p:attrName>
                                        </p:attrNameLst>
                                      </p:cBhvr>
                                      <p:to>
                                        <p:strVal val="visible"/>
                                      </p:to>
                                    </p:set>
                                    <p:animEffect transition="in" filter="fade">
                                      <p:cBhvr>
                                        <p:cTn id="51" dur="500"/>
                                        <p:tgtEl>
                                          <p:spTgt spid="251917"/>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1921"/>
                                        </p:tgtEl>
                                        <p:attrNameLst>
                                          <p:attrName>style.visibility</p:attrName>
                                        </p:attrNameLst>
                                      </p:cBhvr>
                                      <p:to>
                                        <p:strVal val="visible"/>
                                      </p:to>
                                    </p:set>
                                    <p:animEffect transition="in" filter="fade">
                                      <p:cBhvr>
                                        <p:cTn id="61" dur="500"/>
                                        <p:tgtEl>
                                          <p:spTgt spid="251921"/>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left)">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1925"/>
                                        </p:tgtEl>
                                        <p:attrNameLst>
                                          <p:attrName>style.visibility</p:attrName>
                                        </p:attrNameLst>
                                      </p:cBhvr>
                                      <p:to>
                                        <p:strVal val="visible"/>
                                      </p:to>
                                    </p:set>
                                    <p:animEffect transition="in" filter="fade">
                                      <p:cBhvr>
                                        <p:cTn id="71" dur="500"/>
                                        <p:tgtEl>
                                          <p:spTgt spid="251925"/>
                                        </p:tgtEl>
                                      </p:cBhvr>
                                    </p:animEffect>
                                  </p:childTnLst>
                                  <p:subTnLst>
                                    <p:audio>
                                      <p:cMediaNode>
                                        <p:cTn display="0" masterRel="sameClick">
                                          <p:stCondLst>
                                            <p:cond evt="begin" delay="0">
                                              <p:tn val="69"/>
                                            </p:cond>
                                          </p:stCondLst>
                                          <p:endCondLst>
                                            <p:cond evt="onStopAudio" delay="0">
                                              <p:tgtEl>
                                                <p:sldTgt/>
                                              </p:tgtEl>
                                            </p:cond>
                                          </p:endCondLst>
                                        </p:cTn>
                                        <p:tgtEl>
                                          <p:sndTgt r:embed="rId5" name="type.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1929"/>
                                        </p:tgtEl>
                                        <p:attrNameLst>
                                          <p:attrName>style.visibility</p:attrName>
                                        </p:attrNameLst>
                                      </p:cBhvr>
                                      <p:to>
                                        <p:strVal val="visible"/>
                                      </p:to>
                                    </p:set>
                                    <p:animEffect transition="in" filter="fade">
                                      <p:cBhvr>
                                        <p:cTn id="81" dur="500"/>
                                        <p:tgtEl>
                                          <p:spTgt spid="251929"/>
                                        </p:tgtEl>
                                      </p:cBhvr>
                                    </p:animEffect>
                                  </p:childTnLst>
                                  <p:subTnLst>
                                    <p:audio>
                                      <p:cMediaNode>
                                        <p:cTn display="0" masterRel="sameClick">
                                          <p:stCondLst>
                                            <p:cond evt="begin" delay="0">
                                              <p:tn val="79"/>
                                            </p:cond>
                                          </p:stCondLst>
                                          <p:endCondLst>
                                            <p:cond evt="onStopAudio" delay="0">
                                              <p:tgtEl>
                                                <p:sldTgt/>
                                              </p:tgtEl>
                                            </p:cond>
                                          </p:endCondLst>
                                        </p:cTn>
                                        <p:tgtEl>
                                          <p:sndTgt r:embed="rId5" name="type.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1933"/>
                                        </p:tgtEl>
                                        <p:attrNameLst>
                                          <p:attrName>style.visibility</p:attrName>
                                        </p:attrNameLst>
                                      </p:cBhvr>
                                      <p:to>
                                        <p:strVal val="visible"/>
                                      </p:to>
                                    </p:set>
                                    <p:animEffect transition="in" filter="fade">
                                      <p:cBhvr>
                                        <p:cTn id="91" dur="500"/>
                                        <p:tgtEl>
                                          <p:spTgt spid="251933"/>
                                        </p:tgtEl>
                                      </p:cBhvr>
                                    </p:animEffect>
                                  </p:childTnLst>
                                  <p:subTnLst>
                                    <p:audio>
                                      <p:cMediaNode>
                                        <p:cTn display="0" masterRel="sameClick">
                                          <p:stCondLst>
                                            <p:cond evt="begin" delay="0">
                                              <p:tn val="89"/>
                                            </p:cond>
                                          </p:stCondLst>
                                          <p:endCondLst>
                                            <p:cond evt="onStopAudio" delay="0">
                                              <p:tgtEl>
                                                <p:sldTgt/>
                                              </p:tgtEl>
                                            </p:cond>
                                          </p:endCondLst>
                                        </p:cTn>
                                        <p:tgtEl>
                                          <p:sndTgt r:embed="rId5"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51908">
                                            <p:txEl>
                                              <p:pRg st="5" end="5"/>
                                            </p:txEl>
                                          </p:spTgt>
                                        </p:tgtEl>
                                        <p:attrNameLst>
                                          <p:attrName>style.visibility</p:attrName>
                                        </p:attrNameLst>
                                      </p:cBhvr>
                                      <p:to>
                                        <p:strVal val="visible"/>
                                      </p:to>
                                    </p:set>
                                    <p:anim calcmode="lin" valueType="num">
                                      <p:cBhvr additive="base">
                                        <p:cTn id="96" dur="500" fill="hold"/>
                                        <p:tgtEl>
                                          <p:spTgt spid="251908">
                                            <p:txEl>
                                              <p:pRg st="5" end="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519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p:bldP spid="251913" grpId="0"/>
      <p:bldP spid="251917" grpId="0"/>
      <p:bldP spid="251921" grpId="0"/>
      <p:bldP spid="251925" grpId="0"/>
      <p:bldP spid="251929" grpId="0"/>
      <p:bldP spid="2519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5800" y="1549400"/>
            <a:ext cx="7772400" cy="7572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latin typeface="Courier New" pitchFamily="49" charset="0"/>
              <a:ea typeface="Calibri" pitchFamily="34" charset="0"/>
              <a:cs typeface="Times New Roman" pitchFamily="18" charset="0"/>
            </a:endParaRPr>
          </a:p>
        </p:txBody>
      </p:sp>
      <p:sp>
        <p:nvSpPr>
          <p:cNvPr id="253956" name="Rectangle 4"/>
          <p:cNvSpPr>
            <a:spLocks noChangeArrowheads="1"/>
          </p:cNvSpPr>
          <p:nvPr/>
        </p:nvSpPr>
        <p:spPr bwMode="auto">
          <a:xfrm>
            <a:off x="684213" y="2292350"/>
            <a:ext cx="7772400" cy="4565650"/>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A nuclide X has a half-life of 10 s. On decay a stable nuclide Y is formed. Initially, a sample contains only the nuclide X. After what time will 87.5% of the sample have decayed into Y?</a:t>
            </a:r>
          </a:p>
          <a:p>
            <a:pPr eaLnBrk="0" hangingPunct="0">
              <a:spcBef>
                <a:spcPct val="20000"/>
              </a:spcBef>
              <a:defRPr/>
            </a:pPr>
            <a:r>
              <a:rPr lang="en-US" dirty="0">
                <a:latin typeface="+mn-lt"/>
                <a:sym typeface="Symbol" pitchFamily="18" charset="2"/>
              </a:rPr>
              <a:t> A. 9.0 s	 B. 30 s	 C. 80 s	 D. 90 s</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We want only 12.5% of X to remain.</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ts val="2400"/>
              </a:spcBef>
              <a:defRPr/>
            </a:pPr>
            <a:r>
              <a:rPr lang="en-US" dirty="0">
                <a:latin typeface="+mn-lt"/>
                <a:sym typeface="Symbol" pitchFamily="18" charset="2"/>
              </a:rPr>
              <a:t>Thus </a:t>
            </a:r>
            <a:r>
              <a:rPr lang="en-US" i="1" dirty="0">
                <a:latin typeface="+mn-lt"/>
                <a:sym typeface="Symbol" pitchFamily="18" charset="2"/>
              </a:rPr>
              <a:t>t</a:t>
            </a:r>
            <a:r>
              <a:rPr lang="en-US" dirty="0">
                <a:latin typeface="+mn-lt"/>
                <a:sym typeface="Symbol" pitchFamily="18" charset="2"/>
              </a:rPr>
              <a:t> = 3</a:t>
            </a:r>
            <a:r>
              <a:rPr lang="en-US" i="1" dirty="0">
                <a:latin typeface="+mn-lt"/>
                <a:sym typeface="Symbol" pitchFamily="18" charset="2"/>
              </a:rPr>
              <a:t>t</a:t>
            </a:r>
            <a:r>
              <a:rPr lang="en-US" baseline="-25000" dirty="0">
                <a:latin typeface="+mn-lt"/>
                <a:sym typeface="Symbol" pitchFamily="18" charset="2"/>
              </a:rPr>
              <a:t>half</a:t>
            </a:r>
            <a:r>
              <a:rPr lang="en-US" dirty="0">
                <a:latin typeface="+mn-lt"/>
                <a:sym typeface="Symbol" pitchFamily="18" charset="2"/>
              </a:rPr>
              <a:t> = 3(10) = 30 s.</a:t>
            </a:r>
          </a:p>
        </p:txBody>
      </p:sp>
      <p:sp>
        <p:nvSpPr>
          <p:cNvPr id="253957" name="Rectangle 5"/>
          <p:cNvSpPr>
            <a:spLocks noChangeArrowheads="1"/>
          </p:cNvSpPr>
          <p:nvPr/>
        </p:nvSpPr>
        <p:spPr bwMode="auto">
          <a:xfrm>
            <a:off x="2771775" y="5307013"/>
            <a:ext cx="1112838" cy="388937"/>
          </a:xfrm>
          <a:prstGeom prst="rect">
            <a:avLst/>
          </a:prstGeom>
          <a:noFill/>
          <a:ln w="9525">
            <a:noFill/>
            <a:miter lim="800000"/>
            <a:headEnd/>
            <a:tailEnd/>
          </a:ln>
        </p:spPr>
        <p:txBody>
          <a:bodyPr/>
          <a:lstStyle/>
          <a:p>
            <a:pPr eaLnBrk="0" hangingPunct="0">
              <a:lnSpc>
                <a:spcPct val="90000"/>
              </a:lnSpc>
              <a:spcBef>
                <a:spcPct val="20000"/>
              </a:spcBef>
              <a:defRPr/>
            </a:pPr>
            <a:r>
              <a:rPr lang="en-US" dirty="0">
                <a:solidFill>
                  <a:srgbClr val="006699"/>
                </a:solidFill>
                <a:latin typeface="+mn-lt"/>
              </a:rPr>
              <a:t>100%</a:t>
            </a:r>
          </a:p>
        </p:txBody>
      </p:sp>
      <p:grpSp>
        <p:nvGrpSpPr>
          <p:cNvPr id="2" name="Group 6"/>
          <p:cNvGrpSpPr>
            <a:grpSpLocks/>
          </p:cNvGrpSpPr>
          <p:nvPr/>
        </p:nvGrpSpPr>
        <p:grpSpPr bwMode="auto">
          <a:xfrm>
            <a:off x="3308350" y="5645150"/>
            <a:ext cx="944563" cy="593725"/>
            <a:chOff x="702" y="2290"/>
            <a:chExt cx="595" cy="374"/>
          </a:xfrm>
        </p:grpSpPr>
        <p:sp>
          <p:nvSpPr>
            <p:cNvPr id="75793"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5794" name="AutoShape 8"/>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latin typeface="+mn-lt"/>
              </a:endParaRPr>
            </a:p>
          </p:txBody>
        </p:sp>
      </p:grpSp>
      <p:sp>
        <p:nvSpPr>
          <p:cNvPr id="253961" name="Rectangle 9"/>
          <p:cNvSpPr>
            <a:spLocks noChangeArrowheads="1"/>
          </p:cNvSpPr>
          <p:nvPr/>
        </p:nvSpPr>
        <p:spPr bwMode="auto">
          <a:xfrm>
            <a:off x="3865563" y="5303838"/>
            <a:ext cx="871537"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50%</a:t>
            </a:r>
          </a:p>
        </p:txBody>
      </p:sp>
      <p:grpSp>
        <p:nvGrpSpPr>
          <p:cNvPr id="3" name="Group 10"/>
          <p:cNvGrpSpPr>
            <a:grpSpLocks/>
          </p:cNvGrpSpPr>
          <p:nvPr/>
        </p:nvGrpSpPr>
        <p:grpSpPr bwMode="auto">
          <a:xfrm>
            <a:off x="4152900" y="5653088"/>
            <a:ext cx="944563" cy="593725"/>
            <a:chOff x="702" y="2290"/>
            <a:chExt cx="595" cy="374"/>
          </a:xfrm>
        </p:grpSpPr>
        <p:sp>
          <p:nvSpPr>
            <p:cNvPr id="75791"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5792" name="AutoShape 12"/>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latin typeface="+mn-lt"/>
              </a:endParaRPr>
            </a:p>
          </p:txBody>
        </p:sp>
      </p:grpSp>
      <p:sp>
        <p:nvSpPr>
          <p:cNvPr id="253965" name="Rectangle 13"/>
          <p:cNvSpPr>
            <a:spLocks noChangeArrowheads="1"/>
          </p:cNvSpPr>
          <p:nvPr/>
        </p:nvSpPr>
        <p:spPr bwMode="auto">
          <a:xfrm>
            <a:off x="4713288" y="5302250"/>
            <a:ext cx="887412" cy="388938"/>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25%</a:t>
            </a:r>
          </a:p>
        </p:txBody>
      </p:sp>
      <p:grpSp>
        <p:nvGrpSpPr>
          <p:cNvPr id="4" name="Group 14"/>
          <p:cNvGrpSpPr>
            <a:grpSpLocks/>
          </p:cNvGrpSpPr>
          <p:nvPr/>
        </p:nvGrpSpPr>
        <p:grpSpPr bwMode="auto">
          <a:xfrm>
            <a:off x="4995863" y="5648325"/>
            <a:ext cx="944562" cy="593725"/>
            <a:chOff x="702" y="2290"/>
            <a:chExt cx="595" cy="374"/>
          </a:xfrm>
        </p:grpSpPr>
        <p:sp>
          <p:nvSpPr>
            <p:cNvPr id="75789"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eaLnBrk="0" hangingPunct="0">
                <a:lnSpc>
                  <a:spcPct val="90000"/>
                </a:lnSpc>
                <a:spcBef>
                  <a:spcPct val="20000"/>
                </a:spcBef>
                <a:defRPr/>
              </a:pPr>
              <a:r>
                <a:rPr lang="en-US" i="1" dirty="0" err="1">
                  <a:solidFill>
                    <a:srgbClr val="FF0000"/>
                  </a:solidFill>
                  <a:latin typeface="+mn-lt"/>
                </a:rPr>
                <a:t>t</a:t>
              </a:r>
              <a:r>
                <a:rPr lang="en-US" baseline="-25000" dirty="0" err="1">
                  <a:solidFill>
                    <a:srgbClr val="FF0000"/>
                  </a:solidFill>
                  <a:latin typeface="+mn-lt"/>
                </a:rPr>
                <a:t>half</a:t>
              </a:r>
              <a:endParaRPr lang="en-US" dirty="0">
                <a:solidFill>
                  <a:srgbClr val="FF0000"/>
                </a:solidFill>
                <a:latin typeface="+mn-lt"/>
              </a:endParaRPr>
            </a:p>
          </p:txBody>
        </p:sp>
        <p:sp>
          <p:nvSpPr>
            <p:cNvPr id="75790" name="AutoShape 16"/>
            <p:cNvSpPr>
              <a:spLocks/>
            </p:cNvSpPr>
            <p:nvPr/>
          </p:nvSpPr>
          <p:spPr bwMode="auto">
            <a:xfrm rot="5400000" flipH="1">
              <a:off x="871" y="2121"/>
              <a:ext cx="148" cy="485"/>
            </a:xfrm>
            <a:prstGeom prst="leftBrace">
              <a:avLst>
                <a:gd name="adj1" fmla="val 27309"/>
                <a:gd name="adj2" fmla="val 50000"/>
              </a:avLst>
            </a:prstGeom>
            <a:noFill/>
            <a:ln w="9525">
              <a:solidFill>
                <a:schemeClr val="tx1"/>
              </a:solidFill>
              <a:round/>
              <a:headEnd/>
              <a:tailEnd/>
            </a:ln>
          </p:spPr>
          <p:txBody>
            <a:bodyPr wrap="none" anchor="ctr"/>
            <a:lstStyle/>
            <a:p>
              <a:pPr>
                <a:defRPr/>
              </a:pPr>
              <a:endParaRPr lang="en-US">
                <a:latin typeface="+mn-lt"/>
              </a:endParaRPr>
            </a:p>
          </p:txBody>
        </p:sp>
      </p:grpSp>
      <p:sp>
        <p:nvSpPr>
          <p:cNvPr id="253969" name="Rectangle 17"/>
          <p:cNvSpPr>
            <a:spLocks noChangeArrowheads="1"/>
          </p:cNvSpPr>
          <p:nvPr/>
        </p:nvSpPr>
        <p:spPr bwMode="auto">
          <a:xfrm>
            <a:off x="5486400" y="5297488"/>
            <a:ext cx="1293813" cy="388937"/>
          </a:xfrm>
          <a:prstGeom prst="rect">
            <a:avLst/>
          </a:prstGeom>
          <a:noFill/>
          <a:ln w="9525">
            <a:noFill/>
            <a:miter lim="800000"/>
            <a:headEnd/>
            <a:tailEnd/>
          </a:ln>
        </p:spPr>
        <p:txBody>
          <a:bodyPr/>
          <a:lstStyle/>
          <a:p>
            <a:pPr eaLnBrk="0" hangingPunct="0">
              <a:lnSpc>
                <a:spcPct val="90000"/>
              </a:lnSpc>
              <a:spcBef>
                <a:spcPct val="20000"/>
              </a:spcBef>
              <a:defRPr/>
            </a:pPr>
            <a:r>
              <a:rPr lang="en-US">
                <a:solidFill>
                  <a:srgbClr val="006699"/>
                </a:solidFill>
                <a:latin typeface="+mn-lt"/>
              </a:rPr>
              <a:t>12.5%</a:t>
            </a:r>
          </a:p>
        </p:txBody>
      </p:sp>
      <p:sp>
        <p:nvSpPr>
          <p:cNvPr id="253970" name="Oval 18"/>
          <p:cNvSpPr>
            <a:spLocks noChangeArrowheads="1"/>
          </p:cNvSpPr>
          <p:nvPr/>
        </p:nvSpPr>
        <p:spPr bwMode="auto">
          <a:xfrm>
            <a:off x="2616200" y="3884613"/>
            <a:ext cx="347663" cy="347662"/>
          </a:xfrm>
          <a:prstGeom prst="ellipse">
            <a:avLst/>
          </a:prstGeom>
          <a:noFill/>
          <a:ln w="28575">
            <a:solidFill>
              <a:srgbClr val="FF0000"/>
            </a:solidFill>
            <a:round/>
            <a:headEnd/>
            <a:tailEnd/>
          </a:ln>
        </p:spPr>
        <p:txBody>
          <a:bodyPr wrap="none" anchor="ctr"/>
          <a:lstStyle/>
          <a:p>
            <a:endParaRPr lang="en-US"/>
          </a:p>
        </p:txBody>
      </p:sp>
      <p:sp>
        <p:nvSpPr>
          <p:cNvPr id="7476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anim calcmode="lin" valueType="num">
                                      <p:cBhvr additive="base">
                                        <p:cTn id="7" dur="500" fill="hold"/>
                                        <p:tgtEl>
                                          <p:spTgt spid="2539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3956">
                                            <p:txEl>
                                              <p:pRg st="1" end="1"/>
                                            </p:txEl>
                                          </p:spTgt>
                                        </p:tgtEl>
                                        <p:attrNameLst>
                                          <p:attrName>style.visibility</p:attrName>
                                        </p:attrNameLst>
                                      </p:cBhvr>
                                      <p:to>
                                        <p:strVal val="visible"/>
                                      </p:to>
                                    </p:set>
                                    <p:anim calcmode="lin" valueType="num">
                                      <p:cBhvr additive="base">
                                        <p:cTn id="13" dur="500" fill="hold"/>
                                        <p:tgtEl>
                                          <p:spTgt spid="2539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3956">
                                            <p:txEl>
                                              <p:pRg st="2" end="2"/>
                                            </p:txEl>
                                          </p:spTgt>
                                        </p:tgtEl>
                                        <p:attrNameLst>
                                          <p:attrName>style.visibility</p:attrName>
                                        </p:attrNameLst>
                                      </p:cBhvr>
                                      <p:to>
                                        <p:strVal val="visible"/>
                                      </p:to>
                                    </p:set>
                                    <p:anim calcmode="lin" valueType="num">
                                      <p:cBhvr additive="base">
                                        <p:cTn id="19" dur="500" fill="hold"/>
                                        <p:tgtEl>
                                          <p:spTgt spid="2539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9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3956">
                                            <p:txEl>
                                              <p:pRg st="3" end="3"/>
                                            </p:txEl>
                                          </p:spTgt>
                                        </p:tgtEl>
                                        <p:attrNameLst>
                                          <p:attrName>style.visibility</p:attrName>
                                        </p:attrNameLst>
                                      </p:cBhvr>
                                      <p:to>
                                        <p:strVal val="visible"/>
                                      </p:to>
                                    </p:set>
                                    <p:anim calcmode="lin" valueType="num">
                                      <p:cBhvr additive="base">
                                        <p:cTn id="25" dur="500" fill="hold"/>
                                        <p:tgtEl>
                                          <p:spTgt spid="2539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39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3957"/>
                                        </p:tgtEl>
                                        <p:attrNameLst>
                                          <p:attrName>style.visibility</p:attrName>
                                        </p:attrNameLst>
                                      </p:cBhvr>
                                      <p:to>
                                        <p:strVal val="visible"/>
                                      </p:to>
                                    </p:set>
                                    <p:animEffect transition="in" filter="fade">
                                      <p:cBhvr>
                                        <p:cTn id="31" dur="500"/>
                                        <p:tgtEl>
                                          <p:spTgt spid="253957"/>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3961"/>
                                        </p:tgtEl>
                                        <p:attrNameLst>
                                          <p:attrName>style.visibility</p:attrName>
                                        </p:attrNameLst>
                                      </p:cBhvr>
                                      <p:to>
                                        <p:strVal val="visible"/>
                                      </p:to>
                                    </p:set>
                                    <p:animEffect transition="in" filter="fade">
                                      <p:cBhvr>
                                        <p:cTn id="41" dur="500"/>
                                        <p:tgtEl>
                                          <p:spTgt spid="253961"/>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3965"/>
                                        </p:tgtEl>
                                        <p:attrNameLst>
                                          <p:attrName>style.visibility</p:attrName>
                                        </p:attrNameLst>
                                      </p:cBhvr>
                                      <p:to>
                                        <p:strVal val="visible"/>
                                      </p:to>
                                    </p:set>
                                    <p:animEffect transition="in" filter="fade">
                                      <p:cBhvr>
                                        <p:cTn id="51" dur="500"/>
                                        <p:tgtEl>
                                          <p:spTgt spid="253965"/>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3969"/>
                                        </p:tgtEl>
                                        <p:attrNameLst>
                                          <p:attrName>style.visibility</p:attrName>
                                        </p:attrNameLst>
                                      </p:cBhvr>
                                      <p:to>
                                        <p:strVal val="visible"/>
                                      </p:to>
                                    </p:set>
                                    <p:animEffect transition="in" filter="fade">
                                      <p:cBhvr>
                                        <p:cTn id="61" dur="500"/>
                                        <p:tgtEl>
                                          <p:spTgt spid="253969"/>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3956">
                                            <p:txEl>
                                              <p:pRg st="6" end="6"/>
                                            </p:txEl>
                                          </p:spTgt>
                                        </p:tgtEl>
                                        <p:attrNameLst>
                                          <p:attrName>style.visibility</p:attrName>
                                        </p:attrNameLst>
                                      </p:cBhvr>
                                      <p:to>
                                        <p:strVal val="visible"/>
                                      </p:to>
                                    </p:set>
                                    <p:anim calcmode="lin" valueType="num">
                                      <p:cBhvr additive="base">
                                        <p:cTn id="66" dur="500" fill="hold"/>
                                        <p:tgtEl>
                                          <p:spTgt spid="25395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539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53970"/>
                                        </p:tgtEl>
                                        <p:attrNameLst>
                                          <p:attrName>style.visibility</p:attrName>
                                        </p:attrNameLst>
                                      </p:cBhvr>
                                      <p:to>
                                        <p:strVal val="visible"/>
                                      </p:to>
                                    </p:set>
                                    <p:anim calcmode="lin" valueType="num">
                                      <p:cBhvr>
                                        <p:cTn id="72" dur="500" fill="hold"/>
                                        <p:tgtEl>
                                          <p:spTgt spid="253970"/>
                                        </p:tgtEl>
                                        <p:attrNameLst>
                                          <p:attrName>ppt_w</p:attrName>
                                        </p:attrNameLst>
                                      </p:cBhvr>
                                      <p:tavLst>
                                        <p:tav tm="0">
                                          <p:val>
                                            <p:fltVal val="0"/>
                                          </p:val>
                                        </p:tav>
                                        <p:tav tm="100000">
                                          <p:val>
                                            <p:strVal val="#ppt_w"/>
                                          </p:val>
                                        </p:tav>
                                      </p:tavLst>
                                    </p:anim>
                                    <p:anim calcmode="lin" valueType="num">
                                      <p:cBhvr>
                                        <p:cTn id="73" dur="500" fill="hold"/>
                                        <p:tgtEl>
                                          <p:spTgt spid="253970"/>
                                        </p:tgtEl>
                                        <p:attrNameLst>
                                          <p:attrName>ppt_h</p:attrName>
                                        </p:attrNameLst>
                                      </p:cBhvr>
                                      <p:tavLst>
                                        <p:tav tm="0">
                                          <p:val>
                                            <p:fltVal val="0"/>
                                          </p:val>
                                        </p:tav>
                                        <p:tav tm="100000">
                                          <p:val>
                                            <p:strVal val="#ppt_h"/>
                                          </p:val>
                                        </p:tav>
                                      </p:tavLst>
                                    </p:anim>
                                    <p:animEffect transition="in" filter="fade">
                                      <p:cBhvr>
                                        <p:cTn id="74" dur="500"/>
                                        <p:tgtEl>
                                          <p:spTgt spid="253970"/>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p:bldP spid="253961" grpId="0"/>
      <p:bldP spid="253965" grpId="0"/>
      <p:bldP spid="253969" grpId="0"/>
      <p:bldP spid="25397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2D2D8A"/>
                </a:solidFill>
                <a:latin typeface="+mn-lt"/>
                <a:ea typeface="Calibri" pitchFamily="34" charset="0"/>
                <a:cs typeface="Arial" charset="0"/>
              </a:rPr>
              <a:t>Solving problems involving integral numbers of half-lives</a:t>
            </a:r>
            <a:endParaRPr lang="en-US" dirty="0">
              <a:solidFill>
                <a:srgbClr val="000000"/>
              </a:solidFill>
              <a:latin typeface="+mn-lt"/>
              <a:cs typeface="Times New Roman" pitchFamily="18" charset="0"/>
            </a:endParaRPr>
          </a:p>
        </p:txBody>
      </p:sp>
      <p:sp>
        <p:nvSpPr>
          <p:cNvPr id="256004" name="Rectangle 4"/>
          <p:cNvSpPr>
            <a:spLocks noChangeArrowheads="1"/>
          </p:cNvSpPr>
          <p:nvPr/>
        </p:nvSpPr>
        <p:spPr bwMode="auto">
          <a:xfrm>
            <a:off x="685800" y="2335213"/>
            <a:ext cx="7772400" cy="4522787"/>
          </a:xfrm>
          <a:prstGeom prst="rect">
            <a:avLst/>
          </a:prstGeom>
          <a:solidFill>
            <a:srgbClr val="CCFFCC"/>
          </a:solidFill>
          <a:ln w="9525">
            <a:noFill/>
            <a:miter lim="800000"/>
            <a:headEnd/>
            <a:tailEnd/>
          </a:ln>
        </p:spPr>
        <p:txBody>
          <a:bodyPr/>
          <a:lstStyle/>
          <a:p>
            <a:pPr>
              <a:defRPr/>
            </a:pPr>
            <a:r>
              <a:rPr lang="en-US" dirty="0">
                <a:latin typeface="+mn-lt"/>
              </a:rPr>
              <a:t>PRACTICE: A sample of radioactive carbon-14 decays into a stable isotope of nitrogen. As the carbon-14 decays, the </a:t>
            </a:r>
            <a:r>
              <a:rPr lang="en-US" b="1" dirty="0">
                <a:latin typeface="+mn-lt"/>
              </a:rPr>
              <a:t>rate</a:t>
            </a:r>
            <a:r>
              <a:rPr lang="en-US" dirty="0">
                <a:latin typeface="+mn-lt"/>
              </a:rPr>
              <a:t> at which nitrogen is produced</a:t>
            </a:r>
          </a:p>
          <a:p>
            <a:pPr>
              <a:defRPr/>
            </a:pPr>
            <a:r>
              <a:rPr lang="en-US" dirty="0">
                <a:latin typeface="+mn-lt"/>
              </a:rPr>
              <a:t>A. decreases linearly with time.</a:t>
            </a:r>
          </a:p>
          <a:p>
            <a:pPr>
              <a:defRPr/>
            </a:pPr>
            <a:r>
              <a:rPr lang="en-US" dirty="0">
                <a:latin typeface="+mn-lt"/>
              </a:rPr>
              <a:t>B. increases linearly with time.</a:t>
            </a:r>
          </a:p>
          <a:p>
            <a:pPr>
              <a:defRPr/>
            </a:pPr>
            <a:r>
              <a:rPr lang="en-US" dirty="0">
                <a:latin typeface="+mn-lt"/>
              </a:rPr>
              <a:t>C. decreases exponentially with time.</a:t>
            </a:r>
          </a:p>
          <a:p>
            <a:pPr>
              <a:defRPr/>
            </a:pPr>
            <a:r>
              <a:rPr lang="en-US" dirty="0">
                <a:latin typeface="+mn-lt"/>
              </a:rPr>
              <a:t>D. increases exponentially with time.</a:t>
            </a:r>
          </a:p>
          <a:p>
            <a:pPr>
              <a:defRPr/>
            </a:pPr>
            <a:r>
              <a:rPr lang="en-US" dirty="0">
                <a:latin typeface="+mn-lt"/>
                <a:sym typeface="Symbol" pitchFamily="18" charset="2"/>
              </a:rPr>
              <a:t>SOLUTION:   </a:t>
            </a:r>
            <a:r>
              <a:rPr lang="en-US" dirty="0">
                <a:solidFill>
                  <a:srgbClr val="009999"/>
                </a:solidFill>
                <a:latin typeface="+mn-lt"/>
                <a:sym typeface="Symbol" pitchFamily="18" charset="2"/>
              </a:rPr>
              <a:t> The key here is that the                               total sample mass remains constant. The nuclides are just changing in their proportions.</a:t>
            </a:r>
          </a:p>
          <a:p>
            <a:pPr>
              <a:defRPr/>
            </a:pPr>
            <a:r>
              <a:rPr lang="en-US" dirty="0">
                <a:solidFill>
                  <a:srgbClr val="009999"/>
                </a:solidFill>
                <a:latin typeface="+mn-lt"/>
                <a:sym typeface="Symbol" pitchFamily="18" charset="2"/>
              </a:rPr>
              <a:t>Note that the slope (rate) of the red graph is decreasing exponentially with time.</a:t>
            </a:r>
          </a:p>
        </p:txBody>
      </p:sp>
      <p:sp>
        <p:nvSpPr>
          <p:cNvPr id="256005" name="Oval 5"/>
          <p:cNvSpPr>
            <a:spLocks noChangeArrowheads="1"/>
          </p:cNvSpPr>
          <p:nvPr/>
        </p:nvSpPr>
        <p:spPr bwMode="auto">
          <a:xfrm>
            <a:off x="712788" y="4230688"/>
            <a:ext cx="347662" cy="347662"/>
          </a:xfrm>
          <a:prstGeom prst="ellipse">
            <a:avLst/>
          </a:prstGeom>
          <a:noFill/>
          <a:ln w="28575">
            <a:solidFill>
              <a:srgbClr val="FF0000"/>
            </a:solidFill>
            <a:round/>
            <a:headEnd/>
            <a:tailEnd/>
          </a:ln>
        </p:spPr>
        <p:txBody>
          <a:bodyPr wrap="none" anchor="ctr"/>
          <a:lstStyle/>
          <a:p>
            <a:endParaRPr lang="en-US"/>
          </a:p>
        </p:txBody>
      </p:sp>
      <p:pic>
        <p:nvPicPr>
          <p:cNvPr id="256006" name="Picture 6"/>
          <p:cNvPicPr>
            <a:picLocks noChangeAspect="1" noChangeArrowheads="1"/>
          </p:cNvPicPr>
          <p:nvPr/>
        </p:nvPicPr>
        <p:blipFill>
          <a:blip r:embed="rId8" cstate="print"/>
          <a:srcRect/>
          <a:stretch>
            <a:fillRect/>
          </a:stretch>
        </p:blipFill>
        <p:spPr bwMode="auto">
          <a:xfrm>
            <a:off x="6438900" y="3517900"/>
            <a:ext cx="2449513" cy="1751013"/>
          </a:xfrm>
          <a:prstGeom prst="rect">
            <a:avLst/>
          </a:prstGeom>
          <a:noFill/>
          <a:ln w="9525">
            <a:noFill/>
            <a:miter lim="800000"/>
            <a:headEnd/>
            <a:tailEnd/>
          </a:ln>
        </p:spPr>
      </p:pic>
      <p:sp>
        <p:nvSpPr>
          <p:cNvPr id="256007" name="Freeform 7"/>
          <p:cNvSpPr>
            <a:spLocks/>
          </p:cNvSpPr>
          <p:nvPr/>
        </p:nvSpPr>
        <p:spPr bwMode="auto">
          <a:xfrm>
            <a:off x="6437313" y="3513138"/>
            <a:ext cx="2189162" cy="1684337"/>
          </a:xfrm>
          <a:custGeom>
            <a:avLst/>
            <a:gdLst>
              <a:gd name="T0" fmla="*/ 0 w 1379"/>
              <a:gd name="T1" fmla="*/ 0 h 1061"/>
              <a:gd name="T2" fmla="*/ 155575 w 1379"/>
              <a:gd name="T3" fmla="*/ 349250 h 1061"/>
              <a:gd name="T4" fmla="*/ 349250 w 1379"/>
              <a:gd name="T5" fmla="*/ 733425 h 1061"/>
              <a:gd name="T6" fmla="*/ 528637 w 1379"/>
              <a:gd name="T7" fmla="*/ 1011237 h 1061"/>
              <a:gd name="T8" fmla="*/ 746125 w 1379"/>
              <a:gd name="T9" fmla="*/ 1227137 h 1061"/>
              <a:gd name="T10" fmla="*/ 1046162 w 1379"/>
              <a:gd name="T11" fmla="*/ 1419224 h 1061"/>
              <a:gd name="T12" fmla="*/ 1406525 w 1379"/>
              <a:gd name="T13" fmla="*/ 1563687 h 1061"/>
              <a:gd name="T14" fmla="*/ 1755775 w 1379"/>
              <a:gd name="T15" fmla="*/ 1636712 h 1061"/>
              <a:gd name="T16" fmla="*/ 1924050 w 1379"/>
              <a:gd name="T17" fmla="*/ 1660525 h 1061"/>
              <a:gd name="T18" fmla="*/ 2189162 w 1379"/>
              <a:gd name="T19" fmla="*/ 168433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chemeClr val="tx1"/>
            </a:solidFill>
            <a:round/>
            <a:headEnd/>
            <a:tailEnd/>
          </a:ln>
        </p:spPr>
        <p:txBody>
          <a:bodyPr/>
          <a:lstStyle/>
          <a:p>
            <a:endParaRPr lang="en-US"/>
          </a:p>
        </p:txBody>
      </p:sp>
      <p:sp>
        <p:nvSpPr>
          <p:cNvPr id="256008" name="Text Box 8"/>
          <p:cNvSpPr txBox="1">
            <a:spLocks noChangeArrowheads="1"/>
          </p:cNvSpPr>
          <p:nvPr/>
        </p:nvSpPr>
        <p:spPr bwMode="auto">
          <a:xfrm>
            <a:off x="7637463" y="4525963"/>
            <a:ext cx="1098550" cy="396875"/>
          </a:xfrm>
          <a:prstGeom prst="rect">
            <a:avLst/>
          </a:prstGeom>
          <a:noFill/>
          <a:ln w="9525">
            <a:noFill/>
            <a:miter lim="800000"/>
            <a:headEnd/>
            <a:tailEnd/>
          </a:ln>
        </p:spPr>
        <p:txBody>
          <a:bodyPr wrap="none">
            <a:spAutoFit/>
          </a:bodyPr>
          <a:lstStyle/>
          <a:p>
            <a:r>
              <a:rPr lang="en-US" sz="2000" b="1">
                <a:latin typeface="Courier New" pitchFamily="49" charset="0"/>
              </a:rPr>
              <a:t>Carbon</a:t>
            </a:r>
          </a:p>
        </p:txBody>
      </p:sp>
      <p:sp>
        <p:nvSpPr>
          <p:cNvPr id="256009" name="Text Box 9"/>
          <p:cNvSpPr txBox="1">
            <a:spLocks noChangeArrowheads="1"/>
          </p:cNvSpPr>
          <p:nvPr/>
        </p:nvSpPr>
        <p:spPr bwMode="auto">
          <a:xfrm>
            <a:off x="7504113" y="3857625"/>
            <a:ext cx="14033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Nitrogen</a:t>
            </a:r>
          </a:p>
        </p:txBody>
      </p:sp>
      <p:sp>
        <p:nvSpPr>
          <p:cNvPr id="256010" name="Freeform 10"/>
          <p:cNvSpPr>
            <a:spLocks/>
          </p:cNvSpPr>
          <p:nvPr/>
        </p:nvSpPr>
        <p:spPr bwMode="auto">
          <a:xfrm flipV="1">
            <a:off x="6442075" y="3581400"/>
            <a:ext cx="2189163" cy="1684338"/>
          </a:xfrm>
          <a:custGeom>
            <a:avLst/>
            <a:gdLst>
              <a:gd name="T0" fmla="*/ 0 w 1379"/>
              <a:gd name="T1" fmla="*/ 0 h 1061"/>
              <a:gd name="T2" fmla="*/ 155575 w 1379"/>
              <a:gd name="T3" fmla="*/ 349250 h 1061"/>
              <a:gd name="T4" fmla="*/ 349250 w 1379"/>
              <a:gd name="T5" fmla="*/ 733425 h 1061"/>
              <a:gd name="T6" fmla="*/ 528638 w 1379"/>
              <a:gd name="T7" fmla="*/ 1011238 h 1061"/>
              <a:gd name="T8" fmla="*/ 746125 w 1379"/>
              <a:gd name="T9" fmla="*/ 1227138 h 1061"/>
              <a:gd name="T10" fmla="*/ 1046163 w 1379"/>
              <a:gd name="T11" fmla="*/ 1419225 h 1061"/>
              <a:gd name="T12" fmla="*/ 1406525 w 1379"/>
              <a:gd name="T13" fmla="*/ 1563688 h 1061"/>
              <a:gd name="T14" fmla="*/ 1755776 w 1379"/>
              <a:gd name="T15" fmla="*/ 1636713 h 1061"/>
              <a:gd name="T16" fmla="*/ 1924051 w 1379"/>
              <a:gd name="T17" fmla="*/ 1660526 h 1061"/>
              <a:gd name="T18" fmla="*/ 2189163 w 1379"/>
              <a:gd name="T19" fmla="*/ 1684338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rgbClr val="FF0000"/>
            </a:solidFill>
            <a:round/>
            <a:headEnd/>
            <a:tailEnd/>
          </a:ln>
        </p:spPr>
        <p:txBody>
          <a:bodyPr/>
          <a:lstStyle/>
          <a:p>
            <a:endParaRPr lang="en-US"/>
          </a:p>
        </p:txBody>
      </p:sp>
      <p:sp>
        <p:nvSpPr>
          <p:cNvPr id="256011" name="Rectangle 11"/>
          <p:cNvSpPr>
            <a:spLocks noChangeArrowheads="1"/>
          </p:cNvSpPr>
          <p:nvPr/>
        </p:nvSpPr>
        <p:spPr bwMode="auto">
          <a:xfrm>
            <a:off x="8458200" y="1565275"/>
            <a:ext cx="420688" cy="19129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012" name="Rectangle 12"/>
          <p:cNvSpPr>
            <a:spLocks noChangeArrowheads="1"/>
          </p:cNvSpPr>
          <p:nvPr/>
        </p:nvSpPr>
        <p:spPr bwMode="auto">
          <a:xfrm>
            <a:off x="8461375" y="1566863"/>
            <a:ext cx="407988" cy="1839912"/>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256013" name="Line 13"/>
          <p:cNvSpPr>
            <a:spLocks noChangeShapeType="1"/>
          </p:cNvSpPr>
          <p:nvPr/>
        </p:nvSpPr>
        <p:spPr bwMode="auto">
          <a:xfrm flipV="1">
            <a:off x="6424613" y="3513138"/>
            <a:ext cx="806450" cy="1757362"/>
          </a:xfrm>
          <a:prstGeom prst="line">
            <a:avLst/>
          </a:prstGeom>
          <a:noFill/>
          <a:ln w="28575">
            <a:solidFill>
              <a:schemeClr val="hlink"/>
            </a:solidFill>
            <a:prstDash val="lgDash"/>
            <a:round/>
            <a:headEnd/>
            <a:tailEnd/>
          </a:ln>
        </p:spPr>
        <p:txBody>
          <a:bodyPr/>
          <a:lstStyle/>
          <a:p>
            <a:endParaRPr lang="en-US"/>
          </a:p>
        </p:txBody>
      </p:sp>
      <p:sp>
        <p:nvSpPr>
          <p:cNvPr id="256014" name="Line 14"/>
          <p:cNvSpPr>
            <a:spLocks noChangeShapeType="1"/>
          </p:cNvSpPr>
          <p:nvPr/>
        </p:nvSpPr>
        <p:spPr bwMode="auto">
          <a:xfrm flipV="1">
            <a:off x="6443663" y="3503613"/>
            <a:ext cx="1360487" cy="1119187"/>
          </a:xfrm>
          <a:prstGeom prst="line">
            <a:avLst/>
          </a:prstGeom>
          <a:noFill/>
          <a:ln w="28575">
            <a:solidFill>
              <a:schemeClr val="hlink"/>
            </a:solidFill>
            <a:prstDash val="dash"/>
            <a:round/>
            <a:headEnd/>
            <a:tailEnd/>
          </a:ln>
        </p:spPr>
        <p:txBody>
          <a:bodyPr/>
          <a:lstStyle/>
          <a:p>
            <a:endParaRPr lang="en-US"/>
          </a:p>
        </p:txBody>
      </p:sp>
      <p:sp>
        <p:nvSpPr>
          <p:cNvPr id="256015" name="Line 15"/>
          <p:cNvSpPr>
            <a:spLocks noChangeShapeType="1"/>
          </p:cNvSpPr>
          <p:nvPr/>
        </p:nvSpPr>
        <p:spPr bwMode="auto">
          <a:xfrm flipV="1">
            <a:off x="6434138" y="3517900"/>
            <a:ext cx="1804987" cy="711200"/>
          </a:xfrm>
          <a:prstGeom prst="line">
            <a:avLst/>
          </a:prstGeom>
          <a:noFill/>
          <a:ln w="28575">
            <a:solidFill>
              <a:schemeClr val="hlink"/>
            </a:solidFill>
            <a:prstDash val="sysDot"/>
            <a:round/>
            <a:headEnd/>
            <a:tailEnd/>
          </a:ln>
        </p:spPr>
        <p:txBody>
          <a:bodyPr/>
          <a:lstStyle/>
          <a:p>
            <a:endParaRPr lang="en-US"/>
          </a:p>
        </p:txBody>
      </p:sp>
      <p:sp>
        <p:nvSpPr>
          <p:cNvPr id="7579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04">
                                            <p:txEl>
                                              <p:pRg st="0" end="0"/>
                                            </p:txEl>
                                          </p:spTgt>
                                        </p:tgtEl>
                                        <p:attrNameLst>
                                          <p:attrName>style.visibility</p:attrName>
                                        </p:attrNameLst>
                                      </p:cBhvr>
                                      <p:to>
                                        <p:strVal val="visible"/>
                                      </p:to>
                                    </p:set>
                                    <p:anim calcmode="lin" valueType="num">
                                      <p:cBhvr additive="base">
                                        <p:cTn id="7" dur="500" fill="hold"/>
                                        <p:tgtEl>
                                          <p:spTgt spid="2560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04">
                                            <p:txEl>
                                              <p:pRg st="1" end="1"/>
                                            </p:txEl>
                                          </p:spTgt>
                                        </p:tgtEl>
                                        <p:attrNameLst>
                                          <p:attrName>style.visibility</p:attrName>
                                        </p:attrNameLst>
                                      </p:cBhvr>
                                      <p:to>
                                        <p:strVal val="visible"/>
                                      </p:to>
                                    </p:set>
                                    <p:anim calcmode="lin" valueType="num">
                                      <p:cBhvr additive="base">
                                        <p:cTn id="13" dur="500" fill="hold"/>
                                        <p:tgtEl>
                                          <p:spTgt spid="2560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04">
                                            <p:txEl>
                                              <p:pRg st="2" end="2"/>
                                            </p:txEl>
                                          </p:spTgt>
                                        </p:tgtEl>
                                        <p:attrNameLst>
                                          <p:attrName>style.visibility</p:attrName>
                                        </p:attrNameLst>
                                      </p:cBhvr>
                                      <p:to>
                                        <p:strVal val="visible"/>
                                      </p:to>
                                    </p:set>
                                    <p:anim calcmode="lin" valueType="num">
                                      <p:cBhvr additive="base">
                                        <p:cTn id="19" dur="500" fill="hold"/>
                                        <p:tgtEl>
                                          <p:spTgt spid="2560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04">
                                            <p:txEl>
                                              <p:pRg st="3" end="3"/>
                                            </p:txEl>
                                          </p:spTgt>
                                        </p:tgtEl>
                                        <p:attrNameLst>
                                          <p:attrName>style.visibility</p:attrName>
                                        </p:attrNameLst>
                                      </p:cBhvr>
                                      <p:to>
                                        <p:strVal val="visible"/>
                                      </p:to>
                                    </p:set>
                                    <p:anim calcmode="lin" valueType="num">
                                      <p:cBhvr additive="base">
                                        <p:cTn id="25" dur="500" fill="hold"/>
                                        <p:tgtEl>
                                          <p:spTgt spid="2560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04">
                                            <p:txEl>
                                              <p:pRg st="4" end="4"/>
                                            </p:txEl>
                                          </p:spTgt>
                                        </p:tgtEl>
                                        <p:attrNameLst>
                                          <p:attrName>style.visibility</p:attrName>
                                        </p:attrNameLst>
                                      </p:cBhvr>
                                      <p:to>
                                        <p:strVal val="visible"/>
                                      </p:to>
                                    </p:set>
                                    <p:anim calcmode="lin" valueType="num">
                                      <p:cBhvr additive="base">
                                        <p:cTn id="31" dur="500" fill="hold"/>
                                        <p:tgtEl>
                                          <p:spTgt spid="2560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04">
                                            <p:txEl>
                                              <p:pRg st="5" end="5"/>
                                            </p:txEl>
                                          </p:spTgt>
                                        </p:tgtEl>
                                        <p:attrNameLst>
                                          <p:attrName>style.visibility</p:attrName>
                                        </p:attrNameLst>
                                      </p:cBhvr>
                                      <p:to>
                                        <p:strVal val="visible"/>
                                      </p:to>
                                    </p:set>
                                    <p:anim calcmode="lin" valueType="num">
                                      <p:cBhvr additive="base">
                                        <p:cTn id="37" dur="500" fill="hold"/>
                                        <p:tgtEl>
                                          <p:spTgt spid="25600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56006"/>
                                        </p:tgtEl>
                                        <p:attrNameLst>
                                          <p:attrName>style.visibility</p:attrName>
                                        </p:attrNameLst>
                                      </p:cBhvr>
                                      <p:to>
                                        <p:strVal val="visible"/>
                                      </p:to>
                                    </p:set>
                                    <p:anim calcmode="lin" valueType="num">
                                      <p:cBhvr>
                                        <p:cTn id="43" dur="500" fill="hold"/>
                                        <p:tgtEl>
                                          <p:spTgt spid="256006"/>
                                        </p:tgtEl>
                                        <p:attrNameLst>
                                          <p:attrName>ppt_w</p:attrName>
                                        </p:attrNameLst>
                                      </p:cBhvr>
                                      <p:tavLst>
                                        <p:tav tm="0">
                                          <p:val>
                                            <p:fltVal val="0"/>
                                          </p:val>
                                        </p:tav>
                                        <p:tav tm="100000">
                                          <p:val>
                                            <p:strVal val="#ppt_w"/>
                                          </p:val>
                                        </p:tav>
                                      </p:tavLst>
                                    </p:anim>
                                    <p:anim calcmode="lin" valueType="num">
                                      <p:cBhvr>
                                        <p:cTn id="44" dur="500" fill="hold"/>
                                        <p:tgtEl>
                                          <p:spTgt spid="256006"/>
                                        </p:tgtEl>
                                        <p:attrNameLst>
                                          <p:attrName>ppt_h</p:attrName>
                                        </p:attrNameLst>
                                      </p:cBhvr>
                                      <p:tavLst>
                                        <p:tav tm="0">
                                          <p:val>
                                            <p:fltVal val="0"/>
                                          </p:val>
                                        </p:tav>
                                        <p:tav tm="100000">
                                          <p:val>
                                            <p:strVal val="#ppt_h"/>
                                          </p:val>
                                        </p:tav>
                                      </p:tavLst>
                                    </p:anim>
                                    <p:animEffect transition="in" filter="fade">
                                      <p:cBhvr>
                                        <p:cTn id="45" dur="500"/>
                                        <p:tgtEl>
                                          <p:spTgt spid="25600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56008"/>
                                        </p:tgtEl>
                                        <p:attrNameLst>
                                          <p:attrName>style.visibility</p:attrName>
                                        </p:attrNameLst>
                                      </p:cBhvr>
                                      <p:to>
                                        <p:strVal val="visible"/>
                                      </p:to>
                                    </p:set>
                                    <p:anim calcmode="lin" valueType="num">
                                      <p:cBhvr>
                                        <p:cTn id="50" dur="500" fill="hold"/>
                                        <p:tgtEl>
                                          <p:spTgt spid="256008"/>
                                        </p:tgtEl>
                                        <p:attrNameLst>
                                          <p:attrName>ppt_w</p:attrName>
                                        </p:attrNameLst>
                                      </p:cBhvr>
                                      <p:tavLst>
                                        <p:tav tm="0">
                                          <p:val>
                                            <p:fltVal val="0"/>
                                          </p:val>
                                        </p:tav>
                                        <p:tav tm="100000">
                                          <p:val>
                                            <p:strVal val="#ppt_w"/>
                                          </p:val>
                                        </p:tav>
                                      </p:tavLst>
                                    </p:anim>
                                    <p:anim calcmode="lin" valueType="num">
                                      <p:cBhvr>
                                        <p:cTn id="51" dur="500" fill="hold"/>
                                        <p:tgtEl>
                                          <p:spTgt spid="256008"/>
                                        </p:tgtEl>
                                        <p:attrNameLst>
                                          <p:attrName>ppt_h</p:attrName>
                                        </p:attrNameLst>
                                      </p:cBhvr>
                                      <p:tavLst>
                                        <p:tav tm="0">
                                          <p:val>
                                            <p:fltVal val="0"/>
                                          </p:val>
                                        </p:tav>
                                        <p:tav tm="100000">
                                          <p:val>
                                            <p:strVal val="#ppt_h"/>
                                          </p:val>
                                        </p:tav>
                                      </p:tavLst>
                                    </p:anim>
                                    <p:animEffect transition="in" filter="fade">
                                      <p:cBhvr>
                                        <p:cTn id="52" dur="500"/>
                                        <p:tgtEl>
                                          <p:spTgt spid="256008"/>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256011"/>
                                        </p:tgtEl>
                                        <p:attrNameLst>
                                          <p:attrName>style.visibility</p:attrName>
                                        </p:attrNameLst>
                                      </p:cBhvr>
                                      <p:to>
                                        <p:strVal val="visible"/>
                                      </p:to>
                                    </p:set>
                                    <p:animEffect transition="in" filter="fade">
                                      <p:cBhvr>
                                        <p:cTn id="55" dur="2000"/>
                                        <p:tgtEl>
                                          <p:spTgt spid="2560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56009"/>
                                        </p:tgtEl>
                                        <p:attrNameLst>
                                          <p:attrName>style.visibility</p:attrName>
                                        </p:attrNameLst>
                                      </p:cBhvr>
                                      <p:to>
                                        <p:strVal val="visible"/>
                                      </p:to>
                                    </p:set>
                                    <p:anim calcmode="lin" valueType="num">
                                      <p:cBhvr>
                                        <p:cTn id="60" dur="500" fill="hold"/>
                                        <p:tgtEl>
                                          <p:spTgt spid="256009"/>
                                        </p:tgtEl>
                                        <p:attrNameLst>
                                          <p:attrName>ppt_w</p:attrName>
                                        </p:attrNameLst>
                                      </p:cBhvr>
                                      <p:tavLst>
                                        <p:tav tm="0">
                                          <p:val>
                                            <p:fltVal val="0"/>
                                          </p:val>
                                        </p:tav>
                                        <p:tav tm="100000">
                                          <p:val>
                                            <p:strVal val="#ppt_w"/>
                                          </p:val>
                                        </p:tav>
                                      </p:tavLst>
                                    </p:anim>
                                    <p:anim calcmode="lin" valueType="num">
                                      <p:cBhvr>
                                        <p:cTn id="61" dur="500" fill="hold"/>
                                        <p:tgtEl>
                                          <p:spTgt spid="256009"/>
                                        </p:tgtEl>
                                        <p:attrNameLst>
                                          <p:attrName>ppt_h</p:attrName>
                                        </p:attrNameLst>
                                      </p:cBhvr>
                                      <p:tavLst>
                                        <p:tav tm="0">
                                          <p:val>
                                            <p:fltVal val="0"/>
                                          </p:val>
                                        </p:tav>
                                        <p:tav tm="100000">
                                          <p:val>
                                            <p:strVal val="#ppt_h"/>
                                          </p:val>
                                        </p:tav>
                                      </p:tavLst>
                                    </p:anim>
                                    <p:animEffect transition="in" filter="fade">
                                      <p:cBhvr>
                                        <p:cTn id="62" dur="500"/>
                                        <p:tgtEl>
                                          <p:spTgt spid="256009"/>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6007"/>
                                        </p:tgtEl>
                                        <p:attrNameLst>
                                          <p:attrName>style.visibility</p:attrName>
                                        </p:attrNameLst>
                                      </p:cBhvr>
                                      <p:to>
                                        <p:strVal val="visible"/>
                                      </p:to>
                                    </p:set>
                                    <p:animEffect transition="in" filter="wipe(left)">
                                      <p:cBhvr>
                                        <p:cTn id="67" dur="5000"/>
                                        <p:tgtEl>
                                          <p:spTgt spid="256007"/>
                                        </p:tgtEl>
                                      </p:cBhvr>
                                    </p:animEffect>
                                  </p:childTnLst>
                                  <p:subTnLst>
                                    <p:audio>
                                      <p:cMediaNode>
                                        <p:cTn display="0" masterRel="sameClick">
                                          <p:stCondLst>
                                            <p:cond evt="begin" delay="0">
                                              <p:tn val="65"/>
                                            </p:cond>
                                          </p:stCondLst>
                                          <p:endCondLst>
                                            <p:cond evt="onStopAudio" delay="0">
                                              <p:tgtEl>
                                                <p:sldTgt/>
                                              </p:tgtEl>
                                            </p:cond>
                                          </p:endCondLst>
                                        </p:cTn>
                                        <p:tgtEl>
                                          <p:sndTgt r:embed="rId5" name="drumroll.wav"/>
                                        </p:tgtEl>
                                      </p:cMediaNode>
                                    </p:audio>
                                  </p:subTnLst>
                                </p:cTn>
                              </p:par>
                              <p:par>
                                <p:cTn id="68" presetID="22" presetClass="entr" presetSubtype="8" fill="hold" grpId="0" nodeType="withEffect">
                                  <p:stCondLst>
                                    <p:cond delay="0"/>
                                  </p:stCondLst>
                                  <p:childTnLst>
                                    <p:set>
                                      <p:cBhvr>
                                        <p:cTn id="69" dur="1" fill="hold">
                                          <p:stCondLst>
                                            <p:cond delay="0"/>
                                          </p:stCondLst>
                                        </p:cTn>
                                        <p:tgtEl>
                                          <p:spTgt spid="256010"/>
                                        </p:tgtEl>
                                        <p:attrNameLst>
                                          <p:attrName>style.visibility</p:attrName>
                                        </p:attrNameLst>
                                      </p:cBhvr>
                                      <p:to>
                                        <p:strVal val="visible"/>
                                      </p:to>
                                    </p:set>
                                    <p:animEffect transition="in" filter="wipe(left)">
                                      <p:cBhvr>
                                        <p:cTn id="70" dur="5000"/>
                                        <p:tgtEl>
                                          <p:spTgt spid="25601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56012"/>
                                        </p:tgtEl>
                                        <p:attrNameLst>
                                          <p:attrName>style.visibility</p:attrName>
                                        </p:attrNameLst>
                                      </p:cBhvr>
                                      <p:to>
                                        <p:strVal val="visible"/>
                                      </p:to>
                                    </p:set>
                                    <p:animEffect transition="in" filter="wipe(up)">
                                      <p:cBhvr>
                                        <p:cTn id="73" dur="5000"/>
                                        <p:tgtEl>
                                          <p:spTgt spid="256012"/>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56004">
                                            <p:txEl>
                                              <p:pRg st="6" end="6"/>
                                            </p:txEl>
                                          </p:spTgt>
                                        </p:tgtEl>
                                        <p:attrNameLst>
                                          <p:attrName>style.visibility</p:attrName>
                                        </p:attrNameLst>
                                      </p:cBhvr>
                                      <p:to>
                                        <p:strVal val="visible"/>
                                      </p:to>
                                    </p:set>
                                    <p:anim calcmode="lin" valueType="num">
                                      <p:cBhvr additive="base">
                                        <p:cTn id="78" dur="500" fill="hold"/>
                                        <p:tgtEl>
                                          <p:spTgt spid="256004">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60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56013"/>
                                        </p:tgtEl>
                                        <p:attrNameLst>
                                          <p:attrName>style.visibility</p:attrName>
                                        </p:attrNameLst>
                                      </p:cBhvr>
                                      <p:to>
                                        <p:strVal val="visible"/>
                                      </p:to>
                                    </p:set>
                                    <p:animEffect transition="in" filter="wipe(down)">
                                      <p:cBhvr>
                                        <p:cTn id="84" dur="500"/>
                                        <p:tgtEl>
                                          <p:spTgt spid="256013"/>
                                        </p:tgtEl>
                                      </p:cBhvr>
                                    </p:animEffect>
                                  </p:childTnLst>
                                  <p:subTnLst>
                                    <p:audio>
                                      <p:cMediaNode>
                                        <p:cTn display="0" masterRel="sameClick">
                                          <p:stCondLst>
                                            <p:cond evt="begin" delay="0">
                                              <p:tn val="82"/>
                                            </p:cond>
                                          </p:stCondLst>
                                          <p:endCondLst>
                                            <p:cond evt="onStopAudio" delay="0">
                                              <p:tgtEl>
                                                <p:sldTgt/>
                                              </p:tgtEl>
                                            </p:cond>
                                          </p:endCondLst>
                                        </p:cTn>
                                        <p:tgtEl>
                                          <p:sndTgt r:embed="rId6" name="suction.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56014"/>
                                        </p:tgtEl>
                                        <p:attrNameLst>
                                          <p:attrName>style.visibility</p:attrName>
                                        </p:attrNameLst>
                                      </p:cBhvr>
                                      <p:to>
                                        <p:strVal val="visible"/>
                                      </p:to>
                                    </p:set>
                                    <p:animEffect transition="in" filter="wipe(down)">
                                      <p:cBhvr>
                                        <p:cTn id="89" dur="500"/>
                                        <p:tgtEl>
                                          <p:spTgt spid="256014"/>
                                        </p:tgtEl>
                                      </p:cBhvr>
                                    </p:animEffec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56015"/>
                                        </p:tgtEl>
                                        <p:attrNameLst>
                                          <p:attrName>style.visibility</p:attrName>
                                        </p:attrNameLst>
                                      </p:cBhvr>
                                      <p:to>
                                        <p:strVal val="visible"/>
                                      </p:to>
                                    </p:set>
                                    <p:animEffect transition="in" filter="wipe(down)">
                                      <p:cBhvr>
                                        <p:cTn id="94" dur="500"/>
                                        <p:tgtEl>
                                          <p:spTgt spid="256015"/>
                                        </p:tgtEl>
                                      </p:cBhvr>
                                    </p:animEffect>
                                  </p:childTnLst>
                                  <p:subTnLst>
                                    <p:audio>
                                      <p:cMediaNode>
                                        <p:cTn display="0" masterRel="sameClick">
                                          <p:stCondLst>
                                            <p:cond evt="begin" delay="0">
                                              <p:tn val="92"/>
                                            </p:cond>
                                          </p:stCondLst>
                                          <p:endCondLst>
                                            <p:cond evt="onStopAudio" delay="0">
                                              <p:tgtEl>
                                                <p:sldTgt/>
                                              </p:tgtEl>
                                            </p:cond>
                                          </p:endCondLst>
                                        </p:cTn>
                                        <p:tgtEl>
                                          <p:sndTgt r:embed="rId6" name="suction.wav"/>
                                        </p:tgtEl>
                                      </p:cMediaNode>
                                    </p:audio>
                                  </p:subTnLst>
                                </p:cTn>
                              </p:par>
                            </p:childTnLst>
                          </p:cTn>
                        </p:par>
                      </p:childTnLst>
                    </p:cTn>
                  </p:par>
                  <p:par>
                    <p:cTn id="95" fill="hold">
                      <p:stCondLst>
                        <p:cond delay="indefinite"/>
                      </p:stCondLst>
                      <p:childTnLst>
                        <p:par>
                          <p:cTn id="96" fill="hold">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256005"/>
                                        </p:tgtEl>
                                        <p:attrNameLst>
                                          <p:attrName>style.visibility</p:attrName>
                                        </p:attrNameLst>
                                      </p:cBhvr>
                                      <p:to>
                                        <p:strVal val="visible"/>
                                      </p:to>
                                    </p:set>
                                    <p:anim calcmode="lin" valueType="num">
                                      <p:cBhvr>
                                        <p:cTn id="99" dur="500" fill="hold"/>
                                        <p:tgtEl>
                                          <p:spTgt spid="256005"/>
                                        </p:tgtEl>
                                        <p:attrNameLst>
                                          <p:attrName>ppt_w</p:attrName>
                                        </p:attrNameLst>
                                      </p:cBhvr>
                                      <p:tavLst>
                                        <p:tav tm="0">
                                          <p:val>
                                            <p:fltVal val="0"/>
                                          </p:val>
                                        </p:tav>
                                        <p:tav tm="100000">
                                          <p:val>
                                            <p:strVal val="#ppt_w"/>
                                          </p:val>
                                        </p:tav>
                                      </p:tavLst>
                                    </p:anim>
                                    <p:anim calcmode="lin" valueType="num">
                                      <p:cBhvr>
                                        <p:cTn id="100" dur="500" fill="hold"/>
                                        <p:tgtEl>
                                          <p:spTgt spid="256005"/>
                                        </p:tgtEl>
                                        <p:attrNameLst>
                                          <p:attrName>ppt_h</p:attrName>
                                        </p:attrNameLst>
                                      </p:cBhvr>
                                      <p:tavLst>
                                        <p:tav tm="0">
                                          <p:val>
                                            <p:fltVal val="0"/>
                                          </p:val>
                                        </p:tav>
                                        <p:tav tm="100000">
                                          <p:val>
                                            <p:strVal val="#ppt_h"/>
                                          </p:val>
                                        </p:tav>
                                      </p:tavLst>
                                    </p:anim>
                                    <p:animEffect transition="in" filter="fade">
                                      <p:cBhvr>
                                        <p:cTn id="101" dur="500"/>
                                        <p:tgtEl>
                                          <p:spTgt spid="256005"/>
                                        </p:tgtEl>
                                      </p:cBhvr>
                                    </p:animEffect>
                                  </p:childTnLst>
                                  <p:subTnLst>
                                    <p:audio>
                                      <p:cMediaNode>
                                        <p:cTn display="0" masterRel="sameClick">
                                          <p:stCondLst>
                                            <p:cond evt="begin" delay="0">
                                              <p:tn val="97"/>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nimBg="1"/>
      <p:bldP spid="256007" grpId="0" animBg="1"/>
      <p:bldP spid="256008" grpId="0"/>
      <p:bldP spid="256009" grpId="0"/>
      <p:bldP spid="256010" grpId="0" animBg="1"/>
      <p:bldP spid="256011" grpId="0" animBg="1"/>
      <p:bldP spid="256012" grpId="0" animBg="1"/>
      <p:bldP spid="256013" grpId="0" animBg="1"/>
      <p:bldP spid="256014" grpId="0" animBg="1"/>
      <p:bldP spid="2560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58052" name="Rectangle 4"/>
          <p:cNvSpPr>
            <a:spLocks noChangeArrowheads="1"/>
          </p:cNvSpPr>
          <p:nvPr/>
        </p:nvSpPr>
        <p:spPr bwMode="auto">
          <a:xfrm>
            <a:off x="685800" y="2363788"/>
            <a:ext cx="7772400" cy="4494212"/>
          </a:xfrm>
          <a:prstGeom prst="rect">
            <a:avLst/>
          </a:prstGeom>
          <a:solidFill>
            <a:srgbClr val="CCFFCC"/>
          </a:solidFill>
          <a:ln w="9525">
            <a:noFill/>
            <a:miter lim="800000"/>
            <a:headEnd/>
            <a:tailEnd/>
          </a:ln>
        </p:spPr>
        <p:txBody>
          <a:bodyPr/>
          <a:lstStyle/>
          <a:p>
            <a:pPr>
              <a:defRPr/>
            </a:pPr>
            <a:r>
              <a:rPr lang="en-US" dirty="0">
                <a:latin typeface="+mn-lt"/>
              </a:rPr>
              <a:t>PRACTICE: An isotope of radium has a half-life of 4 days. A freshly prepared sample of this isotope contains </a:t>
            </a:r>
            <a:r>
              <a:rPr lang="en-US" i="1" dirty="0">
                <a:latin typeface="+mn-lt"/>
              </a:rPr>
              <a:t>N</a:t>
            </a:r>
            <a:r>
              <a:rPr lang="en-US" dirty="0">
                <a:latin typeface="+mn-lt"/>
              </a:rPr>
              <a:t> atoms. The time taken for 7</a:t>
            </a:r>
            <a:r>
              <a:rPr lang="en-US" i="1" dirty="0">
                <a:latin typeface="+mn-lt"/>
              </a:rPr>
              <a:t>N</a:t>
            </a:r>
            <a:r>
              <a:rPr lang="en-US" dirty="0">
                <a:latin typeface="+mn-lt"/>
              </a:rPr>
              <a:t>/8 of the atoms of this isotope to decay is</a:t>
            </a:r>
          </a:p>
          <a:p>
            <a:pPr>
              <a:defRPr/>
            </a:pPr>
            <a:r>
              <a:rPr lang="en-US" dirty="0">
                <a:latin typeface="+mn-lt"/>
              </a:rPr>
              <a:t>A. 32 days.</a:t>
            </a:r>
          </a:p>
          <a:p>
            <a:pPr>
              <a:defRPr/>
            </a:pPr>
            <a:r>
              <a:rPr lang="en-US" dirty="0">
                <a:latin typeface="+mn-lt"/>
              </a:rPr>
              <a:t>B. 16 days.</a:t>
            </a:r>
          </a:p>
          <a:p>
            <a:pPr>
              <a:defRPr/>
            </a:pPr>
            <a:r>
              <a:rPr lang="en-US" dirty="0">
                <a:latin typeface="+mn-lt"/>
              </a:rPr>
              <a:t>C. 12 days.</a:t>
            </a:r>
          </a:p>
          <a:p>
            <a:pPr>
              <a:defRPr/>
            </a:pPr>
            <a:r>
              <a:rPr lang="en-US" dirty="0">
                <a:latin typeface="+mn-lt"/>
              </a:rPr>
              <a:t>D. 8 days.</a:t>
            </a:r>
          </a:p>
          <a:p>
            <a:pPr>
              <a:defRPr/>
            </a:pPr>
            <a:r>
              <a:rPr lang="en-US" dirty="0">
                <a:latin typeface="+mn-lt"/>
                <a:sym typeface="Symbol" pitchFamily="18" charset="2"/>
              </a:rPr>
              <a:t>SOLUTION: </a:t>
            </a:r>
            <a:r>
              <a:rPr lang="en-US" dirty="0">
                <a:solidFill>
                  <a:srgbClr val="009999"/>
                </a:solidFill>
                <a:latin typeface="+mn-lt"/>
                <a:sym typeface="Symbol" pitchFamily="18" charset="2"/>
              </a:rPr>
              <a:t>Read the problem carefully. If </a:t>
            </a:r>
            <a:r>
              <a:rPr lang="en-US" dirty="0">
                <a:solidFill>
                  <a:srgbClr val="009999"/>
                </a:solidFill>
                <a:latin typeface="+mn-lt"/>
              </a:rPr>
              <a:t>7</a:t>
            </a:r>
            <a:r>
              <a:rPr lang="en-US" i="1" dirty="0">
                <a:solidFill>
                  <a:srgbClr val="009999"/>
                </a:solidFill>
                <a:latin typeface="+mn-lt"/>
              </a:rPr>
              <a:t>N / </a:t>
            </a:r>
            <a:r>
              <a:rPr lang="en-US" dirty="0">
                <a:solidFill>
                  <a:srgbClr val="009999"/>
                </a:solidFill>
                <a:latin typeface="+mn-lt"/>
              </a:rPr>
              <a:t>8 has decayed, only 1</a:t>
            </a:r>
            <a:r>
              <a:rPr lang="en-US" i="1" dirty="0">
                <a:solidFill>
                  <a:srgbClr val="009999"/>
                </a:solidFill>
                <a:latin typeface="+mn-lt"/>
              </a:rPr>
              <a:t>N /</a:t>
            </a:r>
            <a:r>
              <a:rPr lang="en-US" dirty="0">
                <a:solidFill>
                  <a:srgbClr val="009999"/>
                </a:solidFill>
                <a:latin typeface="+mn-lt"/>
              </a:rPr>
              <a:t> 8 atoms of the isotope remain. </a:t>
            </a:r>
            <a:endParaRPr lang="en-US" dirty="0">
              <a:solidFill>
                <a:srgbClr val="009999"/>
              </a:solidFill>
              <a:latin typeface="+mn-lt"/>
              <a:sym typeface="Symbol" pitchFamily="18" charset="2"/>
            </a:endParaRPr>
          </a:p>
          <a:p>
            <a:pPr>
              <a:buFont typeface="Symbol" pitchFamily="18" charset="2"/>
              <a:buChar char="·"/>
              <a:defRPr/>
            </a:pP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(1/2)</a:t>
            </a: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 (1/4)</a:t>
            </a: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 (1/8)</a:t>
            </a:r>
            <a:r>
              <a:rPr lang="en-US" i="1" dirty="0">
                <a:solidFill>
                  <a:srgbClr val="009999"/>
                </a:solidFill>
                <a:latin typeface="+mn-lt"/>
                <a:sym typeface="Symbol" pitchFamily="18" charset="2"/>
              </a:rPr>
              <a:t>N</a:t>
            </a:r>
            <a:r>
              <a:rPr lang="en-US" dirty="0">
                <a:solidFill>
                  <a:srgbClr val="009999"/>
                </a:solidFill>
                <a:latin typeface="+mn-lt"/>
                <a:sym typeface="Symbol" pitchFamily="18" charset="2"/>
              </a:rPr>
              <a:t> is 3 half-lives. </a:t>
            </a:r>
          </a:p>
          <a:p>
            <a:pPr>
              <a:buFont typeface="Symbol" pitchFamily="18" charset="2"/>
              <a:buChar char="·"/>
              <a:defRPr/>
            </a:pPr>
            <a:r>
              <a:rPr lang="en-US" dirty="0">
                <a:solidFill>
                  <a:srgbClr val="009999"/>
                </a:solidFill>
                <a:latin typeface="+mn-lt"/>
                <a:sym typeface="Symbol" pitchFamily="18" charset="2"/>
              </a:rPr>
              <a:t>That would be 12 days since each half-life is 4 days.</a:t>
            </a:r>
          </a:p>
        </p:txBody>
      </p:sp>
      <p:sp>
        <p:nvSpPr>
          <p:cNvPr id="258053" name="Oval 5"/>
          <p:cNvSpPr>
            <a:spLocks noChangeArrowheads="1"/>
          </p:cNvSpPr>
          <p:nvPr/>
        </p:nvSpPr>
        <p:spPr bwMode="auto">
          <a:xfrm>
            <a:off x="712788" y="4610100"/>
            <a:ext cx="347662" cy="347663"/>
          </a:xfrm>
          <a:prstGeom prst="ellipse">
            <a:avLst/>
          </a:prstGeom>
          <a:noFill/>
          <a:ln w="28575">
            <a:solidFill>
              <a:srgbClr val="FF0000"/>
            </a:solidFill>
            <a:round/>
            <a:headEnd/>
            <a:tailEnd/>
          </a:ln>
        </p:spPr>
        <p:txBody>
          <a:bodyPr wrap="none" anchor="ctr"/>
          <a:lstStyle/>
          <a:p>
            <a:endParaRPr lang="en-US"/>
          </a:p>
        </p:txBody>
      </p:sp>
      <p:sp>
        <p:nvSpPr>
          <p:cNvPr id="76805"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anim calcmode="lin" valueType="num">
                                      <p:cBhvr additive="base">
                                        <p:cTn id="7" dur="500" fill="hold"/>
                                        <p:tgtEl>
                                          <p:spTgt spid="258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8052">
                                            <p:txEl>
                                              <p:pRg st="1" end="1"/>
                                            </p:txEl>
                                          </p:spTgt>
                                        </p:tgtEl>
                                        <p:attrNameLst>
                                          <p:attrName>style.visibility</p:attrName>
                                        </p:attrNameLst>
                                      </p:cBhvr>
                                      <p:to>
                                        <p:strVal val="visible"/>
                                      </p:to>
                                    </p:set>
                                    <p:anim calcmode="lin" valueType="num">
                                      <p:cBhvr additive="base">
                                        <p:cTn id="13" dur="500" fill="hold"/>
                                        <p:tgtEl>
                                          <p:spTgt spid="258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8052">
                                            <p:txEl>
                                              <p:pRg st="2" end="2"/>
                                            </p:txEl>
                                          </p:spTgt>
                                        </p:tgtEl>
                                        <p:attrNameLst>
                                          <p:attrName>style.visibility</p:attrName>
                                        </p:attrNameLst>
                                      </p:cBhvr>
                                      <p:to>
                                        <p:strVal val="visible"/>
                                      </p:to>
                                    </p:set>
                                    <p:anim calcmode="lin" valueType="num">
                                      <p:cBhvr additive="base">
                                        <p:cTn id="19" dur="500" fill="hold"/>
                                        <p:tgtEl>
                                          <p:spTgt spid="2580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8052">
                                            <p:txEl>
                                              <p:pRg st="3" end="3"/>
                                            </p:txEl>
                                          </p:spTgt>
                                        </p:tgtEl>
                                        <p:attrNameLst>
                                          <p:attrName>style.visibility</p:attrName>
                                        </p:attrNameLst>
                                      </p:cBhvr>
                                      <p:to>
                                        <p:strVal val="visible"/>
                                      </p:to>
                                    </p:set>
                                    <p:anim calcmode="lin" valueType="num">
                                      <p:cBhvr additive="base">
                                        <p:cTn id="25" dur="500" fill="hold"/>
                                        <p:tgtEl>
                                          <p:spTgt spid="2580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0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8052">
                                            <p:txEl>
                                              <p:pRg st="4" end="4"/>
                                            </p:txEl>
                                          </p:spTgt>
                                        </p:tgtEl>
                                        <p:attrNameLst>
                                          <p:attrName>style.visibility</p:attrName>
                                        </p:attrNameLst>
                                      </p:cBhvr>
                                      <p:to>
                                        <p:strVal val="visible"/>
                                      </p:to>
                                    </p:set>
                                    <p:anim calcmode="lin" valueType="num">
                                      <p:cBhvr additive="base">
                                        <p:cTn id="31" dur="500" fill="hold"/>
                                        <p:tgtEl>
                                          <p:spTgt spid="2580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0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8052">
                                            <p:txEl>
                                              <p:pRg st="5" end="5"/>
                                            </p:txEl>
                                          </p:spTgt>
                                        </p:tgtEl>
                                        <p:attrNameLst>
                                          <p:attrName>style.visibility</p:attrName>
                                        </p:attrNameLst>
                                      </p:cBhvr>
                                      <p:to>
                                        <p:strVal val="visible"/>
                                      </p:to>
                                    </p:set>
                                    <p:anim calcmode="lin" valueType="num">
                                      <p:cBhvr additive="base">
                                        <p:cTn id="37" dur="500" fill="hold"/>
                                        <p:tgtEl>
                                          <p:spTgt spid="2580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80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8052">
                                            <p:txEl>
                                              <p:pRg st="6" end="6"/>
                                            </p:txEl>
                                          </p:spTgt>
                                        </p:tgtEl>
                                        <p:attrNameLst>
                                          <p:attrName>style.visibility</p:attrName>
                                        </p:attrNameLst>
                                      </p:cBhvr>
                                      <p:to>
                                        <p:strVal val="visible"/>
                                      </p:to>
                                    </p:set>
                                    <p:anim calcmode="lin" valueType="num">
                                      <p:cBhvr additive="base">
                                        <p:cTn id="43" dur="500" fill="hold"/>
                                        <p:tgtEl>
                                          <p:spTgt spid="25805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80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8052">
                                            <p:txEl>
                                              <p:pRg st="7" end="7"/>
                                            </p:txEl>
                                          </p:spTgt>
                                        </p:tgtEl>
                                        <p:attrNameLst>
                                          <p:attrName>style.visibility</p:attrName>
                                        </p:attrNameLst>
                                      </p:cBhvr>
                                      <p:to>
                                        <p:strVal val="visible"/>
                                      </p:to>
                                    </p:set>
                                    <p:anim calcmode="lin" valueType="num">
                                      <p:cBhvr additive="base">
                                        <p:cTn id="49" dur="500" fill="hold"/>
                                        <p:tgtEl>
                                          <p:spTgt spid="25805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80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58053"/>
                                        </p:tgtEl>
                                        <p:attrNameLst>
                                          <p:attrName>style.visibility</p:attrName>
                                        </p:attrNameLst>
                                      </p:cBhvr>
                                      <p:to>
                                        <p:strVal val="visible"/>
                                      </p:to>
                                    </p:set>
                                    <p:anim calcmode="lin" valueType="num">
                                      <p:cBhvr>
                                        <p:cTn id="55" dur="500" fill="hold"/>
                                        <p:tgtEl>
                                          <p:spTgt spid="258053"/>
                                        </p:tgtEl>
                                        <p:attrNameLst>
                                          <p:attrName>ppt_w</p:attrName>
                                        </p:attrNameLst>
                                      </p:cBhvr>
                                      <p:tavLst>
                                        <p:tav tm="0">
                                          <p:val>
                                            <p:fltVal val="0"/>
                                          </p:val>
                                        </p:tav>
                                        <p:tav tm="100000">
                                          <p:val>
                                            <p:strVal val="#ppt_w"/>
                                          </p:val>
                                        </p:tav>
                                      </p:tavLst>
                                    </p:anim>
                                    <p:anim calcmode="lin" valueType="num">
                                      <p:cBhvr>
                                        <p:cTn id="56" dur="500" fill="hold"/>
                                        <p:tgtEl>
                                          <p:spTgt spid="258053"/>
                                        </p:tgtEl>
                                        <p:attrNameLst>
                                          <p:attrName>ppt_h</p:attrName>
                                        </p:attrNameLst>
                                      </p:cBhvr>
                                      <p:tavLst>
                                        <p:tav tm="0">
                                          <p:val>
                                            <p:fltVal val="0"/>
                                          </p:val>
                                        </p:tav>
                                        <p:tav tm="100000">
                                          <p:val>
                                            <p:strVal val="#ppt_h"/>
                                          </p:val>
                                        </p:tav>
                                      </p:tavLst>
                                    </p:anim>
                                    <p:animEffect transition="in" filter="fade">
                                      <p:cBhvr>
                                        <p:cTn id="57" dur="500"/>
                                        <p:tgtEl>
                                          <p:spTgt spid="258053"/>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1549400"/>
            <a:ext cx="7772400" cy="785813"/>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0100" name="Rectangle 4"/>
          <p:cNvSpPr>
            <a:spLocks noChangeArrowheads="1"/>
          </p:cNvSpPr>
          <p:nvPr/>
        </p:nvSpPr>
        <p:spPr bwMode="auto">
          <a:xfrm>
            <a:off x="685800" y="2292350"/>
            <a:ext cx="7772400" cy="4565650"/>
          </a:xfrm>
          <a:prstGeom prst="rect">
            <a:avLst/>
          </a:prstGeom>
          <a:solidFill>
            <a:srgbClr val="CCFFCC"/>
          </a:solidFill>
          <a:ln w="9525">
            <a:noFill/>
            <a:miter lim="800000"/>
            <a:headEnd/>
            <a:tailEnd/>
          </a:ln>
        </p:spPr>
        <p:txBody>
          <a:bodyPr/>
          <a:lstStyle/>
          <a:p>
            <a:pPr>
              <a:defRPr/>
            </a:pPr>
            <a:r>
              <a:rPr lang="en-US" dirty="0">
                <a:latin typeface="+mn-lt"/>
              </a:rPr>
              <a:t>PRACTICE: </a:t>
            </a:r>
          </a:p>
          <a:p>
            <a:pPr>
              <a:defRPr/>
            </a:pPr>
            <a:r>
              <a:rPr lang="en-US" dirty="0">
                <a:latin typeface="+mn-lt"/>
              </a:rPr>
              <a:t>Radioactive decay is a </a:t>
            </a:r>
            <a:r>
              <a:rPr lang="en-US" i="1" dirty="0">
                <a:latin typeface="+mn-lt"/>
              </a:rPr>
              <a:t>random</a:t>
            </a:r>
            <a:r>
              <a:rPr lang="en-US" dirty="0">
                <a:latin typeface="+mn-lt"/>
              </a:rPr>
              <a:t> process. This means that</a:t>
            </a:r>
          </a:p>
          <a:p>
            <a:pPr>
              <a:defRPr/>
            </a:pPr>
            <a:r>
              <a:rPr lang="en-US" dirty="0">
                <a:latin typeface="+mn-lt"/>
              </a:rPr>
              <a:t>A. a radioactive sample will decay continuously.</a:t>
            </a:r>
          </a:p>
          <a:p>
            <a:pPr>
              <a:defRPr/>
            </a:pPr>
            <a:r>
              <a:rPr lang="en-US" dirty="0">
                <a:latin typeface="+mn-lt"/>
              </a:rPr>
              <a:t>B. some nuclei will decay faster than others.</a:t>
            </a:r>
          </a:p>
          <a:p>
            <a:pPr>
              <a:defRPr/>
            </a:pPr>
            <a:r>
              <a:rPr lang="en-US" dirty="0">
                <a:latin typeface="+mn-lt"/>
              </a:rPr>
              <a:t>C. it cannot be predicted how much energy will be released.</a:t>
            </a:r>
          </a:p>
          <a:p>
            <a:pPr>
              <a:defRPr/>
            </a:pPr>
            <a:r>
              <a:rPr lang="en-US" dirty="0">
                <a:latin typeface="+mn-lt"/>
              </a:rPr>
              <a:t>D. it cannot be predicted when a particular nucleus will decay.</a:t>
            </a:r>
          </a:p>
          <a:p>
            <a:pPr>
              <a:defRPr/>
            </a:pPr>
            <a:endParaRPr lang="en-US" dirty="0">
              <a:latin typeface="+mn-lt"/>
            </a:endParaRPr>
          </a:p>
          <a:p>
            <a:pPr>
              <a:defRPr/>
            </a:pPr>
            <a:r>
              <a:rPr lang="en-US" dirty="0">
                <a:latin typeface="+mn-lt"/>
                <a:sym typeface="Symbol" pitchFamily="18" charset="2"/>
              </a:rPr>
              <a:t>SOLUTION:</a:t>
            </a:r>
          </a:p>
          <a:p>
            <a:pPr>
              <a:buFont typeface="Symbol" pitchFamily="18" charset="2"/>
              <a:buChar char="·"/>
              <a:defRPr/>
            </a:pPr>
            <a:r>
              <a:rPr lang="en-US" dirty="0">
                <a:solidFill>
                  <a:srgbClr val="009999"/>
                </a:solidFill>
                <a:latin typeface="+mn-lt"/>
                <a:sym typeface="Symbol" pitchFamily="18" charset="2"/>
              </a:rPr>
              <a:t>Just know this! </a:t>
            </a:r>
          </a:p>
        </p:txBody>
      </p:sp>
      <p:sp>
        <p:nvSpPr>
          <p:cNvPr id="260101" name="Oval 5"/>
          <p:cNvSpPr>
            <a:spLocks noChangeArrowheads="1"/>
          </p:cNvSpPr>
          <p:nvPr/>
        </p:nvSpPr>
        <p:spPr bwMode="auto">
          <a:xfrm>
            <a:off x="712788" y="4904650"/>
            <a:ext cx="347662" cy="347663"/>
          </a:xfrm>
          <a:prstGeom prst="ellipse">
            <a:avLst/>
          </a:prstGeom>
          <a:noFill/>
          <a:ln w="28575">
            <a:solidFill>
              <a:srgbClr val="FF0000"/>
            </a:solidFill>
            <a:round/>
            <a:headEnd/>
            <a:tailEnd/>
          </a:ln>
        </p:spPr>
        <p:txBody>
          <a:bodyPr wrap="none" anchor="ctr"/>
          <a:lstStyle/>
          <a:p>
            <a:endParaRPr lang="en-US"/>
          </a:p>
        </p:txBody>
      </p:sp>
      <p:sp>
        <p:nvSpPr>
          <p:cNvPr id="77829"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100">
                                            <p:txEl>
                                              <p:pRg st="0" end="0"/>
                                            </p:txEl>
                                          </p:spTgt>
                                        </p:tgtEl>
                                        <p:attrNameLst>
                                          <p:attrName>style.visibility</p:attrName>
                                        </p:attrNameLst>
                                      </p:cBhvr>
                                      <p:to>
                                        <p:strVal val="visible"/>
                                      </p:to>
                                    </p:set>
                                    <p:anim calcmode="lin" valueType="num">
                                      <p:cBhvr additive="base">
                                        <p:cTn id="7" dur="500" fill="hold"/>
                                        <p:tgtEl>
                                          <p:spTgt spid="260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0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0100">
                                            <p:txEl>
                                              <p:pRg st="1" end="1"/>
                                            </p:txEl>
                                          </p:spTgt>
                                        </p:tgtEl>
                                        <p:attrNameLst>
                                          <p:attrName>style.visibility</p:attrName>
                                        </p:attrNameLst>
                                      </p:cBhvr>
                                      <p:to>
                                        <p:strVal val="visible"/>
                                      </p:to>
                                    </p:set>
                                    <p:anim calcmode="lin" valueType="num">
                                      <p:cBhvr additive="base">
                                        <p:cTn id="13" dur="500" fill="hold"/>
                                        <p:tgtEl>
                                          <p:spTgt spid="260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0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0100">
                                            <p:txEl>
                                              <p:pRg st="2" end="2"/>
                                            </p:txEl>
                                          </p:spTgt>
                                        </p:tgtEl>
                                        <p:attrNameLst>
                                          <p:attrName>style.visibility</p:attrName>
                                        </p:attrNameLst>
                                      </p:cBhvr>
                                      <p:to>
                                        <p:strVal val="visible"/>
                                      </p:to>
                                    </p:set>
                                    <p:anim calcmode="lin" valueType="num">
                                      <p:cBhvr additive="base">
                                        <p:cTn id="19" dur="500" fill="hold"/>
                                        <p:tgtEl>
                                          <p:spTgt spid="260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0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0100">
                                            <p:txEl>
                                              <p:pRg st="3" end="3"/>
                                            </p:txEl>
                                          </p:spTgt>
                                        </p:tgtEl>
                                        <p:attrNameLst>
                                          <p:attrName>style.visibility</p:attrName>
                                        </p:attrNameLst>
                                      </p:cBhvr>
                                      <p:to>
                                        <p:strVal val="visible"/>
                                      </p:to>
                                    </p:set>
                                    <p:anim calcmode="lin" valueType="num">
                                      <p:cBhvr additive="base">
                                        <p:cTn id="25" dur="500" fill="hold"/>
                                        <p:tgtEl>
                                          <p:spTgt spid="260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01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0100">
                                            <p:txEl>
                                              <p:pRg st="4" end="4"/>
                                            </p:txEl>
                                          </p:spTgt>
                                        </p:tgtEl>
                                        <p:attrNameLst>
                                          <p:attrName>style.visibility</p:attrName>
                                        </p:attrNameLst>
                                      </p:cBhvr>
                                      <p:to>
                                        <p:strVal val="visible"/>
                                      </p:to>
                                    </p:set>
                                    <p:anim calcmode="lin" valueType="num">
                                      <p:cBhvr additive="base">
                                        <p:cTn id="31" dur="500" fill="hold"/>
                                        <p:tgtEl>
                                          <p:spTgt spid="2601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01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0100">
                                            <p:txEl>
                                              <p:pRg st="5" end="5"/>
                                            </p:txEl>
                                          </p:spTgt>
                                        </p:tgtEl>
                                        <p:attrNameLst>
                                          <p:attrName>style.visibility</p:attrName>
                                        </p:attrNameLst>
                                      </p:cBhvr>
                                      <p:to>
                                        <p:strVal val="visible"/>
                                      </p:to>
                                    </p:set>
                                    <p:anim calcmode="lin" valueType="num">
                                      <p:cBhvr additive="base">
                                        <p:cTn id="37" dur="500" fill="hold"/>
                                        <p:tgtEl>
                                          <p:spTgt spid="2601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01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0100">
                                            <p:txEl>
                                              <p:pRg st="7" end="7"/>
                                            </p:txEl>
                                          </p:spTgt>
                                        </p:tgtEl>
                                        <p:attrNameLst>
                                          <p:attrName>style.visibility</p:attrName>
                                        </p:attrNameLst>
                                      </p:cBhvr>
                                      <p:to>
                                        <p:strVal val="visible"/>
                                      </p:to>
                                    </p:set>
                                    <p:anim calcmode="lin" valueType="num">
                                      <p:cBhvr additive="base">
                                        <p:cTn id="43" dur="500" fill="hold"/>
                                        <p:tgtEl>
                                          <p:spTgt spid="26010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01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0100">
                                            <p:txEl>
                                              <p:pRg st="8" end="8"/>
                                            </p:txEl>
                                          </p:spTgt>
                                        </p:tgtEl>
                                        <p:attrNameLst>
                                          <p:attrName>style.visibility</p:attrName>
                                        </p:attrNameLst>
                                      </p:cBhvr>
                                      <p:to>
                                        <p:strVal val="visible"/>
                                      </p:to>
                                    </p:set>
                                    <p:anim calcmode="lin" valueType="num">
                                      <p:cBhvr additive="base">
                                        <p:cTn id="49" dur="500" fill="hold"/>
                                        <p:tgtEl>
                                          <p:spTgt spid="26010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01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60101"/>
                                        </p:tgtEl>
                                        <p:attrNameLst>
                                          <p:attrName>style.visibility</p:attrName>
                                        </p:attrNameLst>
                                      </p:cBhvr>
                                      <p:to>
                                        <p:strVal val="visible"/>
                                      </p:to>
                                    </p:set>
                                    <p:anim calcmode="lin" valueType="num">
                                      <p:cBhvr>
                                        <p:cTn id="55" dur="500" fill="hold"/>
                                        <p:tgtEl>
                                          <p:spTgt spid="260101"/>
                                        </p:tgtEl>
                                        <p:attrNameLst>
                                          <p:attrName>ppt_w</p:attrName>
                                        </p:attrNameLst>
                                      </p:cBhvr>
                                      <p:tavLst>
                                        <p:tav tm="0">
                                          <p:val>
                                            <p:fltVal val="0"/>
                                          </p:val>
                                        </p:tav>
                                        <p:tav tm="100000">
                                          <p:val>
                                            <p:strVal val="#ppt_w"/>
                                          </p:val>
                                        </p:tav>
                                      </p:tavLst>
                                    </p:anim>
                                    <p:anim calcmode="lin" valueType="num">
                                      <p:cBhvr>
                                        <p:cTn id="56" dur="500" fill="hold"/>
                                        <p:tgtEl>
                                          <p:spTgt spid="260101"/>
                                        </p:tgtEl>
                                        <p:attrNameLst>
                                          <p:attrName>ppt_h</p:attrName>
                                        </p:attrNameLst>
                                      </p:cBhvr>
                                      <p:tavLst>
                                        <p:tav tm="0">
                                          <p:val>
                                            <p:fltVal val="0"/>
                                          </p:val>
                                        </p:tav>
                                        <p:tav tm="100000">
                                          <p:val>
                                            <p:strVal val="#ppt_h"/>
                                          </p:val>
                                        </p:tav>
                                      </p:tavLst>
                                    </p:anim>
                                    <p:animEffect transition="in" filter="fade">
                                      <p:cBhvr>
                                        <p:cTn id="57" dur="500"/>
                                        <p:tgtEl>
                                          <p:spTgt spid="26010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1549400"/>
            <a:ext cx="7772400" cy="814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2148"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pPr>
              <a:defRPr/>
            </a:pPr>
            <a:r>
              <a:rPr lang="en-US" dirty="0">
                <a:latin typeface="+mn-lt"/>
              </a:rPr>
              <a:t>PRACTICE: </a:t>
            </a: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sym typeface="Symbol" pitchFamily="18" charset="2"/>
            </a:endParaRPr>
          </a:p>
          <a:p>
            <a:pPr>
              <a:defRPr/>
            </a:pPr>
            <a:endParaRPr lang="en-US" sz="2000" dirty="0">
              <a:latin typeface="Courier New" pitchFamily="49" charset="0"/>
              <a:sym typeface="Symbol" pitchFamily="18" charset="2"/>
            </a:endParaRPr>
          </a:p>
        </p:txBody>
      </p:sp>
      <p:sp>
        <p:nvSpPr>
          <p:cNvPr id="78852"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7885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9938" y="2668588"/>
            <a:ext cx="7769225" cy="1185862"/>
          </a:xfrm>
          <a:prstGeom prst="rect">
            <a:avLst/>
          </a:prstGeom>
          <a:noFill/>
          <a:ln w="9525">
            <a:noFill/>
            <a:miter lim="800000"/>
            <a:headEnd/>
            <a:tailEnd/>
          </a:ln>
        </p:spPr>
      </p:pic>
      <p:pic>
        <p:nvPicPr>
          <p:cNvPr id="78854"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22325" y="3914775"/>
            <a:ext cx="7642225" cy="2230438"/>
          </a:xfrm>
          <a:prstGeom prst="rect">
            <a:avLst/>
          </a:prstGeom>
          <a:noFill/>
          <a:ln w="9525">
            <a:noFill/>
            <a:miter lim="800000"/>
            <a:headEnd/>
            <a:tailEnd/>
          </a:ln>
        </p:spPr>
      </p:pic>
      <p:sp>
        <p:nvSpPr>
          <p:cNvPr id="262150" name="Text Box 6"/>
          <p:cNvSpPr txBox="1">
            <a:spLocks noChangeArrowheads="1"/>
          </p:cNvSpPr>
          <p:nvPr/>
        </p:nvSpPr>
        <p:spPr bwMode="auto">
          <a:xfrm>
            <a:off x="1455738" y="4278313"/>
            <a:ext cx="6413500" cy="1570037"/>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Isotopes </a:t>
            </a:r>
            <a:r>
              <a:rPr lang="en-US" dirty="0">
                <a:solidFill>
                  <a:srgbClr val="009999"/>
                </a:solidFill>
                <a:latin typeface="+mn-lt"/>
              </a:rPr>
              <a:t>of an element have the same</a:t>
            </a:r>
          </a:p>
          <a:p>
            <a:pPr>
              <a:spcBef>
                <a:spcPct val="50000"/>
              </a:spcBef>
              <a:defRPr/>
            </a:pPr>
            <a:r>
              <a:rPr lang="en-US" dirty="0">
                <a:solidFill>
                  <a:srgbClr val="009999"/>
                </a:solidFill>
                <a:latin typeface="+mn-lt"/>
              </a:rPr>
              <a:t>number of protons and electrons, but</a:t>
            </a:r>
          </a:p>
          <a:p>
            <a:pPr>
              <a:spcBef>
                <a:spcPct val="50000"/>
              </a:spcBef>
              <a:defRPr/>
            </a:pPr>
            <a:r>
              <a:rPr lang="en-US" dirty="0">
                <a:solidFill>
                  <a:srgbClr val="009999"/>
                </a:solidFill>
                <a:latin typeface="+mn-lt"/>
              </a:rPr>
              <a:t>differing numbers of neutrons.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anim calcmode="lin" valueType="num">
                                      <p:cBhvr additive="base">
                                        <p:cTn id="7" dur="500" fill="hold"/>
                                        <p:tgtEl>
                                          <p:spTgt spid="262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2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anim calcmode="lin" valueType="num">
                                      <p:cBhvr additive="base">
                                        <p:cTn id="13" dur="500" fill="hold"/>
                                        <p:tgtEl>
                                          <p:spTgt spid="78853"/>
                                        </p:tgtEl>
                                        <p:attrNameLst>
                                          <p:attrName>ppt_x</p:attrName>
                                        </p:attrNameLst>
                                      </p:cBhvr>
                                      <p:tavLst>
                                        <p:tav tm="0">
                                          <p:val>
                                            <p:strVal val="#ppt_x"/>
                                          </p:val>
                                        </p:tav>
                                        <p:tav tm="100000">
                                          <p:val>
                                            <p:strVal val="#ppt_x"/>
                                          </p:val>
                                        </p:tav>
                                      </p:tavLst>
                                    </p:anim>
                                    <p:anim calcmode="lin" valueType="num">
                                      <p:cBhvr additive="base">
                                        <p:cTn id="14" dur="500" fill="hold"/>
                                        <p:tgtEl>
                                          <p:spTgt spid="78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54"/>
                                        </p:tgtEl>
                                        <p:attrNameLst>
                                          <p:attrName>style.visibility</p:attrName>
                                        </p:attrNameLst>
                                      </p:cBhvr>
                                      <p:to>
                                        <p:strVal val="visible"/>
                                      </p:to>
                                    </p:set>
                                    <p:anim calcmode="lin" valueType="num">
                                      <p:cBhvr additive="base">
                                        <p:cTn id="19" dur="500" fill="hold"/>
                                        <p:tgtEl>
                                          <p:spTgt spid="78854"/>
                                        </p:tgtEl>
                                        <p:attrNameLst>
                                          <p:attrName>ppt_x</p:attrName>
                                        </p:attrNameLst>
                                      </p:cBhvr>
                                      <p:tavLst>
                                        <p:tav tm="0">
                                          <p:val>
                                            <p:strVal val="#ppt_x"/>
                                          </p:val>
                                        </p:tav>
                                        <p:tav tm="100000">
                                          <p:val>
                                            <p:strVal val="#ppt_x"/>
                                          </p:val>
                                        </p:tav>
                                      </p:tavLst>
                                    </p:anim>
                                    <p:anim calcmode="lin" valueType="num">
                                      <p:cBhvr additive="base">
                                        <p:cTn id="20" dur="500" fill="hold"/>
                                        <p:tgtEl>
                                          <p:spTgt spid="788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wd">
                                    <p:tmPct val="10000"/>
                                  </p:iterate>
                                  <p:childTnLst>
                                    <p:set>
                                      <p:cBhvr>
                                        <p:cTn id="24" dur="1" fill="hold">
                                          <p:stCondLst>
                                            <p:cond delay="0"/>
                                          </p:stCondLst>
                                        </p:cTn>
                                        <p:tgtEl>
                                          <p:spTgt spid="262150">
                                            <p:txEl>
                                              <p:pRg st="0" end="0"/>
                                            </p:txEl>
                                          </p:spTgt>
                                        </p:tgtEl>
                                        <p:attrNameLst>
                                          <p:attrName>style.visibility</p:attrName>
                                        </p:attrNameLst>
                                      </p:cBhvr>
                                      <p:to>
                                        <p:strVal val="visible"/>
                                      </p:to>
                                    </p:set>
                                    <p:anim calcmode="lin" valueType="num">
                                      <p:cBhvr additive="base">
                                        <p:cTn id="25" dur="500" fill="hold"/>
                                        <p:tgtEl>
                                          <p:spTgt spid="26215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21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4196"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pPr>
              <a:defRPr/>
            </a:pPr>
            <a:r>
              <a:rPr lang="en-US" dirty="0">
                <a:latin typeface="+mn-lt"/>
              </a:rPr>
              <a:t>PRACTICE:</a:t>
            </a: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r>
              <a:rPr lang="en-US" dirty="0">
                <a:latin typeface="+mn-lt"/>
              </a:rPr>
              <a:t>SOLUTION:</a:t>
            </a:r>
          </a:p>
          <a:p>
            <a:pPr>
              <a:defRPr/>
            </a:pPr>
            <a:r>
              <a:rPr lang="en-US" dirty="0">
                <a:solidFill>
                  <a:srgbClr val="009999"/>
                </a:solidFill>
                <a:latin typeface="+mn-lt"/>
                <a:sym typeface="Symbol" pitchFamily="18" charset="2"/>
              </a:rPr>
              <a:t>The lower left number in the symbol is the number of protons.</a:t>
            </a:r>
          </a:p>
          <a:p>
            <a:pPr>
              <a:defRPr/>
            </a:pPr>
            <a:r>
              <a:rPr lang="en-US" dirty="0">
                <a:solidFill>
                  <a:srgbClr val="009999"/>
                </a:solidFill>
                <a:latin typeface="+mn-lt"/>
                <a:sym typeface="Symbol" pitchFamily="18" charset="2"/>
              </a:rPr>
              <a:t>Since protons are positive, the new atom has one more positive value than the old.</a:t>
            </a:r>
          </a:p>
          <a:p>
            <a:pPr>
              <a:defRPr/>
            </a:pPr>
            <a:r>
              <a:rPr lang="en-US" dirty="0">
                <a:solidFill>
                  <a:srgbClr val="009999"/>
                </a:solidFill>
                <a:latin typeface="+mn-lt"/>
                <a:sym typeface="Symbol" pitchFamily="18" charset="2"/>
              </a:rPr>
              <a:t>Thus a neutron decayed into a proton and an electron (</a:t>
            </a:r>
            <a:r>
              <a:rPr lang="en-US" baseline="30000" dirty="0">
                <a:solidFill>
                  <a:srgbClr val="009999"/>
                </a:solidFill>
                <a:latin typeface="+mn-lt"/>
                <a:sym typeface="Symbol" pitchFamily="18" charset="2"/>
              </a:rPr>
              <a:t>-</a:t>
            </a:r>
            <a:r>
              <a:rPr lang="en-US" dirty="0">
                <a:solidFill>
                  <a:srgbClr val="009999"/>
                </a:solidFill>
                <a:latin typeface="+mn-lt"/>
                <a:sym typeface="Symbol" pitchFamily="18" charset="2"/>
              </a:rPr>
              <a:t>) decay.</a:t>
            </a:r>
          </a:p>
          <a:p>
            <a:pPr>
              <a:defRPr/>
            </a:pPr>
            <a:r>
              <a:rPr lang="en-US" dirty="0">
                <a:solidFill>
                  <a:srgbClr val="009999"/>
                </a:solidFill>
                <a:latin typeface="+mn-lt"/>
                <a:sym typeface="Symbol" pitchFamily="18" charset="2"/>
              </a:rPr>
              <a:t>And the number of nucleons remains the same…</a:t>
            </a:r>
          </a:p>
        </p:txBody>
      </p:sp>
      <p:sp>
        <p:nvSpPr>
          <p:cNvPr id="7987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79877"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1525" y="2711450"/>
            <a:ext cx="7764463" cy="1114425"/>
          </a:xfrm>
          <a:prstGeom prst="rect">
            <a:avLst/>
          </a:prstGeom>
          <a:noFill/>
          <a:ln w="9525">
            <a:noFill/>
            <a:miter lim="800000"/>
            <a:headEnd/>
            <a:tailEnd/>
          </a:ln>
        </p:spPr>
      </p:pic>
      <p:sp>
        <p:nvSpPr>
          <p:cNvPr id="264198" name="Rectangle 6"/>
          <p:cNvSpPr>
            <a:spLocks noChangeArrowheads="1"/>
          </p:cNvSpPr>
          <p:nvPr/>
        </p:nvSpPr>
        <p:spPr bwMode="auto">
          <a:xfrm>
            <a:off x="3549650" y="3473450"/>
            <a:ext cx="193675" cy="252413"/>
          </a:xfrm>
          <a:prstGeom prst="rect">
            <a:avLst/>
          </a:prstGeom>
          <a:solidFill>
            <a:srgbClr val="FF6600">
              <a:alpha val="34901"/>
            </a:srgbClr>
          </a:solidFill>
          <a:ln w="9525">
            <a:noFill/>
            <a:miter lim="800000"/>
            <a:headEnd/>
            <a:tailEnd/>
          </a:ln>
        </p:spPr>
        <p:txBody>
          <a:bodyPr wrap="none" anchor="ctr"/>
          <a:lstStyle/>
          <a:p>
            <a:endParaRPr lang="en-US"/>
          </a:p>
        </p:txBody>
      </p:sp>
      <p:sp>
        <p:nvSpPr>
          <p:cNvPr id="264199" name="Rectangle 7"/>
          <p:cNvSpPr>
            <a:spLocks noChangeArrowheads="1"/>
          </p:cNvSpPr>
          <p:nvPr/>
        </p:nvSpPr>
        <p:spPr bwMode="auto">
          <a:xfrm>
            <a:off x="4408488" y="3489325"/>
            <a:ext cx="193675" cy="252413"/>
          </a:xfrm>
          <a:prstGeom prst="rect">
            <a:avLst/>
          </a:prstGeom>
          <a:solidFill>
            <a:srgbClr val="FF6600">
              <a:alpha val="34901"/>
            </a:srgbClr>
          </a:solidFill>
          <a:ln w="9525">
            <a:noFill/>
            <a:miter lim="800000"/>
            <a:headEnd/>
            <a:tailEnd/>
          </a:ln>
        </p:spPr>
        <p:txBody>
          <a:bodyPr wrap="none" anchor="ctr"/>
          <a:lstStyle/>
          <a:p>
            <a:endParaRPr lang="en-US"/>
          </a:p>
        </p:txBody>
      </p:sp>
      <p:sp>
        <p:nvSpPr>
          <p:cNvPr id="264200" name="Text Box 8"/>
          <p:cNvSpPr txBox="1">
            <a:spLocks noChangeArrowheads="1"/>
          </p:cNvSpPr>
          <p:nvPr/>
        </p:nvSpPr>
        <p:spPr bwMode="auto">
          <a:xfrm>
            <a:off x="5241925" y="3241675"/>
            <a:ext cx="530225" cy="457200"/>
          </a:xfrm>
          <a:prstGeom prst="rect">
            <a:avLst/>
          </a:prstGeom>
          <a:noFill/>
          <a:ln w="9525">
            <a:noFill/>
            <a:miter lim="800000"/>
            <a:headEnd/>
            <a:tailEnd/>
          </a:ln>
        </p:spPr>
        <p:txBody>
          <a:bodyPr>
            <a:spAutoFit/>
          </a:bodyPr>
          <a:lstStyle/>
          <a:p>
            <a:pPr>
              <a:spcBef>
                <a:spcPct val="50000"/>
              </a:spcBef>
            </a:pPr>
            <a:r>
              <a:rPr lang="en-US" dirty="0">
                <a:solidFill>
                  <a:srgbClr val="009999"/>
                </a:solidFill>
                <a:latin typeface="Courier New" pitchFamily="49" charset="0"/>
                <a:sym typeface="Symbol" pitchFamily="18" charset="2"/>
              </a:rPr>
              <a:t></a:t>
            </a:r>
            <a:r>
              <a:rPr lang="en-US" baseline="30000" dirty="0">
                <a:solidFill>
                  <a:srgbClr val="009999"/>
                </a:solidFill>
                <a:latin typeface="Courier New" pitchFamily="49" charset="0"/>
                <a:sym typeface="Symbol" pitchFamily="18" charset="2"/>
              </a:rPr>
              <a:t>-</a:t>
            </a:r>
          </a:p>
        </p:txBody>
      </p:sp>
      <p:sp>
        <p:nvSpPr>
          <p:cNvPr id="264201" name="Text Box 9"/>
          <p:cNvSpPr txBox="1">
            <a:spLocks noChangeArrowheads="1"/>
          </p:cNvSpPr>
          <p:nvPr/>
        </p:nvSpPr>
        <p:spPr bwMode="auto">
          <a:xfrm>
            <a:off x="4252913" y="3162300"/>
            <a:ext cx="469900" cy="400050"/>
          </a:xfrm>
          <a:prstGeom prst="rect">
            <a:avLst/>
          </a:prstGeom>
          <a:noFill/>
          <a:ln w="9525">
            <a:noFill/>
            <a:miter lim="800000"/>
            <a:headEnd/>
            <a:tailEnd/>
          </a:ln>
        </p:spPr>
        <p:txBody>
          <a:bodyPr wrap="none">
            <a:spAutoFit/>
          </a:bodyPr>
          <a:lstStyle/>
          <a:p>
            <a:pPr>
              <a:defRPr/>
            </a:pPr>
            <a:r>
              <a:rPr lang="en-US" sz="2000" b="1" dirty="0">
                <a:solidFill>
                  <a:srgbClr val="009999"/>
                </a:solidFill>
                <a:latin typeface="+mn-lt"/>
              </a:rPr>
              <a:t>42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additive="base">
                                        <p:cTn id="7" dur="500" fill="hold"/>
                                        <p:tgtEl>
                                          <p:spTgt spid="79877"/>
                                        </p:tgtEl>
                                        <p:attrNameLst>
                                          <p:attrName>ppt_x</p:attrName>
                                        </p:attrNameLst>
                                      </p:cBhvr>
                                      <p:tavLst>
                                        <p:tav tm="0">
                                          <p:val>
                                            <p:strVal val="#ppt_x"/>
                                          </p:val>
                                        </p:tav>
                                        <p:tav tm="100000">
                                          <p:val>
                                            <p:strVal val="#ppt_x"/>
                                          </p:val>
                                        </p:tav>
                                      </p:tavLst>
                                    </p:anim>
                                    <p:anim calcmode="lin" valueType="num">
                                      <p:cBhvr additive="base">
                                        <p:cTn id="8" dur="500" fill="hold"/>
                                        <p:tgtEl>
                                          <p:spTgt spid="79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196">
                                            <p:txEl>
                                              <p:pRg st="5" end="5"/>
                                            </p:txEl>
                                          </p:spTgt>
                                        </p:tgtEl>
                                        <p:attrNameLst>
                                          <p:attrName>style.visibility</p:attrName>
                                        </p:attrNameLst>
                                      </p:cBhvr>
                                      <p:to>
                                        <p:strVal val="visible"/>
                                      </p:to>
                                    </p:set>
                                    <p:anim calcmode="lin" valueType="num">
                                      <p:cBhvr additive="base">
                                        <p:cTn id="13" dur="500" fill="hold"/>
                                        <p:tgtEl>
                                          <p:spTgt spid="26419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41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4196">
                                            <p:txEl>
                                              <p:pRg st="6" end="6"/>
                                            </p:txEl>
                                          </p:spTgt>
                                        </p:tgtEl>
                                        <p:attrNameLst>
                                          <p:attrName>style.visibility</p:attrName>
                                        </p:attrNameLst>
                                      </p:cBhvr>
                                      <p:to>
                                        <p:strVal val="visible"/>
                                      </p:to>
                                    </p:set>
                                    <p:anim calcmode="lin" valueType="num">
                                      <p:cBhvr additive="base">
                                        <p:cTn id="19" dur="500" fill="hold"/>
                                        <p:tgtEl>
                                          <p:spTgt spid="26419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41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4198"/>
                                        </p:tgtEl>
                                        <p:attrNameLst>
                                          <p:attrName>style.visibility</p:attrName>
                                        </p:attrNameLst>
                                      </p:cBhvr>
                                      <p:to>
                                        <p:strVal val="visible"/>
                                      </p:to>
                                    </p:set>
                                    <p:animEffect transition="in" filter="wipe(down)">
                                      <p:cBhvr>
                                        <p:cTn id="25" dur="500"/>
                                        <p:tgtEl>
                                          <p:spTgt spid="264198"/>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4199"/>
                                        </p:tgtEl>
                                        <p:attrNameLst>
                                          <p:attrName>style.visibility</p:attrName>
                                        </p:attrNameLst>
                                      </p:cBhvr>
                                      <p:to>
                                        <p:strVal val="visible"/>
                                      </p:to>
                                    </p:set>
                                    <p:animEffect transition="in" filter="wipe(down)">
                                      <p:cBhvr>
                                        <p:cTn id="30" dur="500"/>
                                        <p:tgtEl>
                                          <p:spTgt spid="264199"/>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4196">
                                            <p:txEl>
                                              <p:pRg st="7" end="7"/>
                                            </p:txEl>
                                          </p:spTgt>
                                        </p:tgtEl>
                                        <p:attrNameLst>
                                          <p:attrName>style.visibility</p:attrName>
                                        </p:attrNameLst>
                                      </p:cBhvr>
                                      <p:to>
                                        <p:strVal val="visible"/>
                                      </p:to>
                                    </p:set>
                                    <p:anim calcmode="lin" valueType="num">
                                      <p:cBhvr additive="base">
                                        <p:cTn id="35" dur="500" fill="hold"/>
                                        <p:tgtEl>
                                          <p:spTgt spid="26419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419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64196">
                                            <p:txEl>
                                              <p:pRg st="8" end="8"/>
                                            </p:txEl>
                                          </p:spTgt>
                                        </p:tgtEl>
                                        <p:attrNameLst>
                                          <p:attrName>style.visibility</p:attrName>
                                        </p:attrNameLst>
                                      </p:cBhvr>
                                      <p:to>
                                        <p:strVal val="visible"/>
                                      </p:to>
                                    </p:set>
                                    <p:anim calcmode="lin" valueType="num">
                                      <p:cBhvr additive="base">
                                        <p:cTn id="41" dur="500" fill="hold"/>
                                        <p:tgtEl>
                                          <p:spTgt spid="26419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6419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64200"/>
                                        </p:tgtEl>
                                        <p:attrNameLst>
                                          <p:attrName>style.visibility</p:attrName>
                                        </p:attrNameLst>
                                      </p:cBhvr>
                                      <p:to>
                                        <p:strVal val="visible"/>
                                      </p:to>
                                    </p:set>
                                    <p:anim calcmode="lin" valueType="num">
                                      <p:cBhvr>
                                        <p:cTn id="47" dur="500" fill="hold"/>
                                        <p:tgtEl>
                                          <p:spTgt spid="264200"/>
                                        </p:tgtEl>
                                        <p:attrNameLst>
                                          <p:attrName>ppt_w</p:attrName>
                                        </p:attrNameLst>
                                      </p:cBhvr>
                                      <p:tavLst>
                                        <p:tav tm="0">
                                          <p:val>
                                            <p:fltVal val="0"/>
                                          </p:val>
                                        </p:tav>
                                        <p:tav tm="100000">
                                          <p:val>
                                            <p:strVal val="#ppt_w"/>
                                          </p:val>
                                        </p:tav>
                                      </p:tavLst>
                                    </p:anim>
                                    <p:anim calcmode="lin" valueType="num">
                                      <p:cBhvr>
                                        <p:cTn id="48" dur="500" fill="hold"/>
                                        <p:tgtEl>
                                          <p:spTgt spid="264200"/>
                                        </p:tgtEl>
                                        <p:attrNameLst>
                                          <p:attrName>ppt_h</p:attrName>
                                        </p:attrNameLst>
                                      </p:cBhvr>
                                      <p:tavLst>
                                        <p:tav tm="0">
                                          <p:val>
                                            <p:fltVal val="0"/>
                                          </p:val>
                                        </p:tav>
                                        <p:tav tm="100000">
                                          <p:val>
                                            <p:strVal val="#ppt_h"/>
                                          </p:val>
                                        </p:tav>
                                      </p:tavLst>
                                    </p:anim>
                                    <p:animEffect transition="in" filter="fade">
                                      <p:cBhvr>
                                        <p:cTn id="49" dur="500"/>
                                        <p:tgtEl>
                                          <p:spTgt spid="264200"/>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4196">
                                            <p:txEl>
                                              <p:pRg st="9" end="9"/>
                                            </p:txEl>
                                          </p:spTgt>
                                        </p:tgtEl>
                                        <p:attrNameLst>
                                          <p:attrName>style.visibility</p:attrName>
                                        </p:attrNameLst>
                                      </p:cBhvr>
                                      <p:to>
                                        <p:strVal val="visible"/>
                                      </p:to>
                                    </p:set>
                                    <p:anim calcmode="lin" valueType="num">
                                      <p:cBhvr additive="base">
                                        <p:cTn id="54" dur="500" fill="hold"/>
                                        <p:tgtEl>
                                          <p:spTgt spid="264196">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419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64201"/>
                                        </p:tgtEl>
                                        <p:attrNameLst>
                                          <p:attrName>style.visibility</p:attrName>
                                        </p:attrNameLst>
                                      </p:cBhvr>
                                      <p:to>
                                        <p:strVal val="visible"/>
                                      </p:to>
                                    </p:set>
                                    <p:anim calcmode="lin" valueType="num">
                                      <p:cBhvr>
                                        <p:cTn id="60" dur="500" fill="hold"/>
                                        <p:tgtEl>
                                          <p:spTgt spid="264201"/>
                                        </p:tgtEl>
                                        <p:attrNameLst>
                                          <p:attrName>ppt_w</p:attrName>
                                        </p:attrNameLst>
                                      </p:cBhvr>
                                      <p:tavLst>
                                        <p:tav tm="0">
                                          <p:val>
                                            <p:fltVal val="0"/>
                                          </p:val>
                                        </p:tav>
                                        <p:tav tm="100000">
                                          <p:val>
                                            <p:strVal val="#ppt_w"/>
                                          </p:val>
                                        </p:tav>
                                      </p:tavLst>
                                    </p:anim>
                                    <p:anim calcmode="lin" valueType="num">
                                      <p:cBhvr>
                                        <p:cTn id="61" dur="500" fill="hold"/>
                                        <p:tgtEl>
                                          <p:spTgt spid="264201"/>
                                        </p:tgtEl>
                                        <p:attrNameLst>
                                          <p:attrName>ppt_h</p:attrName>
                                        </p:attrNameLst>
                                      </p:cBhvr>
                                      <p:tavLst>
                                        <p:tav tm="0">
                                          <p:val>
                                            <p:fltVal val="0"/>
                                          </p:val>
                                        </p:tav>
                                        <p:tav tm="100000">
                                          <p:val>
                                            <p:strVal val="#ppt_h"/>
                                          </p:val>
                                        </p:tav>
                                      </p:tavLst>
                                    </p:anim>
                                    <p:animEffect transition="in" filter="fade">
                                      <p:cBhvr>
                                        <p:cTn id="62" dur="500"/>
                                        <p:tgtEl>
                                          <p:spTgt spid="264201"/>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9" grpId="0" animBg="1"/>
      <p:bldP spid="264200" grpId="0"/>
      <p:bldP spid="2642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r>
              <a:rPr lang="en-US" altLang="en-US" dirty="0"/>
              <a:t> </a:t>
            </a:r>
            <a:r>
              <a:rPr lang="en-US"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1897 British physicist J.J. Thomson discovered the electron, and went on to propose a "plum pudding" model of the atom in which all of the electrons were embedded in a spherical positive charge the size of the atom.</a:t>
            </a:r>
          </a:p>
        </p:txBody>
      </p:sp>
      <p:pic>
        <p:nvPicPr>
          <p:cNvPr id="9232" name="Picture 16"/>
          <p:cNvPicPr>
            <a:picLocks noChangeAspect="1" noChangeArrowheads="1"/>
          </p:cNvPicPr>
          <p:nvPr/>
        </p:nvPicPr>
        <p:blipFill>
          <a:blip r:embed="rId9" cstate="print"/>
          <a:srcRect/>
          <a:stretch>
            <a:fillRect/>
          </a:stretch>
        </p:blipFill>
        <p:spPr bwMode="auto">
          <a:xfrm>
            <a:off x="773721" y="4211067"/>
            <a:ext cx="4039745" cy="2562525"/>
          </a:xfrm>
          <a:prstGeom prst="rect">
            <a:avLst/>
          </a:prstGeom>
          <a:ln>
            <a:noFill/>
          </a:ln>
          <a:effectLst>
            <a:outerShdw blurRad="292100" dist="139700" dir="2700000" algn="tl" rotWithShape="0">
              <a:srgbClr val="333333">
                <a:alpha val="65000"/>
              </a:srgbClr>
            </a:outerShdw>
          </a:effectLst>
        </p:spPr>
      </p:pic>
      <p:pic>
        <p:nvPicPr>
          <p:cNvPr id="108549" name="Picture 5" descr="Thomson"/>
          <p:cNvPicPr>
            <a:picLocks noChangeAspect="1" noChangeArrowheads="1"/>
          </p:cNvPicPr>
          <p:nvPr/>
        </p:nvPicPr>
        <p:blipFill>
          <a:blip r:embed="rId10" cstate="print"/>
          <a:srcRect/>
          <a:stretch>
            <a:fillRect/>
          </a:stretch>
        </p:blipFill>
        <p:spPr bwMode="auto">
          <a:xfrm>
            <a:off x="6735763" y="4173538"/>
            <a:ext cx="1716087" cy="2566987"/>
          </a:xfrm>
          <a:prstGeom prst="rect">
            <a:avLst/>
          </a:prstGeom>
          <a:ln>
            <a:noFill/>
          </a:ln>
          <a:effectLst>
            <a:outerShdw blurRad="292100" dist="139700" dir="2700000" algn="tl" rotWithShape="0">
              <a:srgbClr val="333333">
                <a:alpha val="65000"/>
              </a:srgbClr>
            </a:outerShdw>
          </a:effectLst>
        </p:spPr>
      </p:pic>
      <p:sp>
        <p:nvSpPr>
          <p:cNvPr id="108550" name="Text Box 6"/>
          <p:cNvSpPr txBox="1">
            <a:spLocks noChangeArrowheads="1"/>
          </p:cNvSpPr>
          <p:nvPr/>
        </p:nvSpPr>
        <p:spPr bwMode="auto">
          <a:xfrm>
            <a:off x="4847955" y="4089400"/>
            <a:ext cx="1854200" cy="1552575"/>
          </a:xfrm>
          <a:prstGeom prst="rect">
            <a:avLst/>
          </a:prstGeom>
          <a:noFill/>
          <a:ln w="9525">
            <a:noFill/>
            <a:miter lim="800000"/>
            <a:headEnd/>
            <a:tailEnd/>
          </a:ln>
        </p:spPr>
        <p:txBody>
          <a:bodyPr>
            <a:spAutoFit/>
          </a:bodyPr>
          <a:lstStyle/>
          <a:p>
            <a:pPr algn="ctr"/>
            <a:r>
              <a:rPr lang="en-US" dirty="0">
                <a:solidFill>
                  <a:schemeClr val="hlink"/>
                </a:solidFill>
              </a:rPr>
              <a:t>The “Plum pudding” model of the atom</a:t>
            </a:r>
          </a:p>
        </p:txBody>
      </p:sp>
      <p:sp>
        <p:nvSpPr>
          <p:cNvPr id="108551" name="Text Box 7"/>
          <p:cNvSpPr txBox="1">
            <a:spLocks noChangeArrowheads="1"/>
          </p:cNvSpPr>
          <p:nvPr/>
        </p:nvSpPr>
        <p:spPr bwMode="auto">
          <a:xfrm>
            <a:off x="2680579" y="5136491"/>
            <a:ext cx="531813" cy="457200"/>
          </a:xfrm>
          <a:prstGeom prst="rect">
            <a:avLst/>
          </a:prstGeom>
          <a:noFill/>
          <a:ln w="9525">
            <a:noFill/>
            <a:miter lim="800000"/>
            <a:headEnd/>
            <a:tailEnd/>
          </a:ln>
        </p:spPr>
        <p:txBody>
          <a:bodyPr wrap="none">
            <a:spAutoFit/>
          </a:bodyPr>
          <a:lstStyle/>
          <a:p>
            <a:r>
              <a:rPr lang="en-US" b="1" dirty="0">
                <a:solidFill>
                  <a:schemeClr val="hlink"/>
                </a:solidFill>
              </a:rPr>
              <a:t>+7</a:t>
            </a:r>
          </a:p>
        </p:txBody>
      </p:sp>
      <p:grpSp>
        <p:nvGrpSpPr>
          <p:cNvPr id="2" name="Group 8"/>
          <p:cNvGrpSpPr>
            <a:grpSpLocks/>
          </p:cNvGrpSpPr>
          <p:nvPr/>
        </p:nvGrpSpPr>
        <p:grpSpPr bwMode="auto">
          <a:xfrm>
            <a:off x="4967017" y="4100513"/>
            <a:ext cx="1617663" cy="1617662"/>
            <a:chOff x="2448" y="1233"/>
            <a:chExt cx="1019" cy="1019"/>
          </a:xfrm>
        </p:grpSpPr>
        <p:sp>
          <p:nvSpPr>
            <p:cNvPr id="9230" name="Oval 9"/>
            <p:cNvSpPr>
              <a:spLocks noChangeArrowheads="1"/>
            </p:cNvSpPr>
            <p:nvPr/>
          </p:nvSpPr>
          <p:spPr bwMode="auto">
            <a:xfrm>
              <a:off x="2448" y="1233"/>
              <a:ext cx="1019" cy="1019"/>
            </a:xfrm>
            <a:prstGeom prst="ellipse">
              <a:avLst/>
            </a:prstGeom>
            <a:noFill/>
            <a:ln w="76200">
              <a:solidFill>
                <a:srgbClr val="FF0000"/>
              </a:solidFill>
              <a:round/>
              <a:headEnd/>
              <a:tailEnd/>
            </a:ln>
          </p:spPr>
          <p:txBody>
            <a:bodyPr wrap="none" anchor="ctr"/>
            <a:lstStyle/>
            <a:p>
              <a:endParaRPr lang="en-US"/>
            </a:p>
          </p:txBody>
        </p:sp>
        <p:sp>
          <p:nvSpPr>
            <p:cNvPr id="9231" name="Line 10"/>
            <p:cNvSpPr>
              <a:spLocks noChangeShapeType="1"/>
            </p:cNvSpPr>
            <p:nvPr/>
          </p:nvSpPr>
          <p:spPr bwMode="auto">
            <a:xfrm>
              <a:off x="2592" y="1377"/>
              <a:ext cx="726" cy="726"/>
            </a:xfrm>
            <a:prstGeom prst="line">
              <a:avLst/>
            </a:prstGeom>
            <a:noFill/>
            <a:ln w="76200">
              <a:solidFill>
                <a:srgbClr val="FF0000"/>
              </a:solidFill>
              <a:round/>
              <a:headEnd/>
              <a:tailEnd/>
            </a:ln>
          </p:spPr>
          <p:txBody>
            <a:bodyPr/>
            <a:lstStyle/>
            <a:p>
              <a:endParaRPr lang="en-US"/>
            </a:p>
          </p:txBody>
        </p:sp>
      </p:grpSp>
      <p:grpSp>
        <p:nvGrpSpPr>
          <p:cNvPr id="3" name="Group 11"/>
          <p:cNvGrpSpPr>
            <a:grpSpLocks/>
          </p:cNvGrpSpPr>
          <p:nvPr/>
        </p:nvGrpSpPr>
        <p:grpSpPr bwMode="auto">
          <a:xfrm rot="3868054">
            <a:off x="1978634" y="4720889"/>
            <a:ext cx="2021236" cy="1542538"/>
            <a:chOff x="1053" y="2795"/>
            <a:chExt cx="1320" cy="1116"/>
          </a:xfrm>
        </p:grpSpPr>
        <p:sp>
          <p:nvSpPr>
            <p:cNvPr id="9227" name="Line 12"/>
            <p:cNvSpPr>
              <a:spLocks noChangeShapeType="1"/>
            </p:cNvSpPr>
            <p:nvPr/>
          </p:nvSpPr>
          <p:spPr bwMode="auto">
            <a:xfrm>
              <a:off x="1061" y="2804"/>
              <a:ext cx="0" cy="1107"/>
            </a:xfrm>
            <a:prstGeom prst="line">
              <a:avLst/>
            </a:prstGeom>
            <a:noFill/>
            <a:ln w="9525">
              <a:solidFill>
                <a:srgbClr val="FF0000"/>
              </a:solidFill>
              <a:round/>
              <a:headEnd/>
              <a:tailEnd/>
            </a:ln>
          </p:spPr>
          <p:txBody>
            <a:bodyPr/>
            <a:lstStyle/>
            <a:p>
              <a:endParaRPr lang="en-US"/>
            </a:p>
          </p:txBody>
        </p:sp>
        <p:sp>
          <p:nvSpPr>
            <p:cNvPr id="9228" name="Line 13"/>
            <p:cNvSpPr>
              <a:spLocks noChangeShapeType="1"/>
            </p:cNvSpPr>
            <p:nvPr/>
          </p:nvSpPr>
          <p:spPr bwMode="auto">
            <a:xfrm>
              <a:off x="2367" y="2795"/>
              <a:ext cx="0" cy="1107"/>
            </a:xfrm>
            <a:prstGeom prst="line">
              <a:avLst/>
            </a:prstGeom>
            <a:noFill/>
            <a:ln w="9525">
              <a:solidFill>
                <a:srgbClr val="FF0000"/>
              </a:solidFill>
              <a:round/>
              <a:headEnd/>
              <a:tailEnd/>
            </a:ln>
          </p:spPr>
          <p:txBody>
            <a:bodyPr/>
            <a:lstStyle/>
            <a:p>
              <a:endParaRPr lang="en-US"/>
            </a:p>
          </p:txBody>
        </p:sp>
        <p:sp>
          <p:nvSpPr>
            <p:cNvPr id="9229" name="Line 14"/>
            <p:cNvSpPr>
              <a:spLocks noChangeShapeType="1"/>
            </p:cNvSpPr>
            <p:nvPr/>
          </p:nvSpPr>
          <p:spPr bwMode="auto">
            <a:xfrm>
              <a:off x="1053" y="2864"/>
              <a:ext cx="1320" cy="0"/>
            </a:xfrm>
            <a:prstGeom prst="line">
              <a:avLst/>
            </a:prstGeom>
            <a:noFill/>
            <a:ln w="19050">
              <a:solidFill>
                <a:srgbClr val="FF0000"/>
              </a:solidFill>
              <a:round/>
              <a:headEnd type="arrow" w="med" len="med"/>
              <a:tailEnd type="arrow" w="med" len="med"/>
            </a:ln>
          </p:spPr>
          <p:txBody>
            <a:bodyPr/>
            <a:lstStyle/>
            <a:p>
              <a:endParaRPr lang="en-US"/>
            </a:p>
          </p:txBody>
        </p:sp>
      </p:grpSp>
      <p:sp>
        <p:nvSpPr>
          <p:cNvPr id="108559" name="Text Box 15"/>
          <p:cNvSpPr txBox="1">
            <a:spLocks noChangeArrowheads="1"/>
          </p:cNvSpPr>
          <p:nvPr/>
        </p:nvSpPr>
        <p:spPr bwMode="auto">
          <a:xfrm rot="3852031">
            <a:off x="3220375" y="4350130"/>
            <a:ext cx="1796490" cy="1200329"/>
          </a:xfrm>
          <a:prstGeom prst="rect">
            <a:avLst/>
          </a:prstGeom>
          <a:noFill/>
          <a:ln w="9525">
            <a:noFill/>
            <a:miter lim="800000"/>
            <a:headEnd/>
            <a:tailEnd/>
          </a:ln>
        </p:spPr>
        <p:txBody>
          <a:bodyPr wrap="square">
            <a:spAutoFit/>
          </a:bodyPr>
          <a:lstStyle/>
          <a:p>
            <a:pPr algn="ctr">
              <a:spcBef>
                <a:spcPts val="0"/>
              </a:spcBef>
            </a:pPr>
            <a:r>
              <a:rPr lang="en-US" dirty="0">
                <a:solidFill>
                  <a:srgbClr val="FF0000"/>
                </a:solidFill>
              </a:rPr>
              <a:t>atomic </a:t>
            </a:r>
            <a:r>
              <a:rPr lang="en-US" dirty="0" smtClean="0">
                <a:solidFill>
                  <a:srgbClr val="FF0000"/>
                </a:solidFill>
              </a:rPr>
              <a:t>diameter     (</a:t>
            </a:r>
            <a:r>
              <a:rPr lang="en-US" dirty="0" smtClean="0">
                <a:solidFill>
                  <a:srgbClr val="FF0000"/>
                </a:solidFill>
                <a:sym typeface="Symbol"/>
              </a:rPr>
              <a:t> 10</a:t>
            </a:r>
            <a:r>
              <a:rPr lang="en-US" baseline="30000" dirty="0" smtClean="0">
                <a:solidFill>
                  <a:srgbClr val="FF0000"/>
                </a:solidFill>
                <a:sym typeface="Symbol"/>
              </a:rPr>
              <a:t>-10 </a:t>
            </a:r>
            <a:r>
              <a:rPr lang="en-US" dirty="0" smtClean="0">
                <a:solidFill>
                  <a:srgbClr val="FF0000"/>
                </a:solidFill>
              </a:rPr>
              <a:t>m)</a:t>
            </a:r>
            <a:endParaRPr lang="en-US" dirty="0">
              <a:solidFill>
                <a:srgbClr val="FF0000"/>
              </a:solidFill>
            </a:endParaRPr>
          </a:p>
        </p:txBody>
      </p:sp>
      <p:sp>
        <p:nvSpPr>
          <p:cNvPr id="922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dirty="0">
                <a:solidFill>
                  <a:schemeClr val="tx2"/>
                </a:solidFill>
              </a:rPr>
              <a:t>Topic 7: Atomic, nuclear and particle physics</a:t>
            </a:r>
            <a:br>
              <a:rPr lang="en-US" altLang="en-US" sz="2800" b="1" dirty="0">
                <a:solidFill>
                  <a:schemeClr val="tx2"/>
                </a:solidFill>
              </a:rPr>
            </a:br>
            <a:r>
              <a:rPr lang="en-US" altLang="en-US" sz="2800" dirty="0"/>
              <a:t>7.1 – Discrete energy and radioactivity</a:t>
            </a:r>
          </a:p>
        </p:txBody>
      </p:sp>
      <p:sp>
        <p:nvSpPr>
          <p:cNvPr id="17" name="Text Box 7"/>
          <p:cNvSpPr txBox="1">
            <a:spLocks noChangeArrowheads="1"/>
          </p:cNvSpPr>
          <p:nvPr/>
        </p:nvSpPr>
        <p:spPr bwMode="auto">
          <a:xfrm>
            <a:off x="1960783" y="5359229"/>
            <a:ext cx="543739" cy="461665"/>
          </a:xfrm>
          <a:prstGeom prst="rect">
            <a:avLst/>
          </a:prstGeom>
          <a:noFill/>
          <a:ln w="9525">
            <a:noFill/>
            <a:miter lim="800000"/>
            <a:headEnd/>
            <a:tailEnd/>
          </a:ln>
        </p:spPr>
        <p:txBody>
          <a:bodyPr wrap="none">
            <a:spAutoFit/>
          </a:bodyPr>
          <a:lstStyle/>
          <a:p>
            <a:r>
              <a:rPr lang="en-US" b="1" dirty="0" smtClean="0"/>
              <a:t>- 7</a:t>
            </a:r>
            <a:endParaRPr lang="en-US" b="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6">
                                            <p:txEl>
                                              <p:pRg st="1" end="1"/>
                                            </p:txEl>
                                          </p:spTgt>
                                        </p:tgtEl>
                                        <p:attrNameLst>
                                          <p:attrName>style.visibility</p:attrName>
                                        </p:attrNameLst>
                                      </p:cBhvr>
                                      <p:to>
                                        <p:strVal val="visible"/>
                                      </p:to>
                                    </p:set>
                                    <p:anim calcmode="lin" valueType="num">
                                      <p:cBhvr additive="base">
                                        <p:cTn id="13" dur="500" fill="hold"/>
                                        <p:tgtEl>
                                          <p:spTgt spid="108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8549"/>
                                        </p:tgtEl>
                                        <p:attrNameLst>
                                          <p:attrName>style.visibility</p:attrName>
                                        </p:attrNameLst>
                                      </p:cBhvr>
                                      <p:to>
                                        <p:strVal val="visible"/>
                                      </p:to>
                                    </p:set>
                                    <p:animEffect transition="in" filter="fade">
                                      <p:cBhvr>
                                        <p:cTn id="17" dur="2000"/>
                                        <p:tgtEl>
                                          <p:spTgt spid="10854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9232"/>
                                        </p:tgtEl>
                                        <p:attrNameLst>
                                          <p:attrName>style.visibility</p:attrName>
                                        </p:attrNameLst>
                                      </p:cBhvr>
                                      <p:to>
                                        <p:strVal val="visible"/>
                                      </p:to>
                                    </p:set>
                                    <p:anim calcmode="lin" valueType="num">
                                      <p:cBhvr>
                                        <p:cTn id="22" dur="2000" fill="hold"/>
                                        <p:tgtEl>
                                          <p:spTgt spid="9232"/>
                                        </p:tgtEl>
                                        <p:attrNameLst>
                                          <p:attrName>ppt_w</p:attrName>
                                        </p:attrNameLst>
                                      </p:cBhvr>
                                      <p:tavLst>
                                        <p:tav tm="0">
                                          <p:val>
                                            <p:fltVal val="0"/>
                                          </p:val>
                                        </p:tav>
                                        <p:tav tm="100000">
                                          <p:val>
                                            <p:strVal val="#ppt_w"/>
                                          </p:val>
                                        </p:tav>
                                      </p:tavLst>
                                    </p:anim>
                                    <p:anim calcmode="lin" valueType="num">
                                      <p:cBhvr>
                                        <p:cTn id="23" dur="2000" fill="hold"/>
                                        <p:tgtEl>
                                          <p:spTgt spid="9232"/>
                                        </p:tgtEl>
                                        <p:attrNameLst>
                                          <p:attrName>ppt_h</p:attrName>
                                        </p:attrNameLst>
                                      </p:cBhvr>
                                      <p:tavLst>
                                        <p:tav tm="0">
                                          <p:val>
                                            <p:fltVal val="0"/>
                                          </p:val>
                                        </p:tav>
                                        <p:tav tm="100000">
                                          <p:val>
                                            <p:strVal val="#ppt_h"/>
                                          </p:val>
                                        </p:tav>
                                      </p:tavLst>
                                    </p:anim>
                                    <p:animEffect transition="in" filter="fade">
                                      <p:cBhvr>
                                        <p:cTn id="24" dur="2000"/>
                                        <p:tgtEl>
                                          <p:spTgt spid="9232"/>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108551"/>
                                        </p:tgtEl>
                                        <p:attrNameLst>
                                          <p:attrName>style.visibility</p:attrName>
                                        </p:attrNameLst>
                                      </p:cBhvr>
                                      <p:to>
                                        <p:strVal val="visible"/>
                                      </p:to>
                                    </p:set>
                                    <p:anim calcmode="lin" valueType="num">
                                      <p:cBhvr additive="base">
                                        <p:cTn id="35" dur="500" fill="hold"/>
                                        <p:tgtEl>
                                          <p:spTgt spid="108551"/>
                                        </p:tgtEl>
                                        <p:attrNameLst>
                                          <p:attrName>ppt_x</p:attrName>
                                        </p:attrNameLst>
                                      </p:cBhvr>
                                      <p:tavLst>
                                        <p:tav tm="0">
                                          <p:val>
                                            <p:strVal val="1+#ppt_w/2"/>
                                          </p:val>
                                        </p:tav>
                                        <p:tav tm="100000">
                                          <p:val>
                                            <p:strVal val="#ppt_x"/>
                                          </p:val>
                                        </p:tav>
                                      </p:tavLst>
                                    </p:anim>
                                    <p:anim calcmode="lin" valueType="num">
                                      <p:cBhvr additive="base">
                                        <p:cTn id="36" dur="500" fill="hold"/>
                                        <p:tgtEl>
                                          <p:spTgt spid="1085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7" name="cashreg.wav"/>
                                        </p:tgtEl>
                                      </p:cMediaNode>
                                    </p:audio>
                                  </p:subTnLst>
                                </p:cTn>
                              </p:par>
                              <p:par>
                                <p:cTn id="44" presetID="53" presetClass="entr" presetSubtype="0" fill="hold" grpId="0" nodeType="withEffect">
                                  <p:stCondLst>
                                    <p:cond delay="0"/>
                                  </p:stCondLst>
                                  <p:childTnLst>
                                    <p:set>
                                      <p:cBhvr>
                                        <p:cTn id="45" dur="1" fill="hold">
                                          <p:stCondLst>
                                            <p:cond delay="0"/>
                                          </p:stCondLst>
                                        </p:cTn>
                                        <p:tgtEl>
                                          <p:spTgt spid="108559"/>
                                        </p:tgtEl>
                                        <p:attrNameLst>
                                          <p:attrName>style.visibility</p:attrName>
                                        </p:attrNameLst>
                                      </p:cBhvr>
                                      <p:to>
                                        <p:strVal val="visible"/>
                                      </p:to>
                                    </p:set>
                                    <p:anim calcmode="lin" valueType="num">
                                      <p:cBhvr>
                                        <p:cTn id="46" dur="500" fill="hold"/>
                                        <p:tgtEl>
                                          <p:spTgt spid="108559"/>
                                        </p:tgtEl>
                                        <p:attrNameLst>
                                          <p:attrName>ppt_w</p:attrName>
                                        </p:attrNameLst>
                                      </p:cBhvr>
                                      <p:tavLst>
                                        <p:tav tm="0">
                                          <p:val>
                                            <p:fltVal val="0"/>
                                          </p:val>
                                        </p:tav>
                                        <p:tav tm="100000">
                                          <p:val>
                                            <p:strVal val="#ppt_w"/>
                                          </p:val>
                                        </p:tav>
                                      </p:tavLst>
                                    </p:anim>
                                    <p:anim calcmode="lin" valueType="num">
                                      <p:cBhvr>
                                        <p:cTn id="47" dur="500" fill="hold"/>
                                        <p:tgtEl>
                                          <p:spTgt spid="108559"/>
                                        </p:tgtEl>
                                        <p:attrNameLst>
                                          <p:attrName>ppt_h</p:attrName>
                                        </p:attrNameLst>
                                      </p:cBhvr>
                                      <p:tavLst>
                                        <p:tav tm="0">
                                          <p:val>
                                            <p:fltVal val="0"/>
                                          </p:val>
                                        </p:tav>
                                        <p:tav tm="100000">
                                          <p:val>
                                            <p:strVal val="#ppt_h"/>
                                          </p:val>
                                        </p:tav>
                                      </p:tavLst>
                                    </p:anim>
                                    <p:animEffect transition="in" filter="fade">
                                      <p:cBhvr>
                                        <p:cTn id="48" dur="500"/>
                                        <p:tgtEl>
                                          <p:spTgt spid="10855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08550"/>
                                        </p:tgtEl>
                                        <p:attrNameLst>
                                          <p:attrName>style.visibility</p:attrName>
                                        </p:attrNameLst>
                                      </p:cBhvr>
                                      <p:to>
                                        <p:strVal val="visible"/>
                                      </p:to>
                                    </p:set>
                                    <p:anim calcmode="lin" valueType="num">
                                      <p:cBhvr>
                                        <p:cTn id="53" dur="500" fill="hold"/>
                                        <p:tgtEl>
                                          <p:spTgt spid="108550"/>
                                        </p:tgtEl>
                                        <p:attrNameLst>
                                          <p:attrName>ppt_w</p:attrName>
                                        </p:attrNameLst>
                                      </p:cBhvr>
                                      <p:tavLst>
                                        <p:tav tm="0">
                                          <p:val>
                                            <p:fltVal val="0"/>
                                          </p:val>
                                        </p:tav>
                                        <p:tav tm="100000">
                                          <p:val>
                                            <p:strVal val="#ppt_w"/>
                                          </p:val>
                                        </p:tav>
                                      </p:tavLst>
                                    </p:anim>
                                    <p:anim calcmode="lin" valueType="num">
                                      <p:cBhvr>
                                        <p:cTn id="54" dur="500" fill="hold"/>
                                        <p:tgtEl>
                                          <p:spTgt spid="108550"/>
                                        </p:tgtEl>
                                        <p:attrNameLst>
                                          <p:attrName>ppt_h</p:attrName>
                                        </p:attrNameLst>
                                      </p:cBhvr>
                                      <p:tavLst>
                                        <p:tav tm="0">
                                          <p:val>
                                            <p:fltVal val="0"/>
                                          </p:val>
                                        </p:tav>
                                        <p:tav tm="100000">
                                          <p:val>
                                            <p:strVal val="#ppt_h"/>
                                          </p:val>
                                        </p:tav>
                                      </p:tavLst>
                                    </p:anim>
                                    <p:animEffect transition="in" filter="fade">
                                      <p:cBhvr>
                                        <p:cTn id="55" dur="500"/>
                                        <p:tgtEl>
                                          <p:spTgt spid="108550"/>
                                        </p:tgtEl>
                                      </p:cBhvr>
                                    </p:animEffect>
                                  </p:childTnLst>
                                  <p:subTnLst>
                                    <p:audio>
                                      <p:cMediaNode>
                                        <p:cTn display="0" masterRel="sameClick">
                                          <p:stCondLst>
                                            <p:cond evt="begin" delay="0">
                                              <p:tn val="51"/>
                                            </p:cond>
                                          </p:stCondLst>
                                          <p:endCondLst>
                                            <p:cond evt="onStopAudio" delay="0">
                                              <p:tgtEl>
                                                <p:sldTgt/>
                                              </p:tgtEl>
                                            </p:cond>
                                          </p:endCondLst>
                                        </p:cTn>
                                        <p:tgtEl>
                                          <p:sndTgt r:embed="rId7"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animEffect transition="in" filter="fade">
                                      <p:cBhvr>
                                        <p:cTn id="62" dur="500"/>
                                        <p:tgtEl>
                                          <p:spTgt spid="2"/>
                                        </p:tgtEl>
                                      </p:cBhvr>
                                    </p:animEffect>
                                  </p:childTnLst>
                                  <p:subTnLst>
                                    <p:audio>
                                      <p:cMediaNode>
                                        <p:cTn display="0" masterRel="sameClick">
                                          <p:stCondLst>
                                            <p:cond evt="begin" delay="0">
                                              <p:tn val="58"/>
                                            </p:cond>
                                          </p:stCondLst>
                                          <p:endCondLst>
                                            <p:cond evt="onStopAudio" delay="0">
                                              <p:tgtEl>
                                                <p:sldTgt/>
                                              </p:tgtEl>
                                            </p:cond>
                                          </p:endCondLst>
                                        </p:cTn>
                                        <p:tgtEl>
                                          <p:sndTgt r:embed="rId8"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108551" grpId="0"/>
      <p:bldP spid="108559"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66244"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pPr>
              <a:defRPr/>
            </a:pPr>
            <a:r>
              <a:rPr lang="en-US" dirty="0">
                <a:latin typeface="+mn-lt"/>
              </a:rPr>
              <a:t>PRACTICE:</a:t>
            </a: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spcBef>
                <a:spcPts val="800"/>
              </a:spcBef>
              <a:defRPr/>
            </a:pPr>
            <a:r>
              <a:rPr lang="en-US" dirty="0">
                <a:latin typeface="+mn-lt"/>
              </a:rPr>
              <a:t>SOLUTION:</a:t>
            </a:r>
          </a:p>
          <a:p>
            <a:pPr>
              <a:defRPr/>
            </a:pPr>
            <a:r>
              <a:rPr lang="en-US" dirty="0">
                <a:solidFill>
                  <a:srgbClr val="009999"/>
                </a:solidFill>
                <a:latin typeface="+mn-lt"/>
                <a:sym typeface="Symbol" pitchFamily="18" charset="2"/>
              </a:rPr>
              <a:t>Flip the original curve so                                                        the amounts always total </a:t>
            </a:r>
            <a:r>
              <a:rPr lang="en-US" i="1" dirty="0">
                <a:solidFill>
                  <a:srgbClr val="009999"/>
                </a:solidFill>
                <a:latin typeface="+mn-lt"/>
                <a:sym typeface="Symbol" pitchFamily="18" charset="2"/>
              </a:rPr>
              <a:t>N</a:t>
            </a:r>
            <a:r>
              <a:rPr lang="en-US" baseline="-25000" dirty="0">
                <a:solidFill>
                  <a:srgbClr val="009999"/>
                </a:solidFill>
                <a:latin typeface="+mn-lt"/>
                <a:sym typeface="Symbol" pitchFamily="18" charset="2"/>
              </a:rPr>
              <a:t>0</a:t>
            </a:r>
            <a:r>
              <a:rPr lang="en-US" dirty="0">
                <a:solidFill>
                  <a:srgbClr val="009999"/>
                </a:solidFill>
                <a:latin typeface="+mn-lt"/>
                <a:sym typeface="Symbol" pitchFamily="18" charset="2"/>
              </a:rPr>
              <a:t>.</a:t>
            </a:r>
          </a:p>
        </p:txBody>
      </p:sp>
      <p:pic>
        <p:nvPicPr>
          <p:cNvPr id="266246" name="Picture 6"/>
          <p:cNvPicPr>
            <a:picLocks noChangeAspect="1" noChangeArrowheads="1"/>
          </p:cNvPicPr>
          <p:nvPr/>
        </p:nvPicPr>
        <p:blipFill>
          <a:blip r:embed="rId6" cstate="print"/>
          <a:srcRect/>
          <a:stretch>
            <a:fillRect/>
          </a:stretch>
        </p:blipFill>
        <p:spPr bwMode="auto">
          <a:xfrm>
            <a:off x="4760913" y="3459163"/>
            <a:ext cx="4310062" cy="3155950"/>
          </a:xfrm>
          <a:prstGeom prst="rect">
            <a:avLst/>
          </a:prstGeom>
          <a:ln>
            <a:noFill/>
          </a:ln>
          <a:effectLst>
            <a:outerShdw blurRad="292100" dist="139700" dir="2700000" algn="tl" rotWithShape="0">
              <a:srgbClr val="333333">
                <a:alpha val="65000"/>
              </a:srgbClr>
            </a:outerShdw>
          </a:effectLst>
        </p:spPr>
      </p:pic>
      <p:sp>
        <p:nvSpPr>
          <p:cNvPr id="266248" name="Freeform 8"/>
          <p:cNvSpPr>
            <a:spLocks/>
          </p:cNvSpPr>
          <p:nvPr/>
        </p:nvSpPr>
        <p:spPr bwMode="auto">
          <a:xfrm>
            <a:off x="5091113" y="3514725"/>
            <a:ext cx="3476625" cy="2706688"/>
          </a:xfrm>
          <a:custGeom>
            <a:avLst/>
            <a:gdLst>
              <a:gd name="T0" fmla="*/ 0 w 2190"/>
              <a:gd name="T1" fmla="*/ 0 h 1705"/>
              <a:gd name="T2" fmla="*/ 517525 w 2190"/>
              <a:gd name="T3" fmla="*/ 1119188 h 1705"/>
              <a:gd name="T4" fmla="*/ 1190625 w 2190"/>
              <a:gd name="T5" fmla="*/ 1973263 h 1705"/>
              <a:gd name="T6" fmla="*/ 2141537 w 2190"/>
              <a:gd name="T7" fmla="*/ 2478088 h 1705"/>
              <a:gd name="T8" fmla="*/ 3476625 w 2190"/>
              <a:gd name="T9" fmla="*/ 2706688 h 1705"/>
              <a:gd name="T10" fmla="*/ 0 60000 65536"/>
              <a:gd name="T11" fmla="*/ 0 60000 65536"/>
              <a:gd name="T12" fmla="*/ 0 60000 65536"/>
              <a:gd name="T13" fmla="*/ 0 60000 65536"/>
              <a:gd name="T14" fmla="*/ 0 60000 65536"/>
              <a:gd name="T15" fmla="*/ 0 w 2190"/>
              <a:gd name="T16" fmla="*/ 0 h 1705"/>
              <a:gd name="T17" fmla="*/ 2190 w 2190"/>
              <a:gd name="T18" fmla="*/ 1705 h 1705"/>
            </a:gdLst>
            <a:ahLst/>
            <a:cxnLst>
              <a:cxn ang="T10">
                <a:pos x="T0" y="T1"/>
              </a:cxn>
              <a:cxn ang="T11">
                <a:pos x="T2" y="T3"/>
              </a:cxn>
              <a:cxn ang="T12">
                <a:pos x="T4" y="T5"/>
              </a:cxn>
              <a:cxn ang="T13">
                <a:pos x="T6" y="T7"/>
              </a:cxn>
              <a:cxn ang="T14">
                <a:pos x="T8" y="T9"/>
              </a:cxn>
            </a:cxnLst>
            <a:rect l="T15" t="T16" r="T17" b="T18"/>
            <a:pathLst>
              <a:path w="2190" h="1705">
                <a:moveTo>
                  <a:pt x="0" y="0"/>
                </a:moveTo>
                <a:cubicBezTo>
                  <a:pt x="100" y="249"/>
                  <a:pt x="201" y="498"/>
                  <a:pt x="326" y="705"/>
                </a:cubicBezTo>
                <a:cubicBezTo>
                  <a:pt x="451" y="912"/>
                  <a:pt x="580" y="1100"/>
                  <a:pt x="750" y="1243"/>
                </a:cubicBezTo>
                <a:cubicBezTo>
                  <a:pt x="920" y="1386"/>
                  <a:pt x="1109" y="1484"/>
                  <a:pt x="1349" y="1561"/>
                </a:cubicBezTo>
                <a:cubicBezTo>
                  <a:pt x="1589" y="1638"/>
                  <a:pt x="1889" y="1671"/>
                  <a:pt x="2190" y="1705"/>
                </a:cubicBezTo>
              </a:path>
            </a:pathLst>
          </a:custGeom>
          <a:noFill/>
          <a:ln w="28575" cmpd="sng">
            <a:solidFill>
              <a:schemeClr val="tx1"/>
            </a:solidFill>
            <a:round/>
            <a:headEnd/>
            <a:tailEnd/>
          </a:ln>
        </p:spPr>
        <p:txBody>
          <a:bodyPr/>
          <a:lstStyle/>
          <a:p>
            <a:endParaRPr lang="en-US"/>
          </a:p>
        </p:txBody>
      </p:sp>
      <p:sp>
        <p:nvSpPr>
          <p:cNvPr id="266249" name="Freeform 9"/>
          <p:cNvSpPr>
            <a:spLocks/>
          </p:cNvSpPr>
          <p:nvPr/>
        </p:nvSpPr>
        <p:spPr bwMode="auto">
          <a:xfrm flipV="1">
            <a:off x="5080000" y="3600450"/>
            <a:ext cx="3476625" cy="2706688"/>
          </a:xfrm>
          <a:custGeom>
            <a:avLst/>
            <a:gdLst>
              <a:gd name="T0" fmla="*/ 0 w 2190"/>
              <a:gd name="T1" fmla="*/ 0 h 1705"/>
              <a:gd name="T2" fmla="*/ 517525 w 2190"/>
              <a:gd name="T3" fmla="*/ 1119188 h 1705"/>
              <a:gd name="T4" fmla="*/ 1190625 w 2190"/>
              <a:gd name="T5" fmla="*/ 1973263 h 1705"/>
              <a:gd name="T6" fmla="*/ 2141537 w 2190"/>
              <a:gd name="T7" fmla="*/ 2478088 h 1705"/>
              <a:gd name="T8" fmla="*/ 3476625 w 2190"/>
              <a:gd name="T9" fmla="*/ 2706688 h 1705"/>
              <a:gd name="T10" fmla="*/ 0 60000 65536"/>
              <a:gd name="T11" fmla="*/ 0 60000 65536"/>
              <a:gd name="T12" fmla="*/ 0 60000 65536"/>
              <a:gd name="T13" fmla="*/ 0 60000 65536"/>
              <a:gd name="T14" fmla="*/ 0 60000 65536"/>
              <a:gd name="T15" fmla="*/ 0 w 2190"/>
              <a:gd name="T16" fmla="*/ 0 h 1705"/>
              <a:gd name="T17" fmla="*/ 2190 w 2190"/>
              <a:gd name="T18" fmla="*/ 1705 h 1705"/>
            </a:gdLst>
            <a:ahLst/>
            <a:cxnLst>
              <a:cxn ang="T10">
                <a:pos x="T0" y="T1"/>
              </a:cxn>
              <a:cxn ang="T11">
                <a:pos x="T2" y="T3"/>
              </a:cxn>
              <a:cxn ang="T12">
                <a:pos x="T4" y="T5"/>
              </a:cxn>
              <a:cxn ang="T13">
                <a:pos x="T6" y="T7"/>
              </a:cxn>
              <a:cxn ang="T14">
                <a:pos x="T8" y="T9"/>
              </a:cxn>
            </a:cxnLst>
            <a:rect l="T15" t="T16" r="T17" b="T18"/>
            <a:pathLst>
              <a:path w="2190" h="1705">
                <a:moveTo>
                  <a:pt x="0" y="0"/>
                </a:moveTo>
                <a:cubicBezTo>
                  <a:pt x="100" y="249"/>
                  <a:pt x="201" y="498"/>
                  <a:pt x="326" y="705"/>
                </a:cubicBezTo>
                <a:cubicBezTo>
                  <a:pt x="451" y="912"/>
                  <a:pt x="580" y="1100"/>
                  <a:pt x="750" y="1243"/>
                </a:cubicBezTo>
                <a:cubicBezTo>
                  <a:pt x="920" y="1386"/>
                  <a:pt x="1109" y="1484"/>
                  <a:pt x="1349" y="1561"/>
                </a:cubicBezTo>
                <a:cubicBezTo>
                  <a:pt x="1589" y="1638"/>
                  <a:pt x="1889" y="1671"/>
                  <a:pt x="2190" y="1705"/>
                </a:cubicBezTo>
              </a:path>
            </a:pathLst>
          </a:custGeom>
          <a:noFill/>
          <a:ln w="38100" cmpd="sng">
            <a:solidFill>
              <a:srgbClr val="006699"/>
            </a:solidFill>
            <a:round/>
            <a:headEnd/>
            <a:tailEnd/>
          </a:ln>
        </p:spPr>
        <p:txBody>
          <a:bodyPr/>
          <a:lstStyle/>
          <a:p>
            <a:endParaRPr lang="en-US"/>
          </a:p>
        </p:txBody>
      </p:sp>
      <p:sp>
        <p:nvSpPr>
          <p:cNvPr id="80903"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090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1838" y="2606675"/>
            <a:ext cx="7769225" cy="793750"/>
          </a:xfrm>
          <a:prstGeom prst="rect">
            <a:avLst/>
          </a:prstGeom>
          <a:noFill/>
          <a:ln w="9525">
            <a:noFill/>
            <a:miter lim="800000"/>
            <a:headEnd/>
            <a:tailEnd/>
          </a:ln>
        </p:spPr>
      </p:pic>
      <p:pic>
        <p:nvPicPr>
          <p:cNvPr id="8090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84300" y="3326046"/>
            <a:ext cx="2671763" cy="24780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 calcmode="lin" valueType="num">
                                      <p:cBhvr additive="base">
                                        <p:cTn id="7" dur="500" fill="hold"/>
                                        <p:tgtEl>
                                          <p:spTgt spid="80904"/>
                                        </p:tgtEl>
                                        <p:attrNameLst>
                                          <p:attrName>ppt_x</p:attrName>
                                        </p:attrNameLst>
                                      </p:cBhvr>
                                      <p:tavLst>
                                        <p:tav tm="0">
                                          <p:val>
                                            <p:strVal val="#ppt_x"/>
                                          </p:val>
                                        </p:tav>
                                        <p:tav tm="100000">
                                          <p:val>
                                            <p:strVal val="#ppt_x"/>
                                          </p:val>
                                        </p:tav>
                                      </p:tavLst>
                                    </p:anim>
                                    <p:anim calcmode="lin" valueType="num">
                                      <p:cBhvr additive="base">
                                        <p:cTn id="8" dur="500" fill="hold"/>
                                        <p:tgtEl>
                                          <p:spTgt spid="809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66246"/>
                                        </p:tgtEl>
                                        <p:attrNameLst>
                                          <p:attrName>style.visibility</p:attrName>
                                        </p:attrNameLst>
                                      </p:cBhvr>
                                      <p:to>
                                        <p:strVal val="visible"/>
                                      </p:to>
                                    </p:set>
                                    <p:anim calcmode="lin" valueType="num">
                                      <p:cBhvr>
                                        <p:cTn id="11" dur="500" fill="hold"/>
                                        <p:tgtEl>
                                          <p:spTgt spid="266246"/>
                                        </p:tgtEl>
                                        <p:attrNameLst>
                                          <p:attrName>ppt_w</p:attrName>
                                        </p:attrNameLst>
                                      </p:cBhvr>
                                      <p:tavLst>
                                        <p:tav tm="0">
                                          <p:val>
                                            <p:fltVal val="0"/>
                                          </p:val>
                                        </p:tav>
                                        <p:tav tm="100000">
                                          <p:val>
                                            <p:strVal val="#ppt_w"/>
                                          </p:val>
                                        </p:tav>
                                      </p:tavLst>
                                    </p:anim>
                                    <p:anim calcmode="lin" valueType="num">
                                      <p:cBhvr>
                                        <p:cTn id="12" dur="500" fill="hold"/>
                                        <p:tgtEl>
                                          <p:spTgt spid="266246"/>
                                        </p:tgtEl>
                                        <p:attrNameLst>
                                          <p:attrName>ppt_h</p:attrName>
                                        </p:attrNameLst>
                                      </p:cBhvr>
                                      <p:tavLst>
                                        <p:tav tm="0">
                                          <p:val>
                                            <p:fltVal val="0"/>
                                          </p:val>
                                        </p:tav>
                                        <p:tav tm="100000">
                                          <p:val>
                                            <p:strVal val="#ppt_h"/>
                                          </p:val>
                                        </p:tav>
                                      </p:tavLst>
                                    </p:anim>
                                    <p:animEffect transition="in" filter="fade">
                                      <p:cBhvr>
                                        <p:cTn id="13" dur="500"/>
                                        <p:tgtEl>
                                          <p:spTgt spid="2662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0905"/>
                                        </p:tgtEl>
                                        <p:attrNameLst>
                                          <p:attrName>style.visibility</p:attrName>
                                        </p:attrNameLst>
                                      </p:cBhvr>
                                      <p:to>
                                        <p:strVal val="visible"/>
                                      </p:to>
                                    </p:set>
                                    <p:anim calcmode="lin" valueType="num">
                                      <p:cBhvr additive="base">
                                        <p:cTn id="18" dur="500" fill="hold"/>
                                        <p:tgtEl>
                                          <p:spTgt spid="80905"/>
                                        </p:tgtEl>
                                        <p:attrNameLst>
                                          <p:attrName>ppt_x</p:attrName>
                                        </p:attrNameLst>
                                      </p:cBhvr>
                                      <p:tavLst>
                                        <p:tav tm="0">
                                          <p:val>
                                            <p:strVal val="#ppt_x"/>
                                          </p:val>
                                        </p:tav>
                                        <p:tav tm="100000">
                                          <p:val>
                                            <p:strVal val="#ppt_x"/>
                                          </p:val>
                                        </p:tav>
                                      </p:tavLst>
                                    </p:anim>
                                    <p:anim calcmode="lin" valueType="num">
                                      <p:cBhvr additive="base">
                                        <p:cTn id="19" dur="500" fill="hold"/>
                                        <p:tgtEl>
                                          <p:spTgt spid="809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6244">
                                            <p:txEl>
                                              <p:pRg st="9" end="9"/>
                                            </p:txEl>
                                          </p:spTgt>
                                        </p:tgtEl>
                                        <p:attrNameLst>
                                          <p:attrName>style.visibility</p:attrName>
                                        </p:attrNameLst>
                                      </p:cBhvr>
                                      <p:to>
                                        <p:strVal val="visible"/>
                                      </p:to>
                                    </p:set>
                                    <p:anim calcmode="lin" valueType="num">
                                      <p:cBhvr additive="base">
                                        <p:cTn id="24" dur="500" fill="hold"/>
                                        <p:tgtEl>
                                          <p:spTgt spid="266244">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4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6244">
                                            <p:txEl>
                                              <p:pRg st="10" end="10"/>
                                            </p:txEl>
                                          </p:spTgt>
                                        </p:tgtEl>
                                        <p:attrNameLst>
                                          <p:attrName>style.visibility</p:attrName>
                                        </p:attrNameLst>
                                      </p:cBhvr>
                                      <p:to>
                                        <p:strVal val="visible"/>
                                      </p:to>
                                    </p:set>
                                    <p:anim calcmode="lin" valueType="num">
                                      <p:cBhvr additive="base">
                                        <p:cTn id="30" dur="500" fill="hold"/>
                                        <p:tgtEl>
                                          <p:spTgt spid="266244">
                                            <p:txEl>
                                              <p:pRg st="10" end="1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624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248"/>
                                        </p:tgtEl>
                                        <p:attrNameLst>
                                          <p:attrName>style.visibility</p:attrName>
                                        </p:attrNameLst>
                                      </p:cBhvr>
                                      <p:to>
                                        <p:strVal val="visible"/>
                                      </p:to>
                                    </p:set>
                                    <p:animEffect transition="in" filter="wipe(left)">
                                      <p:cBhvr>
                                        <p:cTn id="36" dur="2000"/>
                                        <p:tgtEl>
                                          <p:spTgt spid="266248"/>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6249"/>
                                        </p:tgtEl>
                                        <p:attrNameLst>
                                          <p:attrName>style.visibility</p:attrName>
                                        </p:attrNameLst>
                                      </p:cBhvr>
                                      <p:to>
                                        <p:strVal val="visible"/>
                                      </p:to>
                                    </p:set>
                                    <p:animEffect transition="in" filter="wipe(left)">
                                      <p:cBhvr>
                                        <p:cTn id="41" dur="2000"/>
                                        <p:tgtEl>
                                          <p:spTgt spid="266249"/>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animBg="1"/>
      <p:bldP spid="26624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2625" y="5640388"/>
            <a:ext cx="7764463" cy="1217612"/>
          </a:xfrm>
          <a:prstGeom prst="rect">
            <a:avLst/>
          </a:prstGeom>
          <a:solidFill>
            <a:srgbClr val="FFCCCC"/>
          </a:solidFill>
          <a:ln w="9525">
            <a:noFill/>
            <a:miter lim="800000"/>
            <a:headEnd/>
            <a:tailEnd/>
          </a:ln>
        </p:spPr>
        <p:txBody>
          <a:bodyPr/>
          <a:lstStyle/>
          <a:p>
            <a:pPr eaLnBrk="0" hangingPunct="0">
              <a:lnSpc>
                <a:spcPct val="95000"/>
              </a:lnSpc>
              <a:spcBef>
                <a:spcPct val="5000"/>
              </a:spcBef>
              <a:defRPr/>
            </a:pPr>
            <a:r>
              <a:rPr lang="en-US" b="1" i="1" dirty="0">
                <a:latin typeface="+mn-lt"/>
              </a:rPr>
              <a:t>FYI</a:t>
            </a:r>
          </a:p>
          <a:p>
            <a:pPr eaLnBrk="0" hangingPunct="0">
              <a:lnSpc>
                <a:spcPct val="95000"/>
              </a:lnSpc>
              <a:spcBef>
                <a:spcPct val="5000"/>
              </a:spcBef>
              <a:defRPr/>
            </a:pPr>
            <a:r>
              <a:rPr lang="en-US" b="1" dirty="0">
                <a:latin typeface="+mn-lt"/>
                <a:sym typeface="Symbol" pitchFamily="18" charset="2"/>
              </a:rPr>
              <a:t></a:t>
            </a:r>
            <a:r>
              <a:rPr lang="en-US" dirty="0">
                <a:latin typeface="+mn-lt"/>
              </a:rPr>
              <a:t>Recall that </a:t>
            </a:r>
            <a:r>
              <a:rPr lang="en-US" dirty="0">
                <a:latin typeface="+mn-lt"/>
                <a:sym typeface="Symbol" pitchFamily="18" charset="2"/>
              </a:rPr>
              <a:t>-ray decay happens when the nucleus goes from an excited state to a de-excited state.</a:t>
            </a:r>
            <a:r>
              <a:rPr lang="en-US" dirty="0">
                <a:latin typeface="+mn-lt"/>
              </a:rPr>
              <a:t> </a:t>
            </a:r>
            <a:endParaRPr lang="en-US" dirty="0">
              <a:latin typeface="+mn-lt"/>
              <a:sym typeface="Symbol" pitchFamily="18" charset="2"/>
            </a:endParaRPr>
          </a:p>
        </p:txBody>
      </p:sp>
      <p:sp>
        <p:nvSpPr>
          <p:cNvPr id="81922" name="Rectangle 4"/>
          <p:cNvSpPr>
            <a:spLocks noChangeArrowheads="1"/>
          </p:cNvSpPr>
          <p:nvPr/>
        </p:nvSpPr>
        <p:spPr bwMode="auto">
          <a:xfrm>
            <a:off x="685800" y="2349500"/>
            <a:ext cx="7772400" cy="3347915"/>
          </a:xfrm>
          <a:prstGeom prst="rect">
            <a:avLst/>
          </a:prstGeom>
          <a:solidFill>
            <a:srgbClr val="CCFFCC"/>
          </a:solidFill>
          <a:ln w="9525">
            <a:noFill/>
            <a:miter lim="800000"/>
            <a:headEnd/>
            <a:tailEnd/>
          </a:ln>
        </p:spPr>
        <p:txBody>
          <a:bodyPr/>
          <a:lstStyle/>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a:p>
            <a:endParaRPr lang="en-US" sz="2000">
              <a:latin typeface="Courier New" pitchFamily="49" charset="0"/>
            </a:endParaRPr>
          </a:p>
        </p:txBody>
      </p:sp>
      <p:sp>
        <p:nvSpPr>
          <p:cNvPr id="81923"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8192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1925"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311400"/>
            <a:ext cx="7780337" cy="1528763"/>
          </a:xfrm>
          <a:prstGeom prst="rect">
            <a:avLst/>
          </a:prstGeom>
          <a:noFill/>
          <a:ln w="9525">
            <a:noFill/>
            <a:miter lim="800000"/>
            <a:headEnd/>
            <a:tailEnd/>
          </a:ln>
        </p:spPr>
      </p:pic>
      <p:pic>
        <p:nvPicPr>
          <p:cNvPr id="81926" name="Picture 11"/>
          <p:cNvPicPr>
            <a:picLocks noChangeAspect="1" noChangeArrowheads="1"/>
          </p:cNvPicPr>
          <p:nvPr/>
        </p:nvPicPr>
        <p:blipFill>
          <a:blip r:embed="rId7" cstate="print">
            <a:clrChange>
              <a:clrFrom>
                <a:srgbClr val="FFFFFF"/>
              </a:clrFrom>
              <a:clrTo>
                <a:srgbClr val="FFFFFF">
                  <a:alpha val="0"/>
                </a:srgbClr>
              </a:clrTo>
            </a:clrChange>
          </a:blip>
          <a:srcRect r="4776" b="8911"/>
          <a:stretch>
            <a:fillRect/>
          </a:stretch>
        </p:blipFill>
        <p:spPr bwMode="auto">
          <a:xfrm>
            <a:off x="744538" y="3778250"/>
            <a:ext cx="7696200" cy="1876962"/>
          </a:xfrm>
          <a:prstGeom prst="rect">
            <a:avLst/>
          </a:prstGeom>
          <a:noFill/>
          <a:ln w="9525">
            <a:noFill/>
            <a:miter lim="800000"/>
            <a:headEnd/>
            <a:tailEnd/>
          </a:ln>
        </p:spPr>
      </p:pic>
      <p:sp>
        <p:nvSpPr>
          <p:cNvPr id="268294" name="Text Box 6"/>
          <p:cNvSpPr txBox="1">
            <a:spLocks noChangeArrowheads="1"/>
          </p:cNvSpPr>
          <p:nvPr/>
        </p:nvSpPr>
        <p:spPr bwMode="auto">
          <a:xfrm>
            <a:off x="745297" y="4435475"/>
            <a:ext cx="8258029" cy="1200329"/>
          </a:xfrm>
          <a:prstGeom prst="rect">
            <a:avLst/>
          </a:prstGeom>
          <a:noFill/>
          <a:ln w="9525">
            <a:noFill/>
            <a:miter lim="800000"/>
            <a:headEnd/>
            <a:tailEnd/>
          </a:ln>
        </p:spPr>
        <p:txBody>
          <a:bodyPr wrap="square">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It </a:t>
            </a:r>
            <a:r>
              <a:rPr lang="en-US" dirty="0">
                <a:solidFill>
                  <a:srgbClr val="009999"/>
                </a:solidFill>
                <a:latin typeface="+mn-lt"/>
              </a:rPr>
              <a:t>is the gamma decay that leads us to the conclusion that excited nuclei, just like excited atoms, release photons of discrete energy, implying discrete energy levels.</a:t>
            </a:r>
          </a:p>
        </p:txBody>
      </p:sp>
      <p:sp>
        <p:nvSpPr>
          <p:cNvPr id="268295" name="Rectangle 7"/>
          <p:cNvSpPr>
            <a:spLocks noChangeArrowheads="1"/>
          </p:cNvSpPr>
          <p:nvPr/>
        </p:nvSpPr>
        <p:spPr bwMode="auto">
          <a:xfrm>
            <a:off x="6146800" y="3081338"/>
            <a:ext cx="1238250" cy="328612"/>
          </a:xfrm>
          <a:prstGeom prst="rect">
            <a:avLst/>
          </a:prstGeom>
          <a:solidFill>
            <a:srgbClr val="FF6600">
              <a:alpha val="34901"/>
            </a:srgbClr>
          </a:solidFill>
          <a:ln w="9525">
            <a:noFill/>
            <a:miter lim="800000"/>
            <a:headEnd/>
            <a:tailEnd/>
          </a:ln>
        </p:spPr>
        <p:txBody>
          <a:bodyPr wrap="none" anchor="ctr"/>
          <a:lstStyle/>
          <a:p>
            <a:endParaRPr lang="en-US"/>
          </a:p>
        </p:txBody>
      </p:sp>
      <p:sp>
        <p:nvSpPr>
          <p:cNvPr id="268296" name="Rectangle 8"/>
          <p:cNvSpPr>
            <a:spLocks noChangeArrowheads="1"/>
          </p:cNvSpPr>
          <p:nvPr/>
        </p:nvSpPr>
        <p:spPr bwMode="auto">
          <a:xfrm>
            <a:off x="817563" y="3438525"/>
            <a:ext cx="1184275" cy="328613"/>
          </a:xfrm>
          <a:prstGeom prst="rect">
            <a:avLst/>
          </a:prstGeom>
          <a:solidFill>
            <a:srgbClr val="FF66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ppt_x"/>
                                          </p:val>
                                        </p:tav>
                                        <p:tav tm="100000">
                                          <p:val>
                                            <p:strVal val="#ppt_x"/>
                                          </p:val>
                                        </p:tav>
                                      </p:tavLst>
                                    </p:anim>
                                    <p:anim calcmode="lin" valueType="num">
                                      <p:cBhvr additive="base">
                                        <p:cTn id="8" dur="500" fill="hold"/>
                                        <p:tgtEl>
                                          <p:spTgt spid="819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6"/>
                                        </p:tgtEl>
                                        <p:attrNameLst>
                                          <p:attrName>style.visibility</p:attrName>
                                        </p:attrNameLst>
                                      </p:cBhvr>
                                      <p:to>
                                        <p:strVal val="visible"/>
                                      </p:to>
                                    </p:set>
                                    <p:anim calcmode="lin" valueType="num">
                                      <p:cBhvr additive="base">
                                        <p:cTn id="13" dur="500" fill="hold"/>
                                        <p:tgtEl>
                                          <p:spTgt spid="81926"/>
                                        </p:tgtEl>
                                        <p:attrNameLst>
                                          <p:attrName>ppt_x</p:attrName>
                                        </p:attrNameLst>
                                      </p:cBhvr>
                                      <p:tavLst>
                                        <p:tav tm="0">
                                          <p:val>
                                            <p:strVal val="#ppt_x"/>
                                          </p:val>
                                        </p:tav>
                                        <p:tav tm="100000">
                                          <p:val>
                                            <p:strVal val="#ppt_x"/>
                                          </p:val>
                                        </p:tav>
                                      </p:tavLst>
                                    </p:anim>
                                    <p:anim calcmode="lin" valueType="num">
                                      <p:cBhvr additive="base">
                                        <p:cTn id="14" dur="500" fill="hold"/>
                                        <p:tgtEl>
                                          <p:spTgt spid="819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wd">
                                    <p:tmPct val="10000"/>
                                  </p:iterate>
                                  <p:childTnLst>
                                    <p:set>
                                      <p:cBhvr>
                                        <p:cTn id="18" dur="1" fill="hold">
                                          <p:stCondLst>
                                            <p:cond delay="0"/>
                                          </p:stCondLst>
                                        </p:cTn>
                                        <p:tgtEl>
                                          <p:spTgt spid="268294">
                                            <p:txEl>
                                              <p:pRg st="0" end="0"/>
                                            </p:txEl>
                                          </p:spTgt>
                                        </p:tgtEl>
                                        <p:attrNameLst>
                                          <p:attrName>style.visibility</p:attrName>
                                        </p:attrNameLst>
                                      </p:cBhvr>
                                      <p:to>
                                        <p:strVal val="visible"/>
                                      </p:to>
                                    </p:set>
                                    <p:anim calcmode="lin" valueType="num">
                                      <p:cBhvr additive="base">
                                        <p:cTn id="19" dur="500" fill="hold"/>
                                        <p:tgtEl>
                                          <p:spTgt spid="26829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82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8295"/>
                                        </p:tgtEl>
                                        <p:attrNameLst>
                                          <p:attrName>style.visibility</p:attrName>
                                        </p:attrNameLst>
                                      </p:cBhvr>
                                      <p:to>
                                        <p:strVal val="visible"/>
                                      </p:to>
                                    </p:set>
                                    <p:animEffect transition="in" filter="wipe(down)">
                                      <p:cBhvr>
                                        <p:cTn id="25" dur="500"/>
                                        <p:tgtEl>
                                          <p:spTgt spid="26829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8296"/>
                                        </p:tgtEl>
                                        <p:attrNameLst>
                                          <p:attrName>style.visibility</p:attrName>
                                        </p:attrNameLst>
                                      </p:cBhvr>
                                      <p:to>
                                        <p:strVal val="visible"/>
                                      </p:to>
                                    </p:set>
                                    <p:animEffect transition="in" filter="wipe(down)">
                                      <p:cBhvr>
                                        <p:cTn id="30" dur="500"/>
                                        <p:tgtEl>
                                          <p:spTgt spid="268296"/>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5" grpId="0" animBg="1"/>
      <p:bldP spid="26829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82947" name="Rectangle 4"/>
          <p:cNvSpPr>
            <a:spLocks noChangeArrowheads="1"/>
          </p:cNvSpPr>
          <p:nvPr/>
        </p:nvSpPr>
        <p:spPr bwMode="auto">
          <a:xfrm>
            <a:off x="685800" y="2320925"/>
            <a:ext cx="7772400" cy="4537075"/>
          </a:xfrm>
          <a:prstGeom prst="rect">
            <a:avLst/>
          </a:prstGeom>
          <a:solidFill>
            <a:srgbClr val="CCFFCC"/>
          </a:solidFill>
          <a:ln w="9525">
            <a:noFill/>
            <a:miter lim="800000"/>
            <a:headEnd/>
            <a:tailEnd/>
          </a:ln>
        </p:spPr>
        <p:txBody>
          <a:bodyPr/>
          <a:lstStyle/>
          <a:p>
            <a:endParaRPr lang="en-US" sz="2000">
              <a:latin typeface="Courier New" pitchFamily="49" charset="0"/>
            </a:endParaRPr>
          </a:p>
        </p:txBody>
      </p:sp>
      <p:sp>
        <p:nvSpPr>
          <p:cNvPr id="82948"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2949" name="Picture 9"/>
          <p:cNvPicPr>
            <a:picLocks noChangeAspect="1" noChangeArrowheads="1"/>
          </p:cNvPicPr>
          <p:nvPr/>
        </p:nvPicPr>
        <p:blipFill>
          <a:blip r:embed="rId6" cstate="print">
            <a:clrChange>
              <a:clrFrom>
                <a:srgbClr val="FFFFFF"/>
              </a:clrFrom>
              <a:clrTo>
                <a:srgbClr val="FFFFFF">
                  <a:alpha val="0"/>
                </a:srgbClr>
              </a:clrTo>
            </a:clrChange>
          </a:blip>
          <a:srcRect b="7069"/>
          <a:stretch>
            <a:fillRect/>
          </a:stretch>
        </p:blipFill>
        <p:spPr bwMode="auto">
          <a:xfrm>
            <a:off x="698500" y="2347913"/>
            <a:ext cx="7775575" cy="3968481"/>
          </a:xfrm>
          <a:prstGeom prst="rect">
            <a:avLst/>
          </a:prstGeom>
          <a:noFill/>
          <a:ln w="9525">
            <a:noFill/>
            <a:miter lim="800000"/>
            <a:headEnd/>
            <a:tailEnd/>
          </a:ln>
        </p:spPr>
      </p:pic>
      <p:sp>
        <p:nvSpPr>
          <p:cNvPr id="270342" name="Text Box 6"/>
          <p:cNvSpPr txBox="1">
            <a:spLocks noChangeArrowheads="1"/>
          </p:cNvSpPr>
          <p:nvPr/>
        </p:nvSpPr>
        <p:spPr bwMode="auto">
          <a:xfrm>
            <a:off x="1325563" y="4792663"/>
            <a:ext cx="6915150" cy="831850"/>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Since </a:t>
            </a:r>
            <a:r>
              <a:rPr lang="en-US" dirty="0">
                <a:solidFill>
                  <a:srgbClr val="009999"/>
                </a:solidFill>
                <a:latin typeface="+mn-lt"/>
              </a:rPr>
              <a:t>the ratio is 1/2, for each nickel atom there are 2 cobalt atoms.</a:t>
            </a:r>
          </a:p>
        </p:txBody>
      </p:sp>
      <p:sp>
        <p:nvSpPr>
          <p:cNvPr id="270343" name="Text Box 7"/>
          <p:cNvSpPr txBox="1">
            <a:spLocks noChangeArrowheads="1"/>
          </p:cNvSpPr>
          <p:nvPr/>
        </p:nvSpPr>
        <p:spPr bwMode="auto">
          <a:xfrm>
            <a:off x="1312863" y="5456391"/>
            <a:ext cx="6915150" cy="830262"/>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sym typeface="Symbol"/>
              </a:rPr>
              <a:t></a:t>
            </a:r>
            <a:r>
              <a:rPr lang="en-US" dirty="0" smtClean="0">
                <a:solidFill>
                  <a:srgbClr val="009999"/>
                </a:solidFill>
                <a:latin typeface="+mn-lt"/>
              </a:rPr>
              <a:t>Thus</a:t>
            </a:r>
            <a:r>
              <a:rPr lang="en-US" dirty="0">
                <a:solidFill>
                  <a:srgbClr val="009999"/>
                </a:solidFill>
                <a:latin typeface="+mn-lt"/>
              </a:rPr>
              <a:t>, out of every three atoms, 1 is nickel and 2 are cobalt.</a:t>
            </a:r>
          </a:p>
        </p:txBody>
      </p:sp>
      <p:sp>
        <p:nvSpPr>
          <p:cNvPr id="270344" name="Text Box 8"/>
          <p:cNvSpPr txBox="1">
            <a:spLocks noChangeArrowheads="1"/>
          </p:cNvSpPr>
          <p:nvPr/>
        </p:nvSpPr>
        <p:spPr bwMode="auto">
          <a:xfrm>
            <a:off x="1327150" y="6198580"/>
            <a:ext cx="6915150" cy="460375"/>
          </a:xfrm>
          <a:prstGeom prst="rect">
            <a:avLst/>
          </a:prstGeom>
          <a:noFill/>
          <a:ln w="9525">
            <a:noFill/>
            <a:miter lim="800000"/>
            <a:headEnd/>
            <a:tailEnd/>
          </a:ln>
        </p:spPr>
        <p:txBody>
          <a:bodyPr>
            <a:spAutoFit/>
          </a:bodyPr>
          <a:lstStyle/>
          <a:p>
            <a:pPr>
              <a:spcBef>
                <a:spcPct val="50000"/>
              </a:spcBef>
              <a:defRPr/>
            </a:pPr>
            <a:r>
              <a:rPr lang="en-US" dirty="0" smtClean="0">
                <a:solidFill>
                  <a:srgbClr val="009999"/>
                </a:solidFill>
                <a:latin typeface="+mn-lt"/>
                <a:sym typeface="Symbol"/>
              </a:rPr>
              <a:t></a:t>
            </a:r>
            <a:r>
              <a:rPr lang="en-US" dirty="0" smtClean="0">
                <a:solidFill>
                  <a:srgbClr val="009999"/>
                </a:solidFill>
                <a:latin typeface="+mn-lt"/>
              </a:rPr>
              <a:t>Therefore</a:t>
            </a:r>
            <a:r>
              <a:rPr lang="en-US" dirty="0">
                <a:solidFill>
                  <a:srgbClr val="009999"/>
                </a:solidFill>
                <a:latin typeface="+mn-lt"/>
              </a:rPr>
              <a:t>, the remaining cobalt is (2/3)</a:t>
            </a:r>
            <a:r>
              <a:rPr lang="en-US" i="1" dirty="0">
                <a:solidFill>
                  <a:srgbClr val="009999"/>
                </a:solidFill>
                <a:latin typeface="+mn-lt"/>
              </a:rPr>
              <a:t>N</a:t>
            </a:r>
            <a:r>
              <a:rPr lang="en-US" baseline="-25000" dirty="0">
                <a:solidFill>
                  <a:srgbClr val="009999"/>
                </a:solidFill>
                <a:latin typeface="+mn-lt"/>
              </a:rPr>
              <a:t>0</a:t>
            </a:r>
            <a:r>
              <a:rPr lang="en-US" dirty="0">
                <a:solidFill>
                  <a:srgbClr val="009999"/>
                </a:solidFill>
                <a:latin typeface="+mn-lt"/>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 calcmode="lin" valueType="num">
                                      <p:cBhvr additive="base">
                                        <p:cTn id="7" dur="500" fill="hold"/>
                                        <p:tgtEl>
                                          <p:spTgt spid="82949"/>
                                        </p:tgtEl>
                                        <p:attrNameLst>
                                          <p:attrName>ppt_x</p:attrName>
                                        </p:attrNameLst>
                                      </p:cBhvr>
                                      <p:tavLst>
                                        <p:tav tm="0">
                                          <p:val>
                                            <p:strVal val="#ppt_x"/>
                                          </p:val>
                                        </p:tav>
                                        <p:tav tm="100000">
                                          <p:val>
                                            <p:strVal val="#ppt_x"/>
                                          </p:val>
                                        </p:tav>
                                      </p:tavLst>
                                    </p:anim>
                                    <p:anim calcmode="lin" valueType="num">
                                      <p:cBhvr additive="base">
                                        <p:cTn id="8" dur="500" fill="hold"/>
                                        <p:tgtEl>
                                          <p:spTgt spid="829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wd">
                                    <p:tmPct val="10000"/>
                                  </p:iterate>
                                  <p:childTnLst>
                                    <p:set>
                                      <p:cBhvr>
                                        <p:cTn id="12" dur="1" fill="hold">
                                          <p:stCondLst>
                                            <p:cond delay="0"/>
                                          </p:stCondLst>
                                        </p:cTn>
                                        <p:tgtEl>
                                          <p:spTgt spid="270342">
                                            <p:txEl>
                                              <p:pRg st="0" end="0"/>
                                            </p:txEl>
                                          </p:spTgt>
                                        </p:tgtEl>
                                        <p:attrNameLst>
                                          <p:attrName>style.visibility</p:attrName>
                                        </p:attrNameLst>
                                      </p:cBhvr>
                                      <p:to>
                                        <p:strVal val="visible"/>
                                      </p:to>
                                    </p:set>
                                    <p:anim calcmode="lin" valueType="num">
                                      <p:cBhvr additive="base">
                                        <p:cTn id="13" dur="500" fill="hold"/>
                                        <p:tgtEl>
                                          <p:spTgt spid="27034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03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wd">
                                    <p:tmPct val="10000"/>
                                  </p:iterate>
                                  <p:childTnLst>
                                    <p:set>
                                      <p:cBhvr>
                                        <p:cTn id="18" dur="1" fill="hold">
                                          <p:stCondLst>
                                            <p:cond delay="0"/>
                                          </p:stCondLst>
                                        </p:cTn>
                                        <p:tgtEl>
                                          <p:spTgt spid="270343">
                                            <p:txEl>
                                              <p:pRg st="0" end="0"/>
                                            </p:txEl>
                                          </p:spTgt>
                                        </p:tgtEl>
                                        <p:attrNameLst>
                                          <p:attrName>style.visibility</p:attrName>
                                        </p:attrNameLst>
                                      </p:cBhvr>
                                      <p:to>
                                        <p:strVal val="visible"/>
                                      </p:to>
                                    </p:set>
                                    <p:anim calcmode="lin" valueType="num">
                                      <p:cBhvr additive="base">
                                        <p:cTn id="19" dur="500" fill="hold"/>
                                        <p:tgtEl>
                                          <p:spTgt spid="27034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03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wd">
                                    <p:tmPct val="10000"/>
                                  </p:iterate>
                                  <p:childTnLst>
                                    <p:set>
                                      <p:cBhvr>
                                        <p:cTn id="24" dur="1" fill="hold">
                                          <p:stCondLst>
                                            <p:cond delay="0"/>
                                          </p:stCondLst>
                                        </p:cTn>
                                        <p:tgtEl>
                                          <p:spTgt spid="270344">
                                            <p:txEl>
                                              <p:pRg st="0" end="0"/>
                                            </p:txEl>
                                          </p:spTgt>
                                        </p:tgtEl>
                                        <p:attrNameLst>
                                          <p:attrName>style.visibility</p:attrName>
                                        </p:attrNameLst>
                                      </p:cBhvr>
                                      <p:to>
                                        <p:strVal val="visible"/>
                                      </p:to>
                                    </p:set>
                                    <p:anim calcmode="lin" valueType="num">
                                      <p:cBhvr additive="base">
                                        <p:cTn id="25" dur="500" fill="hold"/>
                                        <p:tgtEl>
                                          <p:spTgt spid="27034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03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ChangeArrowheads="1"/>
          </p:cNvSpPr>
          <p:nvPr/>
        </p:nvSpPr>
        <p:spPr bwMode="auto">
          <a:xfrm>
            <a:off x="685800" y="2306638"/>
            <a:ext cx="7772400" cy="4551362"/>
          </a:xfrm>
          <a:prstGeom prst="rect">
            <a:avLst/>
          </a:prstGeom>
          <a:solidFill>
            <a:srgbClr val="CCFFCC"/>
          </a:solidFill>
          <a:ln w="9525">
            <a:noFill/>
            <a:miter lim="800000"/>
            <a:headEnd/>
            <a:tailEnd/>
          </a:ln>
        </p:spPr>
        <p:txBody>
          <a:bodyPr/>
          <a:lstStyle/>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r>
              <a:rPr lang="en-US" dirty="0">
                <a:latin typeface="+mn-lt"/>
              </a:rPr>
              <a:t>SOLUTION: </a:t>
            </a:r>
            <a:r>
              <a:rPr lang="en-US" dirty="0">
                <a:solidFill>
                  <a:srgbClr val="009999"/>
                </a:solidFill>
                <a:latin typeface="+mn-lt"/>
              </a:rPr>
              <a:t>Recall that the activity is proportional to the number radioactive atoms.</a:t>
            </a:r>
          </a:p>
          <a:p>
            <a:pPr>
              <a:defRPr/>
            </a:pPr>
            <a:r>
              <a:rPr lang="en-US" dirty="0">
                <a:solidFill>
                  <a:srgbClr val="009999"/>
                </a:solidFill>
                <a:latin typeface="+mn-lt"/>
                <a:sym typeface="Symbol" pitchFamily="18" charset="2"/>
              </a:rPr>
              <a:t></a:t>
            </a:r>
            <a:r>
              <a:rPr lang="en-US" dirty="0">
                <a:solidFill>
                  <a:srgbClr val="009999"/>
                </a:solidFill>
                <a:latin typeface="+mn-lt"/>
              </a:rPr>
              <a:t>But the half-life is the same for any amount of the atoms…</a:t>
            </a:r>
          </a:p>
        </p:txBody>
      </p:sp>
      <p:pic>
        <p:nvPicPr>
          <p:cNvPr id="83971"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0725" y="2408238"/>
            <a:ext cx="7726363" cy="3035300"/>
          </a:xfrm>
          <a:prstGeom prst="rect">
            <a:avLst/>
          </a:prstGeom>
          <a:noFill/>
          <a:ln w="9525">
            <a:noFill/>
            <a:miter lim="800000"/>
            <a:headEnd/>
            <a:tailEnd/>
          </a:ln>
        </p:spPr>
      </p:pic>
      <p:sp>
        <p:nvSpPr>
          <p:cNvPr id="83972" name="Rectangle 2"/>
          <p:cNvSpPr>
            <a:spLocks noChangeArrowheads="1"/>
          </p:cNvSpPr>
          <p:nvPr/>
        </p:nvSpPr>
        <p:spPr bwMode="auto">
          <a:xfrm>
            <a:off x="685800" y="1549400"/>
            <a:ext cx="7772400" cy="800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72390" name="Rectangle 6"/>
          <p:cNvSpPr>
            <a:spLocks noChangeArrowheads="1"/>
          </p:cNvSpPr>
          <p:nvPr/>
        </p:nvSpPr>
        <p:spPr bwMode="auto">
          <a:xfrm>
            <a:off x="1657350" y="4192588"/>
            <a:ext cx="3209925" cy="371475"/>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1" name="Rectangle 7"/>
          <p:cNvSpPr>
            <a:spLocks noChangeArrowheads="1"/>
          </p:cNvSpPr>
          <p:nvPr/>
        </p:nvSpPr>
        <p:spPr bwMode="auto">
          <a:xfrm>
            <a:off x="1674813" y="4965700"/>
            <a:ext cx="3208337" cy="373063"/>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2" name="Rectangle 8"/>
          <p:cNvSpPr>
            <a:spLocks noChangeArrowheads="1"/>
          </p:cNvSpPr>
          <p:nvPr/>
        </p:nvSpPr>
        <p:spPr bwMode="auto">
          <a:xfrm>
            <a:off x="4872038" y="3790950"/>
            <a:ext cx="3187700" cy="371475"/>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3" name="Rectangle 9"/>
          <p:cNvSpPr>
            <a:spLocks noChangeArrowheads="1"/>
          </p:cNvSpPr>
          <p:nvPr/>
        </p:nvSpPr>
        <p:spPr bwMode="auto">
          <a:xfrm>
            <a:off x="4875213" y="4167188"/>
            <a:ext cx="3186112" cy="373062"/>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4" name="Oval 10"/>
          <p:cNvSpPr>
            <a:spLocks noChangeArrowheads="1"/>
          </p:cNvSpPr>
          <p:nvPr/>
        </p:nvSpPr>
        <p:spPr bwMode="auto">
          <a:xfrm>
            <a:off x="1189038" y="4206875"/>
            <a:ext cx="347662" cy="347663"/>
          </a:xfrm>
          <a:prstGeom prst="ellipse">
            <a:avLst/>
          </a:prstGeom>
          <a:noFill/>
          <a:ln w="28575">
            <a:solidFill>
              <a:srgbClr val="FF0000"/>
            </a:solidFill>
            <a:round/>
            <a:headEnd/>
            <a:tailEnd/>
          </a:ln>
        </p:spPr>
        <p:txBody>
          <a:bodyPr wrap="none" anchor="ctr"/>
          <a:lstStyle/>
          <a:p>
            <a:endParaRPr lang="en-US"/>
          </a:p>
        </p:txBody>
      </p:sp>
      <p:sp>
        <p:nvSpPr>
          <p:cNvPr id="272395" name="Rectangle 11"/>
          <p:cNvSpPr>
            <a:spLocks noChangeArrowheads="1"/>
          </p:cNvSpPr>
          <p:nvPr/>
        </p:nvSpPr>
        <p:spPr bwMode="auto">
          <a:xfrm>
            <a:off x="6119813" y="2378075"/>
            <a:ext cx="646112" cy="365125"/>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6" name="Rectangle 12"/>
          <p:cNvSpPr>
            <a:spLocks noChangeArrowheads="1"/>
          </p:cNvSpPr>
          <p:nvPr/>
        </p:nvSpPr>
        <p:spPr bwMode="auto">
          <a:xfrm>
            <a:off x="5868988" y="3048000"/>
            <a:ext cx="658812" cy="342900"/>
          </a:xfrm>
          <a:prstGeom prst="rect">
            <a:avLst/>
          </a:prstGeom>
          <a:solidFill>
            <a:srgbClr val="FF6600">
              <a:alpha val="34901"/>
            </a:srgbClr>
          </a:solidFill>
          <a:ln w="9525">
            <a:noFill/>
            <a:miter lim="800000"/>
            <a:headEnd/>
            <a:tailEnd/>
          </a:ln>
        </p:spPr>
        <p:txBody>
          <a:bodyPr wrap="none" anchor="ctr"/>
          <a:lstStyle/>
          <a:p>
            <a:endParaRPr lang="en-US"/>
          </a:p>
        </p:txBody>
      </p:sp>
      <p:sp>
        <p:nvSpPr>
          <p:cNvPr id="272397" name="Text Box 13"/>
          <p:cNvSpPr txBox="1">
            <a:spLocks noChangeArrowheads="1"/>
          </p:cNvSpPr>
          <p:nvPr/>
        </p:nvSpPr>
        <p:spPr bwMode="auto">
          <a:xfrm>
            <a:off x="4384675" y="5716588"/>
            <a:ext cx="3886200" cy="461962"/>
          </a:xfrm>
          <a:prstGeom prst="rect">
            <a:avLst/>
          </a:prstGeom>
          <a:noFill/>
          <a:ln w="9525">
            <a:noFill/>
            <a:miter lim="800000"/>
            <a:headEnd/>
            <a:tailEnd/>
          </a:ln>
        </p:spPr>
        <p:txBody>
          <a:bodyPr>
            <a:spAutoFit/>
          </a:bodyPr>
          <a:lstStyle/>
          <a:p>
            <a:pPr>
              <a:spcBef>
                <a:spcPct val="50000"/>
              </a:spcBef>
              <a:defRPr/>
            </a:pPr>
            <a:r>
              <a:rPr lang="en-US" i="1" dirty="0">
                <a:solidFill>
                  <a:srgbClr val="009999"/>
                </a:solidFill>
                <a:latin typeface="+mn-lt"/>
              </a:rPr>
              <a:t>N</a:t>
            </a:r>
            <a:r>
              <a:rPr lang="en-US" dirty="0">
                <a:solidFill>
                  <a:srgbClr val="009999"/>
                </a:solidFill>
                <a:latin typeface="+mn-lt"/>
              </a:rPr>
              <a:t> doubled, so </a:t>
            </a:r>
            <a:r>
              <a:rPr lang="en-US" i="1" dirty="0">
                <a:solidFill>
                  <a:srgbClr val="009999"/>
                </a:solidFill>
                <a:latin typeface="+mn-lt"/>
              </a:rPr>
              <a:t>A</a:t>
            </a:r>
            <a:r>
              <a:rPr lang="en-US" dirty="0">
                <a:solidFill>
                  <a:srgbClr val="009999"/>
                </a:solidFill>
                <a:latin typeface="+mn-lt"/>
              </a:rPr>
              <a:t> did too.</a:t>
            </a:r>
            <a:endParaRPr lang="en-US" i="1" dirty="0">
              <a:solidFill>
                <a:srgbClr val="009999"/>
              </a:solidFill>
              <a:latin typeface="+mn-lt"/>
            </a:endParaRPr>
          </a:p>
        </p:txBody>
      </p:sp>
      <p:sp>
        <p:nvSpPr>
          <p:cNvPr id="83981"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ppt_x"/>
                                          </p:val>
                                        </p:tav>
                                        <p:tav tm="100000">
                                          <p:val>
                                            <p:strVal val="#ppt_x"/>
                                          </p:val>
                                        </p:tav>
                                      </p:tavLst>
                                    </p:anim>
                                    <p:anim calcmode="lin" valueType="num">
                                      <p:cBhvr additive="base">
                                        <p:cTn id="8" dur="500" fill="hold"/>
                                        <p:tgtEl>
                                          <p:spTgt spid="839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2388">
                                            <p:txEl>
                                              <p:pRg st="10" end="10"/>
                                            </p:txEl>
                                          </p:spTgt>
                                        </p:tgtEl>
                                        <p:attrNameLst>
                                          <p:attrName>style.visibility</p:attrName>
                                        </p:attrNameLst>
                                      </p:cBhvr>
                                      <p:to>
                                        <p:strVal val="visible"/>
                                      </p:to>
                                    </p:set>
                                    <p:anim calcmode="lin" valueType="num">
                                      <p:cBhvr additive="base">
                                        <p:cTn id="13" dur="500" fill="hold"/>
                                        <p:tgtEl>
                                          <p:spTgt spid="272388">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2395"/>
                                        </p:tgtEl>
                                        <p:attrNameLst>
                                          <p:attrName>style.visibility</p:attrName>
                                        </p:attrNameLst>
                                      </p:cBhvr>
                                      <p:to>
                                        <p:strVal val="visible"/>
                                      </p:to>
                                    </p:set>
                                    <p:animEffect transition="in" filter="wipe(down)">
                                      <p:cBhvr>
                                        <p:cTn id="19" dur="500"/>
                                        <p:tgtEl>
                                          <p:spTgt spid="2723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2396"/>
                                        </p:tgtEl>
                                        <p:attrNameLst>
                                          <p:attrName>style.visibility</p:attrName>
                                        </p:attrNameLst>
                                      </p:cBhvr>
                                      <p:to>
                                        <p:strVal val="visible"/>
                                      </p:to>
                                    </p:set>
                                    <p:animEffect transition="in" filter="wipe(down)">
                                      <p:cBhvr>
                                        <p:cTn id="24" dur="500"/>
                                        <p:tgtEl>
                                          <p:spTgt spid="272396"/>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wd">
                                    <p:tmPct val="10000"/>
                                  </p:iterate>
                                  <p:childTnLst>
                                    <p:set>
                                      <p:cBhvr>
                                        <p:cTn id="28" dur="1" fill="hold">
                                          <p:stCondLst>
                                            <p:cond delay="0"/>
                                          </p:stCondLst>
                                        </p:cTn>
                                        <p:tgtEl>
                                          <p:spTgt spid="272397">
                                            <p:txEl>
                                              <p:pRg st="0" end="0"/>
                                            </p:txEl>
                                          </p:spTgt>
                                        </p:tgtEl>
                                        <p:attrNameLst>
                                          <p:attrName>style.visibility</p:attrName>
                                        </p:attrNameLst>
                                      </p:cBhvr>
                                      <p:to>
                                        <p:strVal val="visible"/>
                                      </p:to>
                                    </p:set>
                                    <p:anim calcmode="lin" valueType="num">
                                      <p:cBhvr additive="base">
                                        <p:cTn id="29" dur="500" fill="hold"/>
                                        <p:tgtEl>
                                          <p:spTgt spid="27239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723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2390"/>
                                        </p:tgtEl>
                                        <p:attrNameLst>
                                          <p:attrName>style.visibility</p:attrName>
                                        </p:attrNameLst>
                                      </p:cBhvr>
                                      <p:to>
                                        <p:strVal val="visible"/>
                                      </p:to>
                                    </p:set>
                                    <p:animEffect transition="in" filter="wipe(down)">
                                      <p:cBhvr>
                                        <p:cTn id="35" dur="500"/>
                                        <p:tgtEl>
                                          <p:spTgt spid="272390"/>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2391"/>
                                        </p:tgtEl>
                                        <p:attrNameLst>
                                          <p:attrName>style.visibility</p:attrName>
                                        </p:attrNameLst>
                                      </p:cBhvr>
                                      <p:to>
                                        <p:strVal val="visible"/>
                                      </p:to>
                                    </p:set>
                                    <p:animEffect transition="in" filter="wipe(down)">
                                      <p:cBhvr>
                                        <p:cTn id="40" dur="500"/>
                                        <p:tgtEl>
                                          <p:spTgt spid="272391"/>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2388">
                                            <p:txEl>
                                              <p:pRg st="11" end="11"/>
                                            </p:txEl>
                                          </p:spTgt>
                                        </p:tgtEl>
                                        <p:attrNameLst>
                                          <p:attrName>style.visibility</p:attrName>
                                        </p:attrNameLst>
                                      </p:cBhvr>
                                      <p:to>
                                        <p:strVal val="visible"/>
                                      </p:to>
                                    </p:set>
                                    <p:anim calcmode="lin" valueType="num">
                                      <p:cBhvr additive="base">
                                        <p:cTn id="45" dur="500" fill="hold"/>
                                        <p:tgtEl>
                                          <p:spTgt spid="272388">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238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2392"/>
                                        </p:tgtEl>
                                        <p:attrNameLst>
                                          <p:attrName>style.visibility</p:attrName>
                                        </p:attrNameLst>
                                      </p:cBhvr>
                                      <p:to>
                                        <p:strVal val="visible"/>
                                      </p:to>
                                    </p:set>
                                    <p:animEffect transition="in" filter="wipe(down)">
                                      <p:cBhvr>
                                        <p:cTn id="51" dur="500"/>
                                        <p:tgtEl>
                                          <p:spTgt spid="27239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2393"/>
                                        </p:tgtEl>
                                        <p:attrNameLst>
                                          <p:attrName>style.visibility</p:attrName>
                                        </p:attrNameLst>
                                      </p:cBhvr>
                                      <p:to>
                                        <p:strVal val="visible"/>
                                      </p:to>
                                    </p:set>
                                    <p:animEffect transition="in" filter="wipe(down)">
                                      <p:cBhvr>
                                        <p:cTn id="56" dur="500"/>
                                        <p:tgtEl>
                                          <p:spTgt spid="272393"/>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72394"/>
                                        </p:tgtEl>
                                        <p:attrNameLst>
                                          <p:attrName>style.visibility</p:attrName>
                                        </p:attrNameLst>
                                      </p:cBhvr>
                                      <p:to>
                                        <p:strVal val="visible"/>
                                      </p:to>
                                    </p:set>
                                    <p:anim calcmode="lin" valueType="num">
                                      <p:cBhvr>
                                        <p:cTn id="61" dur="500" fill="hold"/>
                                        <p:tgtEl>
                                          <p:spTgt spid="272394"/>
                                        </p:tgtEl>
                                        <p:attrNameLst>
                                          <p:attrName>ppt_w</p:attrName>
                                        </p:attrNameLst>
                                      </p:cBhvr>
                                      <p:tavLst>
                                        <p:tav tm="0">
                                          <p:val>
                                            <p:fltVal val="0"/>
                                          </p:val>
                                        </p:tav>
                                        <p:tav tm="100000">
                                          <p:val>
                                            <p:strVal val="#ppt_w"/>
                                          </p:val>
                                        </p:tav>
                                      </p:tavLst>
                                    </p:anim>
                                    <p:anim calcmode="lin" valueType="num">
                                      <p:cBhvr>
                                        <p:cTn id="62" dur="500" fill="hold"/>
                                        <p:tgtEl>
                                          <p:spTgt spid="272394"/>
                                        </p:tgtEl>
                                        <p:attrNameLst>
                                          <p:attrName>ppt_h</p:attrName>
                                        </p:attrNameLst>
                                      </p:cBhvr>
                                      <p:tavLst>
                                        <p:tav tm="0">
                                          <p:val>
                                            <p:fltVal val="0"/>
                                          </p:val>
                                        </p:tav>
                                        <p:tav tm="100000">
                                          <p:val>
                                            <p:strVal val="#ppt_h"/>
                                          </p:val>
                                        </p:tav>
                                      </p:tavLst>
                                    </p:anim>
                                    <p:animEffect transition="in" filter="fade">
                                      <p:cBhvr>
                                        <p:cTn id="63" dur="500"/>
                                        <p:tgtEl>
                                          <p:spTgt spid="272394"/>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0" grpId="0" animBg="1"/>
      <p:bldP spid="272391" grpId="0" animBg="1"/>
      <p:bldP spid="272392" grpId="0" animBg="1"/>
      <p:bldP spid="272393" grpId="0" animBg="1"/>
      <p:bldP spid="272394" grpId="0" animBg="1"/>
      <p:bldP spid="272395" grpId="0" animBg="1"/>
      <p:bldP spid="27239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1549400"/>
            <a:ext cx="7772400" cy="7715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2D2D8A"/>
                </a:solidFill>
                <a:ea typeface="Calibri" pitchFamily="34" charset="0"/>
                <a:cs typeface="Arial" charset="0"/>
              </a:rPr>
              <a:t>Solving problems involving integral numbers of half-lives</a:t>
            </a:r>
            <a:endParaRPr lang="en-US">
              <a:solidFill>
                <a:srgbClr val="000000"/>
              </a:solidFill>
              <a:ea typeface="Calibri" pitchFamily="34" charset="0"/>
              <a:cs typeface="Times New Roman" pitchFamily="18" charset="0"/>
            </a:endParaRPr>
          </a:p>
        </p:txBody>
      </p:sp>
      <p:sp>
        <p:nvSpPr>
          <p:cNvPr id="274436" name="Rectangle 4"/>
          <p:cNvSpPr>
            <a:spLocks noChangeArrowheads="1"/>
          </p:cNvSpPr>
          <p:nvPr/>
        </p:nvSpPr>
        <p:spPr bwMode="auto">
          <a:xfrm>
            <a:off x="685800" y="2279650"/>
            <a:ext cx="7772400" cy="4578350"/>
          </a:xfrm>
          <a:prstGeom prst="rect">
            <a:avLst/>
          </a:prstGeom>
          <a:solidFill>
            <a:srgbClr val="CCFFCC"/>
          </a:solidFill>
          <a:ln w="9525">
            <a:noFill/>
            <a:miter lim="800000"/>
            <a:headEnd/>
            <a:tailEnd/>
          </a:ln>
        </p:spPr>
        <p:txBody>
          <a:bodyPr/>
          <a:lstStyle/>
          <a:p>
            <a:pPr>
              <a:defRPr/>
            </a:pPr>
            <a:endParaRPr lang="en-US" dirty="0">
              <a:latin typeface="+mn-lt"/>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r>
              <a:rPr lang="en-US" dirty="0">
                <a:latin typeface="+mn-lt"/>
              </a:rPr>
              <a:t>SOLUTION: </a:t>
            </a:r>
            <a:r>
              <a:rPr lang="en-US" dirty="0">
                <a:solidFill>
                  <a:srgbClr val="009999"/>
                </a:solidFill>
                <a:latin typeface="+mn-lt"/>
              </a:rPr>
              <a:t>Activity is proportional to the number radioactive atoms remaining in the sample.</a:t>
            </a:r>
          </a:p>
          <a:p>
            <a:pPr>
              <a:defRPr/>
            </a:pPr>
            <a:r>
              <a:rPr lang="en-US" dirty="0">
                <a:solidFill>
                  <a:srgbClr val="009999"/>
                </a:solidFill>
                <a:latin typeface="+mn-lt"/>
                <a:sym typeface="Symbol" pitchFamily="18" charset="2"/>
              </a:rPr>
              <a:t></a:t>
            </a:r>
            <a:r>
              <a:rPr lang="en-US" dirty="0">
                <a:solidFill>
                  <a:srgbClr val="009999"/>
                </a:solidFill>
                <a:latin typeface="+mn-lt"/>
              </a:rPr>
              <a:t>Since X’s half-life is shorter than Y’s, less activity will be due to X, and more to Y at any later date…</a:t>
            </a:r>
          </a:p>
        </p:txBody>
      </p:sp>
      <p:sp>
        <p:nvSpPr>
          <p:cNvPr id="8499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pic>
        <p:nvPicPr>
          <p:cNvPr id="8499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6750" y="2311400"/>
            <a:ext cx="7767638" cy="2654300"/>
          </a:xfrm>
          <a:prstGeom prst="rect">
            <a:avLst/>
          </a:prstGeom>
          <a:noFill/>
          <a:ln w="9525">
            <a:noFill/>
            <a:miter lim="800000"/>
            <a:headEnd/>
            <a:tailEnd/>
          </a:ln>
        </p:spPr>
      </p:pic>
      <p:sp>
        <p:nvSpPr>
          <p:cNvPr id="274438" name="Oval 6"/>
          <p:cNvSpPr>
            <a:spLocks noChangeArrowheads="1"/>
          </p:cNvSpPr>
          <p:nvPr/>
        </p:nvSpPr>
        <p:spPr bwMode="auto">
          <a:xfrm>
            <a:off x="704850" y="4594225"/>
            <a:ext cx="347663" cy="347663"/>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additive="base">
                                        <p:cTn id="7" dur="500" fill="hold"/>
                                        <p:tgtEl>
                                          <p:spTgt spid="84997"/>
                                        </p:tgtEl>
                                        <p:attrNameLst>
                                          <p:attrName>ppt_x</p:attrName>
                                        </p:attrNameLst>
                                      </p:cBhvr>
                                      <p:tavLst>
                                        <p:tav tm="0">
                                          <p:val>
                                            <p:strVal val="#ppt_x"/>
                                          </p:val>
                                        </p:tav>
                                        <p:tav tm="100000">
                                          <p:val>
                                            <p:strVal val="#ppt_x"/>
                                          </p:val>
                                        </p:tav>
                                      </p:tavLst>
                                    </p:anim>
                                    <p:anim calcmode="lin" valueType="num">
                                      <p:cBhvr additive="base">
                                        <p:cTn id="8" dur="500" fill="hold"/>
                                        <p:tgtEl>
                                          <p:spTgt spid="849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4436">
                                            <p:txEl>
                                              <p:pRg st="9" end="9"/>
                                            </p:txEl>
                                          </p:spTgt>
                                        </p:tgtEl>
                                        <p:attrNameLst>
                                          <p:attrName>style.visibility</p:attrName>
                                        </p:attrNameLst>
                                      </p:cBhvr>
                                      <p:to>
                                        <p:strVal val="visible"/>
                                      </p:to>
                                    </p:set>
                                    <p:anim calcmode="lin" valueType="num">
                                      <p:cBhvr additive="base">
                                        <p:cTn id="13" dur="500" fill="hold"/>
                                        <p:tgtEl>
                                          <p:spTgt spid="274436">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443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4436">
                                            <p:txEl>
                                              <p:pRg st="10" end="10"/>
                                            </p:txEl>
                                          </p:spTgt>
                                        </p:tgtEl>
                                        <p:attrNameLst>
                                          <p:attrName>style.visibility</p:attrName>
                                        </p:attrNameLst>
                                      </p:cBhvr>
                                      <p:to>
                                        <p:strVal val="visible"/>
                                      </p:to>
                                    </p:set>
                                    <p:anim calcmode="lin" valueType="num">
                                      <p:cBhvr additive="base">
                                        <p:cTn id="19" dur="500" fill="hold"/>
                                        <p:tgtEl>
                                          <p:spTgt spid="274436">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443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74438"/>
                                        </p:tgtEl>
                                        <p:attrNameLst>
                                          <p:attrName>style.visibility</p:attrName>
                                        </p:attrNameLst>
                                      </p:cBhvr>
                                      <p:to>
                                        <p:strVal val="visible"/>
                                      </p:to>
                                    </p:set>
                                    <p:anim calcmode="lin" valueType="num">
                                      <p:cBhvr>
                                        <p:cTn id="25" dur="500" fill="hold"/>
                                        <p:tgtEl>
                                          <p:spTgt spid="274438"/>
                                        </p:tgtEl>
                                        <p:attrNameLst>
                                          <p:attrName>ppt_w</p:attrName>
                                        </p:attrNameLst>
                                      </p:cBhvr>
                                      <p:tavLst>
                                        <p:tav tm="0">
                                          <p:val>
                                            <p:fltVal val="0"/>
                                          </p:val>
                                        </p:tav>
                                        <p:tav tm="100000">
                                          <p:val>
                                            <p:strVal val="#ppt_w"/>
                                          </p:val>
                                        </p:tav>
                                      </p:tavLst>
                                    </p:anim>
                                    <p:anim calcmode="lin" valueType="num">
                                      <p:cBhvr>
                                        <p:cTn id="26" dur="500" fill="hold"/>
                                        <p:tgtEl>
                                          <p:spTgt spid="274438"/>
                                        </p:tgtEl>
                                        <p:attrNameLst>
                                          <p:attrName>ppt_h</p:attrName>
                                        </p:attrNameLst>
                                      </p:cBhvr>
                                      <p:tavLst>
                                        <p:tav tm="0">
                                          <p:val>
                                            <p:fltVal val="0"/>
                                          </p:val>
                                        </p:tav>
                                        <p:tav tm="100000">
                                          <p:val>
                                            <p:strVal val="#ppt_h"/>
                                          </p:val>
                                        </p:tav>
                                      </p:tavLst>
                                    </p:anim>
                                    <p:animEffect transition="in" filter="fade">
                                      <p:cBhvr>
                                        <p:cTn id="27" dur="500"/>
                                        <p:tgtEl>
                                          <p:spTgt spid="274438"/>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ChangeArrowheads="1"/>
          </p:cNvSpPr>
          <p:nvPr/>
        </p:nvSpPr>
        <p:spPr bwMode="auto">
          <a:xfrm>
            <a:off x="685800" y="2292350"/>
            <a:ext cx="7772400" cy="4565650"/>
          </a:xfrm>
          <a:prstGeom prst="rect">
            <a:avLst/>
          </a:prstGeom>
          <a:solidFill>
            <a:srgbClr val="CCFFCC"/>
          </a:solidFill>
          <a:ln w="9525">
            <a:noFill/>
            <a:miter lim="800000"/>
            <a:headEnd/>
            <a:tailEnd/>
          </a:ln>
        </p:spPr>
        <p:txBody>
          <a:bodyPr/>
          <a:lstStyle/>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defRPr/>
            </a:pPr>
            <a:endParaRPr lang="en-US" sz="2000" dirty="0">
              <a:latin typeface="Courier New" pitchFamily="49" charset="0"/>
            </a:endParaRPr>
          </a:p>
          <a:p>
            <a:pPr>
              <a:spcBef>
                <a:spcPts val="1200"/>
              </a:spcBef>
              <a:defRPr/>
            </a:pPr>
            <a:r>
              <a:rPr lang="en-US" dirty="0">
                <a:latin typeface="+mn-lt"/>
              </a:rPr>
              <a:t>SOLUTION: </a:t>
            </a:r>
          </a:p>
          <a:p>
            <a:pPr>
              <a:defRPr/>
            </a:pPr>
            <a:r>
              <a:rPr lang="en-US" dirty="0">
                <a:solidFill>
                  <a:srgbClr val="009999"/>
                </a:solidFill>
                <a:latin typeface="+mn-lt"/>
                <a:sym typeface="Symbol" pitchFamily="18" charset="2"/>
              </a:rPr>
              <a:t></a:t>
            </a:r>
            <a:r>
              <a:rPr lang="en-US" dirty="0">
                <a:solidFill>
                  <a:srgbClr val="009999"/>
                </a:solidFill>
                <a:latin typeface="+mn-lt"/>
              </a:rPr>
              <a:t>60 days is 2 half-lives for P so </a:t>
            </a:r>
            <a:r>
              <a:rPr lang="en-US" i="1" dirty="0">
                <a:solidFill>
                  <a:srgbClr val="009999"/>
                </a:solidFill>
                <a:latin typeface="+mn-lt"/>
              </a:rPr>
              <a:t>N</a:t>
            </a:r>
            <a:r>
              <a:rPr lang="en-US" baseline="-25000" dirty="0">
                <a:solidFill>
                  <a:srgbClr val="009999"/>
                </a:solidFill>
                <a:latin typeface="+mn-lt"/>
              </a:rPr>
              <a:t>P</a:t>
            </a:r>
            <a:r>
              <a:rPr lang="en-US" dirty="0">
                <a:solidFill>
                  <a:srgbClr val="009999"/>
                </a:solidFill>
                <a:latin typeface="+mn-lt"/>
              </a:rPr>
              <a:t> is 1/4 of what it started out as.</a:t>
            </a:r>
          </a:p>
          <a:p>
            <a:pPr>
              <a:defRPr/>
            </a:pPr>
            <a:r>
              <a:rPr lang="en-US" dirty="0">
                <a:solidFill>
                  <a:srgbClr val="009999"/>
                </a:solidFill>
                <a:latin typeface="+mn-lt"/>
                <a:sym typeface="Symbol" pitchFamily="18" charset="2"/>
              </a:rPr>
              <a:t></a:t>
            </a:r>
            <a:r>
              <a:rPr lang="en-US" dirty="0">
                <a:solidFill>
                  <a:srgbClr val="009999"/>
                </a:solidFill>
                <a:latin typeface="+mn-lt"/>
              </a:rPr>
              <a:t>60 days is 3 half-lives for Q so </a:t>
            </a:r>
            <a:r>
              <a:rPr lang="en-US" i="1" dirty="0">
                <a:solidFill>
                  <a:srgbClr val="009999"/>
                </a:solidFill>
                <a:latin typeface="+mn-lt"/>
              </a:rPr>
              <a:t>N</a:t>
            </a:r>
            <a:r>
              <a:rPr lang="en-US" baseline="-25000" dirty="0">
                <a:solidFill>
                  <a:srgbClr val="009999"/>
                </a:solidFill>
                <a:latin typeface="+mn-lt"/>
              </a:rPr>
              <a:t>Q</a:t>
            </a:r>
            <a:r>
              <a:rPr lang="en-US" dirty="0">
                <a:solidFill>
                  <a:srgbClr val="009999"/>
                </a:solidFill>
                <a:latin typeface="+mn-lt"/>
              </a:rPr>
              <a:t> is 1/8 of what it started out as.</a:t>
            </a:r>
          </a:p>
          <a:p>
            <a:pPr>
              <a:defRPr/>
            </a:pPr>
            <a:r>
              <a:rPr lang="en-US" dirty="0">
                <a:solidFill>
                  <a:srgbClr val="009999"/>
                </a:solidFill>
                <a:latin typeface="+mn-lt"/>
                <a:sym typeface="Symbol" pitchFamily="18" charset="2"/>
              </a:rPr>
              <a:t></a:t>
            </a:r>
            <a:r>
              <a:rPr lang="en-US" dirty="0">
                <a:solidFill>
                  <a:srgbClr val="009999"/>
                </a:solidFill>
                <a:latin typeface="+mn-lt"/>
              </a:rPr>
              <a:t>Thus </a:t>
            </a:r>
            <a:r>
              <a:rPr lang="en-US" i="1" dirty="0" smtClean="0">
                <a:solidFill>
                  <a:srgbClr val="009999"/>
                </a:solidFill>
                <a:latin typeface="+mn-lt"/>
              </a:rPr>
              <a:t>N</a:t>
            </a:r>
            <a:r>
              <a:rPr lang="en-US" baseline="-25000" dirty="0" smtClean="0">
                <a:solidFill>
                  <a:srgbClr val="009999"/>
                </a:solidFill>
                <a:latin typeface="+mn-lt"/>
              </a:rPr>
              <a:t>P </a:t>
            </a:r>
            <a:r>
              <a:rPr lang="en-US" i="1" dirty="0" smtClean="0">
                <a:solidFill>
                  <a:srgbClr val="009999"/>
                </a:solidFill>
                <a:latin typeface="+mn-lt"/>
              </a:rPr>
              <a:t>/</a:t>
            </a:r>
            <a:r>
              <a:rPr lang="en-US" dirty="0" smtClean="0">
                <a:solidFill>
                  <a:srgbClr val="009999"/>
                </a:solidFill>
                <a:latin typeface="+mn-lt"/>
              </a:rPr>
              <a:t> </a:t>
            </a:r>
            <a:r>
              <a:rPr lang="en-US" i="1" dirty="0" smtClean="0">
                <a:solidFill>
                  <a:srgbClr val="009999"/>
                </a:solidFill>
                <a:latin typeface="+mn-lt"/>
              </a:rPr>
              <a:t>N</a:t>
            </a:r>
            <a:r>
              <a:rPr lang="en-US" baseline="-25000" dirty="0" smtClean="0">
                <a:solidFill>
                  <a:srgbClr val="009999"/>
                </a:solidFill>
                <a:latin typeface="+mn-lt"/>
              </a:rPr>
              <a:t>Q</a:t>
            </a:r>
            <a:r>
              <a:rPr lang="en-US" dirty="0" smtClean="0">
                <a:solidFill>
                  <a:srgbClr val="009999"/>
                </a:solidFill>
                <a:latin typeface="+mn-lt"/>
              </a:rPr>
              <a:t> </a:t>
            </a:r>
            <a:r>
              <a:rPr lang="en-US" dirty="0">
                <a:solidFill>
                  <a:srgbClr val="009999"/>
                </a:solidFill>
                <a:latin typeface="+mn-lt"/>
              </a:rPr>
              <a:t>= (1/4</a:t>
            </a:r>
            <a:r>
              <a:rPr lang="en-US" dirty="0" smtClean="0">
                <a:solidFill>
                  <a:srgbClr val="009999"/>
                </a:solidFill>
                <a:latin typeface="+mn-lt"/>
              </a:rPr>
              <a:t>) </a:t>
            </a:r>
            <a:r>
              <a:rPr lang="en-US" i="1" dirty="0" smtClean="0">
                <a:solidFill>
                  <a:srgbClr val="009999"/>
                </a:solidFill>
                <a:latin typeface="+mn-lt"/>
              </a:rPr>
              <a:t>/ </a:t>
            </a:r>
            <a:r>
              <a:rPr lang="en-US" dirty="0" smtClean="0">
                <a:solidFill>
                  <a:srgbClr val="009999"/>
                </a:solidFill>
                <a:latin typeface="+mn-lt"/>
              </a:rPr>
              <a:t>(</a:t>
            </a:r>
            <a:r>
              <a:rPr lang="en-US" dirty="0">
                <a:solidFill>
                  <a:srgbClr val="009999"/>
                </a:solidFill>
                <a:latin typeface="+mn-lt"/>
              </a:rPr>
              <a:t>1/8) = (1/4)</a:t>
            </a:r>
            <a:r>
              <a:rPr lang="en-US" dirty="0">
                <a:solidFill>
                  <a:srgbClr val="009999"/>
                </a:solidFill>
                <a:latin typeface="+mn-lt"/>
                <a:sym typeface="Symbol" pitchFamily="18" charset="2"/>
              </a:rPr>
              <a:t>(8/1) = 8/4 = 2.</a:t>
            </a:r>
          </a:p>
        </p:txBody>
      </p:sp>
      <p:pic>
        <p:nvPicPr>
          <p:cNvPr id="8601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3575" y="2368550"/>
            <a:ext cx="7785100" cy="2217738"/>
          </a:xfrm>
          <a:prstGeom prst="rect">
            <a:avLst/>
          </a:prstGeom>
          <a:noFill/>
          <a:ln w="9525">
            <a:noFill/>
            <a:miter lim="800000"/>
            <a:headEnd/>
            <a:tailEnd/>
          </a:ln>
        </p:spPr>
      </p:pic>
      <p:sp>
        <p:nvSpPr>
          <p:cNvPr id="87042" name="Rectangle 2"/>
          <p:cNvSpPr>
            <a:spLocks noChangeArrowheads="1"/>
          </p:cNvSpPr>
          <p:nvPr/>
        </p:nvSpPr>
        <p:spPr bwMode="auto">
          <a:xfrm>
            <a:off x="685800" y="1549400"/>
            <a:ext cx="7772400" cy="771525"/>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2D2D8A"/>
                </a:solidFill>
                <a:latin typeface="+mn-lt"/>
                <a:ea typeface="Calibri" pitchFamily="34" charset="0"/>
                <a:cs typeface="Arial" charset="0"/>
              </a:rPr>
              <a:t>Solving problems involving integral numbers of half-lives</a:t>
            </a:r>
            <a:r>
              <a:rPr lang="en-US" dirty="0">
                <a:solidFill>
                  <a:srgbClr val="000000"/>
                </a:solidFill>
                <a:latin typeface="+mn-lt"/>
                <a:cs typeface="Times New Roman" pitchFamily="18" charset="0"/>
              </a:rPr>
              <a:t>	</a:t>
            </a:r>
          </a:p>
        </p:txBody>
      </p:sp>
      <p:sp>
        <p:nvSpPr>
          <p:cNvPr id="276486" name="Oval 6"/>
          <p:cNvSpPr>
            <a:spLocks noChangeArrowheads="1"/>
          </p:cNvSpPr>
          <p:nvPr/>
        </p:nvSpPr>
        <p:spPr bwMode="auto">
          <a:xfrm>
            <a:off x="7251700" y="3997325"/>
            <a:ext cx="347663" cy="347663"/>
          </a:xfrm>
          <a:prstGeom prst="ellipse">
            <a:avLst/>
          </a:prstGeom>
          <a:noFill/>
          <a:ln w="28575">
            <a:solidFill>
              <a:srgbClr val="FF0000"/>
            </a:solidFill>
            <a:round/>
            <a:headEnd/>
            <a:tailEnd/>
          </a:ln>
        </p:spPr>
        <p:txBody>
          <a:bodyPr wrap="none" anchor="ctr"/>
          <a:lstStyle/>
          <a:p>
            <a:endParaRPr lang="en-US"/>
          </a:p>
        </p:txBody>
      </p:sp>
      <p:sp>
        <p:nvSpPr>
          <p:cNvPr id="276487" name="Rectangle 7"/>
          <p:cNvSpPr>
            <a:spLocks noChangeArrowheads="1"/>
          </p:cNvSpPr>
          <p:nvPr/>
        </p:nvSpPr>
        <p:spPr bwMode="auto">
          <a:xfrm>
            <a:off x="4627563" y="2363788"/>
            <a:ext cx="746125" cy="273050"/>
          </a:xfrm>
          <a:prstGeom prst="rect">
            <a:avLst/>
          </a:prstGeom>
          <a:solidFill>
            <a:srgbClr val="FF6600">
              <a:alpha val="34901"/>
            </a:srgbClr>
          </a:solidFill>
          <a:ln w="9525">
            <a:noFill/>
            <a:miter lim="800000"/>
            <a:headEnd/>
            <a:tailEnd/>
          </a:ln>
        </p:spPr>
        <p:txBody>
          <a:bodyPr wrap="none" anchor="ctr"/>
          <a:lstStyle/>
          <a:p>
            <a:endParaRPr lang="en-US"/>
          </a:p>
        </p:txBody>
      </p:sp>
      <p:sp>
        <p:nvSpPr>
          <p:cNvPr id="276488" name="Rectangle 8"/>
          <p:cNvSpPr>
            <a:spLocks noChangeArrowheads="1"/>
          </p:cNvSpPr>
          <p:nvPr/>
        </p:nvSpPr>
        <p:spPr bwMode="auto">
          <a:xfrm>
            <a:off x="754063" y="2700338"/>
            <a:ext cx="793750" cy="247650"/>
          </a:xfrm>
          <a:prstGeom prst="rect">
            <a:avLst/>
          </a:prstGeom>
          <a:solidFill>
            <a:srgbClr val="FF6600">
              <a:alpha val="34901"/>
            </a:srgbClr>
          </a:solidFill>
          <a:ln w="9525">
            <a:noFill/>
            <a:miter lim="800000"/>
            <a:headEnd/>
            <a:tailEnd/>
          </a:ln>
        </p:spPr>
        <p:txBody>
          <a:bodyPr wrap="none" anchor="ctr"/>
          <a:lstStyle/>
          <a:p>
            <a:endParaRPr lang="en-US"/>
          </a:p>
        </p:txBody>
      </p:sp>
      <p:sp>
        <p:nvSpPr>
          <p:cNvPr id="86024"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tx2"/>
                </a:solidFill>
              </a:rPr>
              <a:t>Topic 7: Atomic, nuclear and particle physics</a:t>
            </a:r>
            <a:br>
              <a:rPr lang="en-US" altLang="en-US" sz="2800" b="1">
                <a:solidFill>
                  <a:schemeClr val="tx2"/>
                </a:solidFill>
              </a:rPr>
            </a:br>
            <a:r>
              <a:rPr lang="en-US" altLang="en-US" sz="2800"/>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ppt_x"/>
                                          </p:val>
                                        </p:tav>
                                        <p:tav tm="100000">
                                          <p:val>
                                            <p:strVal val="#ppt_x"/>
                                          </p:val>
                                        </p:tav>
                                      </p:tavLst>
                                    </p:anim>
                                    <p:anim calcmode="lin" valueType="num">
                                      <p:cBhvr additive="base">
                                        <p:cTn id="8" dur="500" fill="hold"/>
                                        <p:tgtEl>
                                          <p:spTgt spid="860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484">
                                            <p:txEl>
                                              <p:pRg st="7" end="7"/>
                                            </p:txEl>
                                          </p:spTgt>
                                        </p:tgtEl>
                                        <p:attrNameLst>
                                          <p:attrName>style.visibility</p:attrName>
                                        </p:attrNameLst>
                                      </p:cBhvr>
                                      <p:to>
                                        <p:strVal val="visible"/>
                                      </p:to>
                                    </p:set>
                                    <p:anim calcmode="lin" valueType="num">
                                      <p:cBhvr additive="base">
                                        <p:cTn id="13" dur="500" fill="hold"/>
                                        <p:tgtEl>
                                          <p:spTgt spid="27648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484">
                                            <p:txEl>
                                              <p:pRg st="8" end="8"/>
                                            </p:txEl>
                                          </p:spTgt>
                                        </p:tgtEl>
                                        <p:attrNameLst>
                                          <p:attrName>style.visibility</p:attrName>
                                        </p:attrNameLst>
                                      </p:cBhvr>
                                      <p:to>
                                        <p:strVal val="visible"/>
                                      </p:to>
                                    </p:set>
                                    <p:anim calcmode="lin" valueType="num">
                                      <p:cBhvr additive="base">
                                        <p:cTn id="19" dur="500" fill="hold"/>
                                        <p:tgtEl>
                                          <p:spTgt spid="27648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4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6487"/>
                                        </p:tgtEl>
                                        <p:attrNameLst>
                                          <p:attrName>style.visibility</p:attrName>
                                        </p:attrNameLst>
                                      </p:cBhvr>
                                      <p:to>
                                        <p:strVal val="visible"/>
                                      </p:to>
                                    </p:set>
                                    <p:animEffect transition="in" filter="wipe(down)">
                                      <p:cBhvr>
                                        <p:cTn id="25" dur="500"/>
                                        <p:tgtEl>
                                          <p:spTgt spid="276487"/>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6484">
                                            <p:txEl>
                                              <p:pRg st="9" end="9"/>
                                            </p:txEl>
                                          </p:spTgt>
                                        </p:tgtEl>
                                        <p:attrNameLst>
                                          <p:attrName>style.visibility</p:attrName>
                                        </p:attrNameLst>
                                      </p:cBhvr>
                                      <p:to>
                                        <p:strVal val="visible"/>
                                      </p:to>
                                    </p:set>
                                    <p:anim calcmode="lin" valueType="num">
                                      <p:cBhvr additive="base">
                                        <p:cTn id="30" dur="500" fill="hold"/>
                                        <p:tgtEl>
                                          <p:spTgt spid="276484">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648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6488"/>
                                        </p:tgtEl>
                                        <p:attrNameLst>
                                          <p:attrName>style.visibility</p:attrName>
                                        </p:attrNameLst>
                                      </p:cBhvr>
                                      <p:to>
                                        <p:strVal val="visible"/>
                                      </p:to>
                                    </p:set>
                                    <p:animEffect transition="in" filter="wipe(down)">
                                      <p:cBhvr>
                                        <p:cTn id="36" dur="500"/>
                                        <p:tgtEl>
                                          <p:spTgt spid="276488"/>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6484">
                                            <p:txEl>
                                              <p:pRg st="10" end="10"/>
                                            </p:txEl>
                                          </p:spTgt>
                                        </p:tgtEl>
                                        <p:attrNameLst>
                                          <p:attrName>style.visibility</p:attrName>
                                        </p:attrNameLst>
                                      </p:cBhvr>
                                      <p:to>
                                        <p:strVal val="visible"/>
                                      </p:to>
                                    </p:set>
                                    <p:anim calcmode="lin" valueType="num">
                                      <p:cBhvr additive="base">
                                        <p:cTn id="41" dur="500" fill="hold"/>
                                        <p:tgtEl>
                                          <p:spTgt spid="27648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648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76486"/>
                                        </p:tgtEl>
                                        <p:attrNameLst>
                                          <p:attrName>style.visibility</p:attrName>
                                        </p:attrNameLst>
                                      </p:cBhvr>
                                      <p:to>
                                        <p:strVal val="visible"/>
                                      </p:to>
                                    </p:set>
                                    <p:anim calcmode="lin" valueType="num">
                                      <p:cBhvr>
                                        <p:cTn id="47" dur="500" fill="hold"/>
                                        <p:tgtEl>
                                          <p:spTgt spid="276486"/>
                                        </p:tgtEl>
                                        <p:attrNameLst>
                                          <p:attrName>ppt_w</p:attrName>
                                        </p:attrNameLst>
                                      </p:cBhvr>
                                      <p:tavLst>
                                        <p:tav tm="0">
                                          <p:val>
                                            <p:fltVal val="0"/>
                                          </p:val>
                                        </p:tav>
                                        <p:tav tm="100000">
                                          <p:val>
                                            <p:strVal val="#ppt_w"/>
                                          </p:val>
                                        </p:tav>
                                      </p:tavLst>
                                    </p:anim>
                                    <p:anim calcmode="lin" valueType="num">
                                      <p:cBhvr>
                                        <p:cTn id="48" dur="500" fill="hold"/>
                                        <p:tgtEl>
                                          <p:spTgt spid="276486"/>
                                        </p:tgtEl>
                                        <p:attrNameLst>
                                          <p:attrName>ppt_h</p:attrName>
                                        </p:attrNameLst>
                                      </p:cBhvr>
                                      <p:tavLst>
                                        <p:tav tm="0">
                                          <p:val>
                                            <p:fltVal val="0"/>
                                          </p:val>
                                        </p:tav>
                                        <p:tav tm="100000">
                                          <p:val>
                                            <p:strVal val="#ppt_h"/>
                                          </p:val>
                                        </p:tav>
                                      </p:tavLst>
                                    </p:anim>
                                    <p:animEffect transition="in" filter="fade">
                                      <p:cBhvr>
                                        <p:cTn id="49" dur="500"/>
                                        <p:tgtEl>
                                          <p:spTgt spid="276486"/>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animBg="1"/>
      <p:bldP spid="276487" grpId="0" animBg="1"/>
      <p:bldP spid="2764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old_leaf_texture_03_by_NegativeFeedback"/>
          <p:cNvPicPr>
            <a:picLocks noChangeAspect="1" noChangeArrowheads="1"/>
          </p:cNvPicPr>
          <p:nvPr/>
        </p:nvPicPr>
        <p:blipFill>
          <a:blip r:embed="rId5" cstate="print"/>
          <a:srcRect t="4117" b="864"/>
          <a:stretch>
            <a:fillRect/>
          </a:stretch>
        </p:blipFill>
        <p:spPr bwMode="auto">
          <a:xfrm>
            <a:off x="0" y="-9525"/>
            <a:ext cx="9144000" cy="6883400"/>
          </a:xfrm>
          <a:prstGeom prst="rect">
            <a:avLst/>
          </a:prstGeom>
          <a:noFill/>
          <a:ln w="9525">
            <a:noFill/>
            <a:miter lim="800000"/>
            <a:headEnd/>
            <a:tailEnd/>
          </a:ln>
        </p:spPr>
      </p:pic>
      <p:sp>
        <p:nvSpPr>
          <p:cNvPr id="110595"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Describing the emission and absorption spectrum of common gases</a:t>
            </a:r>
            <a:r>
              <a:rPr lang="en-US" altLang="en-US" dirty="0"/>
              <a:t> </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1911 British physicist Ernest                           Rutherford conducted experiments on                            the structure of the atom by sending                             alpha particles (which we will study                                later) through gold leaf.</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Gold leaf is like tin foil, but it can be                             made much thinner so that the alpha                         particles only travel through a thin layer                              of atoms.</a:t>
            </a:r>
          </a:p>
        </p:txBody>
      </p:sp>
      <p:sp>
        <p:nvSpPr>
          <p:cNvPr id="110597" name="Rectangle 5"/>
          <p:cNvSpPr>
            <a:spLocks noChangeArrowheads="1"/>
          </p:cNvSpPr>
          <p:nvPr/>
        </p:nvSpPr>
        <p:spPr bwMode="auto">
          <a:xfrm>
            <a:off x="682625" y="5741988"/>
            <a:ext cx="7764463" cy="1130300"/>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An alpha () particle is a doubly-positive charged particle emitted by radioactive materials.</a:t>
            </a:r>
          </a:p>
        </p:txBody>
      </p:sp>
      <p:pic>
        <p:nvPicPr>
          <p:cNvPr id="110598" name="Picture 6" descr="Rutherford"/>
          <p:cNvPicPr>
            <a:picLocks noChangeAspect="1" noChangeArrowheads="1"/>
          </p:cNvPicPr>
          <p:nvPr/>
        </p:nvPicPr>
        <p:blipFill>
          <a:blip r:embed="rId6" cstate="print"/>
          <a:srcRect/>
          <a:stretch>
            <a:fillRect/>
          </a:stretch>
        </p:blipFill>
        <p:spPr bwMode="auto">
          <a:xfrm>
            <a:off x="6007100" y="2038350"/>
            <a:ext cx="2271713" cy="2960688"/>
          </a:xfrm>
          <a:prstGeom prst="rect">
            <a:avLst/>
          </a:prstGeom>
          <a:ln>
            <a:noFill/>
          </a:ln>
          <a:effectLst>
            <a:outerShdw blurRad="292100" dist="139700" dir="2700000" algn="tl" rotWithShape="0">
              <a:srgbClr val="333333">
                <a:alpha val="65000"/>
              </a:srgbClr>
            </a:outerShdw>
          </a:effectLst>
        </p:spPr>
      </p:pic>
      <p:sp>
        <p:nvSpPr>
          <p:cNvPr id="10246" name="Rectangle 118"/>
          <p:cNvSpPr>
            <a:spLocks noChangeArrowheads="1"/>
          </p:cNvSpPr>
          <p:nvPr/>
        </p:nvSpPr>
        <p:spPr bwMode="auto">
          <a:xfrm>
            <a:off x="685800" y="533400"/>
            <a:ext cx="7993063" cy="896938"/>
          </a:xfrm>
          <a:prstGeom prst="rect">
            <a:avLst/>
          </a:prstGeom>
          <a:noFill/>
          <a:ln w="9525">
            <a:noFill/>
            <a:miter lim="800000"/>
            <a:headEnd/>
            <a:tailEnd/>
          </a:ln>
        </p:spPr>
        <p:txBody>
          <a:bodyPr anchor="ctr"/>
          <a:lstStyle/>
          <a:p>
            <a:r>
              <a:rPr lang="en-US" altLang="en-US" sz="2800" b="1">
                <a:solidFill>
                  <a:schemeClr val="bg1"/>
                </a:solidFill>
              </a:rPr>
              <a:t>Topic 7: Atomic, nuclear and particle physics</a:t>
            </a:r>
            <a:br>
              <a:rPr lang="en-US" altLang="en-US" sz="2800" b="1">
                <a:solidFill>
                  <a:schemeClr val="bg1"/>
                </a:solidFill>
              </a:rPr>
            </a:br>
            <a:r>
              <a:rPr lang="en-US" altLang="en-US" sz="2800">
                <a:solidFill>
                  <a:schemeClr val="bg1"/>
                </a:solidFill>
              </a:rPr>
              <a:t>7.1 – Discrete energy and radioactivity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calcmode="lin" valueType="num">
                                      <p:cBhvr additive="base">
                                        <p:cTn id="7"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0598"/>
                                        </p:tgtEl>
                                        <p:attrNameLst>
                                          <p:attrName>style.visibility</p:attrName>
                                        </p:attrNameLst>
                                      </p:cBhvr>
                                      <p:to>
                                        <p:strVal val="visible"/>
                                      </p:to>
                                    </p:set>
                                    <p:animEffect transition="in" filter="fade">
                                      <p:cBhvr>
                                        <p:cTn id="11" dur="2000"/>
                                        <p:tgtEl>
                                          <p:spTgt spid="11059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0597">
                                            <p:txEl>
                                              <p:pRg st="1" end="1"/>
                                            </p:txEl>
                                          </p:spTgt>
                                        </p:tgtEl>
                                        <p:attrNameLst>
                                          <p:attrName>style.visibility</p:attrName>
                                        </p:attrNameLst>
                                      </p:cBhvr>
                                      <p:to>
                                        <p:strVal val="visible"/>
                                      </p:to>
                                    </p:set>
                                    <p:anim calcmode="lin" valueType="num">
                                      <p:cBhvr additive="base">
                                        <p:cTn id="16" dur="500" fill="hold"/>
                                        <p:tgtEl>
                                          <p:spTgt spid="11059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05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595">
                                            <p:txEl>
                                              <p:pRg st="2" end="2"/>
                                            </p:txEl>
                                          </p:spTgt>
                                        </p:tgtEl>
                                        <p:attrNameLst>
                                          <p:attrName>style.visibility</p:attrName>
                                        </p:attrNameLst>
                                      </p:cBhvr>
                                      <p:to>
                                        <p:strVal val="visible"/>
                                      </p:to>
                                    </p:set>
                                    <p:anim calcmode="lin" valueType="num">
                                      <p:cBhvr additive="base">
                                        <p:cTn id="22"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6275</TotalTime>
  <Words>6205</Words>
  <Application>Microsoft Office PowerPoint</Application>
  <PresentationFormat>On-screen Show (4:3)</PresentationFormat>
  <Paragraphs>1114</Paragraphs>
  <Slides>85</Slides>
  <Notes>83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Default Design</vt:lpstr>
      <vt:lpstr>Topic 7: Atomic, nuclear and particle physics 7.1 – Discrete energy and radioactivity</vt:lpstr>
      <vt:lpstr>Topic 7: Atomic, nuclear and particle physics 7.1 – Discrete energy and radioactivity</vt:lpstr>
      <vt:lpstr>Topic 7: Atomic, nuclear and particle physics 7.1 – Discrete energy and radioactivity</vt:lpstr>
      <vt:lpstr>Topic 7: Atomic, nuclear and particle physics 7.1 – Discrete energy and radioactivity</vt:lpstr>
      <vt:lpstr>Topic 7: Atomic, nuclear and particle physics 7.1 – Discrete energy and radioactivity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313</cp:revision>
  <dcterms:created xsi:type="dcterms:W3CDTF">2006-01-31T23:43:34Z</dcterms:created>
  <dcterms:modified xsi:type="dcterms:W3CDTF">2016-02-04T19:49:19Z</dcterms:modified>
</cp:coreProperties>
</file>