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505" r:id="rId2"/>
    <p:sldId id="506" r:id="rId3"/>
    <p:sldId id="507" r:id="rId4"/>
    <p:sldId id="508" r:id="rId5"/>
    <p:sldId id="509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504" r:id="rId16"/>
    <p:sldId id="476" r:id="rId17"/>
    <p:sldId id="487" r:id="rId18"/>
    <p:sldId id="475" r:id="rId19"/>
    <p:sldId id="477" r:id="rId20"/>
    <p:sldId id="478" r:id="rId21"/>
    <p:sldId id="479" r:id="rId22"/>
    <p:sldId id="480" r:id="rId23"/>
    <p:sldId id="464" r:id="rId24"/>
    <p:sldId id="488" r:id="rId25"/>
    <p:sldId id="481" r:id="rId26"/>
    <p:sldId id="482" r:id="rId27"/>
    <p:sldId id="483" r:id="rId28"/>
    <p:sldId id="484" r:id="rId29"/>
    <p:sldId id="485" r:id="rId30"/>
    <p:sldId id="486" r:id="rId31"/>
    <p:sldId id="489" r:id="rId32"/>
    <p:sldId id="490" r:id="rId33"/>
    <p:sldId id="493" r:id="rId34"/>
    <p:sldId id="494" r:id="rId35"/>
    <p:sldId id="491" r:id="rId36"/>
    <p:sldId id="495" r:id="rId37"/>
    <p:sldId id="492" r:id="rId38"/>
    <p:sldId id="496" r:id="rId39"/>
    <p:sldId id="497" r:id="rId40"/>
    <p:sldId id="498" r:id="rId41"/>
    <p:sldId id="499" r:id="rId42"/>
    <p:sldId id="500" r:id="rId43"/>
    <p:sldId id="501" r:id="rId44"/>
    <p:sldId id="502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9999"/>
    <a:srgbClr val="CCFFCC"/>
    <a:srgbClr val="00CC00"/>
    <a:srgbClr val="FF00FF"/>
    <a:srgbClr val="FFFF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B2F827-0133-4485-8DE1-DD30BA48E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55C95-C41E-4709-92B4-96D17105CB7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BCCE4-F882-481A-B89D-81EC3EDB8D6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D0CBB-374D-4463-AF72-A5742FCF7D1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F0E19-F288-41E5-B98F-F1B11240084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A620C-D44C-4AE6-8BA1-64A1B0159C8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3F4DE-09C4-4F22-AC30-A83F898A9F5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32604-FDCA-4F00-BF14-33291C97D17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97D41-20A1-45F6-A27F-3F491CB768A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16A87-04C2-43C5-A526-1CA726A788B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21492-7655-403B-BC18-776E57D7404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46153-2407-4F24-A472-461C3009EA7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17446-0173-4DDD-A768-3AECF5E4679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4B945-7FAB-4EE2-A8EE-676E487E24B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FA2FA-E06E-4B73-9EBE-0DFF5BBF440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7524B-C255-44D7-92C2-EC6831005CE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A293A-615F-4F2B-A76F-3CF6FF75DB0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040BE-1908-4064-BCCA-199DB5C6EC7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07A3E-D50C-4A77-829D-A7A14327E61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55294-565C-4441-A83D-53F4ACF1F82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BD2FB-C8EF-4424-99E1-95B77B23441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83672-32C8-4E95-BB0A-6963C6AB3E7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F95CC-4C53-48C3-86CB-D969E91B932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68060-91A9-497A-AE37-4DB4094B3563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1766A-922C-4FB7-B12D-7D837B1B37F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B2D1B1-3B23-488F-A806-2B03A42B606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C8795-3EDA-4474-9883-8ACB4776798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33405-B8E8-4E02-B2C3-CC88A70460A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58F89-C0ED-425B-A48C-A7342A9DB19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F8DB9-0BFB-4112-99E3-1CE879C3361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357DD-38A4-4D02-866F-429D1FBB226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648CF-E53C-4665-BBE4-72024452640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C170F-922B-4D4B-84F6-64A6E79CC74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AEB31-17D3-42CA-A898-8A2CFDD4486B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66B383-5A88-4C21-B9F7-81E26238D9E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36C84-E52B-4EDE-B4AE-B0D48D9D7C6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3ACEE-BCA7-43F7-9F35-B2ADA99544F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3023F-A2D1-49E0-A09D-EB9193F414AC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23356-6B18-4FDA-9941-DE0769A1CD9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7C8FC2-5568-4CA7-9B6F-9B8804A79A33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040A0-8480-4BD8-95AC-407A49C38890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1CA30-56A4-4EEC-9D81-6A59595358D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9D4A5-1256-4FF2-8DA5-ED791F25514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51DA5-961B-4BCF-A803-303AA4A5599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2E393-E9F9-48AA-AFB1-6C769D2ED04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© 2006 By Timothy K. Lund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D5BD7-786F-4708-B9B2-52E42108D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2C30D-5E05-451B-8C54-9EE2F9991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420F8-FFB9-44D3-BBF1-2165C7A42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5294B-18C1-4CCB-8CE1-18E9B62FD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66C82-852C-474A-87FB-0CBA18C75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2B96C-BF97-48B6-B71A-C24696545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26E66-06FA-49B8-BA59-3B9AE48FB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CDDC-2451-401B-AC9B-EAAB9A00C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87846-5724-4C2B-8DBC-AEA9D92F0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09C84-82D3-4274-BD6D-6FC43B251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6B79-EF3F-4240-AA3F-1844B7FAD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865B590-17B6-447A-B3F5-84702CBEC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7.wav"/><Relationship Id="rId4" Type="http://schemas.openxmlformats.org/officeDocument/2006/relationships/audio" Target="../media/audio1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audio" Target="../media/audio19.wav"/><Relationship Id="rId4" Type="http://schemas.openxmlformats.org/officeDocument/2006/relationships/audio" Target="../media/audio1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9.wav"/><Relationship Id="rId5" Type="http://schemas.openxmlformats.org/officeDocument/2006/relationships/audio" Target="../media/audio15.wav"/><Relationship Id="rId4" Type="http://schemas.openxmlformats.org/officeDocument/2006/relationships/audio" Target="../media/audio1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audio" Target="../media/audio19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7.wav"/><Relationship Id="rId4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7.wav"/><Relationship Id="rId4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9.wav"/><Relationship Id="rId5" Type="http://schemas.openxmlformats.org/officeDocument/2006/relationships/audio" Target="../media/audio15.wav"/><Relationship Id="rId4" Type="http://schemas.openxmlformats.org/officeDocument/2006/relationships/audio" Target="../media/audio1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audio" Target="../media/audio19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audio" Target="../media/audio1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9.wav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5" Type="http://schemas.openxmlformats.org/officeDocument/2006/relationships/audio" Target="../media/audio1.wav"/><Relationship Id="rId4" Type="http://schemas.openxmlformats.org/officeDocument/2006/relationships/audio" Target="../media/audio13.wav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audio" Target="../media/audio20.wav"/><Relationship Id="rId4" Type="http://schemas.openxmlformats.org/officeDocument/2006/relationships/audio" Target="../media/audio1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audio" Target="../media/audio19.wav"/><Relationship Id="rId4" Type="http://schemas.openxmlformats.org/officeDocument/2006/relationships/audio" Target="../media/audio1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audio" Target="../media/audio19.wav"/><Relationship Id="rId4" Type="http://schemas.openxmlformats.org/officeDocument/2006/relationships/audio" Target="../media/audio1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audio" Target="../media/audio19.wav"/><Relationship Id="rId4" Type="http://schemas.openxmlformats.org/officeDocument/2006/relationships/audio" Target="../media/audio1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audio" Target="../media/audio1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9.wav"/><Relationship Id="rId4" Type="http://schemas.openxmlformats.org/officeDocument/2006/relationships/audio" Target="../media/audio1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audio" Target="../media/audio19.wav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image" Target="../media/image25.png"/><Relationship Id="rId5" Type="http://schemas.openxmlformats.org/officeDocument/2006/relationships/audio" Target="../media/audio17.wav"/><Relationship Id="rId10" Type="http://schemas.openxmlformats.org/officeDocument/2006/relationships/image" Target="../media/image24.png"/><Relationship Id="rId4" Type="http://schemas.openxmlformats.org/officeDocument/2006/relationships/audio" Target="../media/audio13.wav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17.wav"/><Relationship Id="rId4" Type="http://schemas.openxmlformats.org/officeDocument/2006/relationships/audio" Target="../media/audio1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5" Type="http://schemas.openxmlformats.org/officeDocument/2006/relationships/audio" Target="../media/audio17.wav"/><Relationship Id="rId10" Type="http://schemas.openxmlformats.org/officeDocument/2006/relationships/image" Target="../media/image32.jpeg"/><Relationship Id="rId4" Type="http://schemas.openxmlformats.org/officeDocument/2006/relationships/audio" Target="../media/audio13.wav"/><Relationship Id="rId9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audio" Target="../media/audio15.wav"/><Relationship Id="rId4" Type="http://schemas.openxmlformats.org/officeDocument/2006/relationships/audio" Target="../media/audio13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audio" Target="../media/audio1.wav"/><Relationship Id="rId10" Type="http://schemas.openxmlformats.org/officeDocument/2006/relationships/image" Target="../media/image39.jpeg"/><Relationship Id="rId4" Type="http://schemas.openxmlformats.org/officeDocument/2006/relationships/audio" Target="../media/audio13.wav"/><Relationship Id="rId9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audio" Target="../media/audio15.wav"/><Relationship Id="rId4" Type="http://schemas.openxmlformats.org/officeDocument/2006/relationships/audio" Target="../media/audio1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audio" Target="../media/audio21.wav"/><Relationship Id="rId4" Type="http://schemas.openxmlformats.org/officeDocument/2006/relationships/audio" Target="../media/audio13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1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1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audio" Target="../media/audio22.wav"/><Relationship Id="rId4" Type="http://schemas.openxmlformats.org/officeDocument/2006/relationships/audio" Target="../media/audio1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5" Type="http://schemas.openxmlformats.org/officeDocument/2006/relationships/audio" Target="../media/audio1.wav"/><Relationship Id="rId4" Type="http://schemas.openxmlformats.org/officeDocument/2006/relationships/audio" Target="../media/audio13.wav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5" Type="http://schemas.openxmlformats.org/officeDocument/2006/relationships/audio" Target="../media/audio14.wav"/><Relationship Id="rId10" Type="http://schemas.openxmlformats.org/officeDocument/2006/relationships/image" Target="../media/image7.jpeg"/><Relationship Id="rId4" Type="http://schemas.openxmlformats.org/officeDocument/2006/relationships/audio" Target="../media/audio13.wav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8.wav"/><Relationship Id="rId5" Type="http://schemas.openxmlformats.org/officeDocument/2006/relationships/audio" Target="../media/audio17.wav"/><Relationship Id="rId4" Type="http://schemas.openxmlformats.org/officeDocument/2006/relationships/audio" Target="../media/audio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5004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Essential idea: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Energy can be released in nuclear decays and reactions as a result of the relationship between mass and energy.</a:t>
            </a:r>
          </a:p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Nature of science: 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Patterns, trends and discrepancies: Graphs of binding energy per nucleon and of neutron number versus proton number reveal unmistakable patterns. This allows scientists to make predictions of isotope characteristics based on these graphs.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985125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7: Atomic, nuclear and particle physics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7.2 – Nuclear reactions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Nuclear reactions</a:t>
            </a:r>
            <a:endParaRPr lang="en-US" sz="2400" dirty="0">
              <a:solidFill>
                <a:schemeClr val="accent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20063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86489" name="Rectangle 25"/>
          <p:cNvSpPr>
            <a:spLocks noChangeArrowheads="1"/>
          </p:cNvSpPr>
          <p:nvPr/>
        </p:nvSpPr>
        <p:spPr bwMode="auto">
          <a:xfrm>
            <a:off x="684213" y="2011363"/>
            <a:ext cx="7772400" cy="48466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EXAMPLE: Carbon-14 undergoes </a:t>
            </a:r>
            <a:r>
              <a:rPr lang="en-US" sz="2400" dirty="0">
                <a:latin typeface="+mn-lt"/>
                <a:sym typeface="Symbol" pitchFamily="18" charset="2"/>
              </a:rPr>
              <a:t> decay </a:t>
            </a:r>
            <a:r>
              <a:rPr lang="en-US" sz="2400" dirty="0">
                <a:latin typeface="+mn-lt"/>
                <a:sym typeface="Symbol" pitchFamily="18" charset="2"/>
              </a:rPr>
              <a:t>to become nitrogen-14. Construct and balance the nuclear equation.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Write </a:t>
            </a:r>
            <a:r>
              <a:rPr lang="en-US" sz="2400" dirty="0">
                <a:latin typeface="+mn-lt"/>
                <a:sym typeface="Symbol" pitchFamily="18" charset="2"/>
              </a:rPr>
              <a:t>the given information down and </a:t>
            </a:r>
            <a:r>
              <a:rPr lang="en-US" sz="2400" dirty="0">
                <a:latin typeface="+mn-lt"/>
                <a:sym typeface="Symbol" pitchFamily="18" charset="2"/>
              </a:rPr>
              <a:t>continue.</a:t>
            </a:r>
            <a:endParaRPr lang="en-US" sz="2400" dirty="0">
              <a:latin typeface="+mn-lt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From the </a:t>
            </a:r>
            <a:r>
              <a:rPr lang="en-US" sz="2400" b="1" dirty="0">
                <a:solidFill>
                  <a:srgbClr val="0070C0"/>
                </a:solidFill>
                <a:latin typeface="+mn-lt"/>
                <a:sym typeface="Symbol" pitchFamily="18" charset="2"/>
              </a:rPr>
              <a:t>conservation of nucleon</a:t>
            </a:r>
            <a:r>
              <a:rPr lang="en-US" sz="2400" dirty="0">
                <a:solidFill>
                  <a:srgbClr val="0070C0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dirty="0">
                <a:latin typeface="+mn-lt"/>
                <a:sym typeface="Symbol" pitchFamily="18" charset="2"/>
              </a:rPr>
              <a:t>number we see that the electron has a nucleon number of 0.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From the periodic table we see that Z = 6 for carbon and Z = 7 for nitrogen.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From the </a:t>
            </a:r>
            <a:r>
              <a:rPr lang="en-US" sz="2400" b="1" dirty="0">
                <a:solidFill>
                  <a:srgbClr val="FF0000"/>
                </a:solidFill>
                <a:latin typeface="+mn-lt"/>
                <a:sym typeface="Symbol" pitchFamily="18" charset="2"/>
              </a:rPr>
              <a:t>conservation of charge</a:t>
            </a:r>
            <a:r>
              <a:rPr lang="en-US" sz="2400" dirty="0">
                <a:solidFill>
                  <a:srgbClr val="FF00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dirty="0">
                <a:latin typeface="+mn-lt"/>
                <a:sym typeface="Symbol" pitchFamily="18" charset="2"/>
              </a:rPr>
              <a:t>we see that the charge of the beta particle must be -1</a:t>
            </a:r>
            <a:r>
              <a:rPr lang="en-US" sz="2400" dirty="0">
                <a:latin typeface="+mn-lt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Finally, don’t forget the antineutrino for </a:t>
            </a:r>
            <a:r>
              <a:rPr lang="en-US" sz="2400" dirty="0">
                <a:solidFill>
                  <a:srgbClr val="000000"/>
                </a:solidFill>
                <a:latin typeface="Arial"/>
                <a:sym typeface="Symbol"/>
              </a:rPr>
              <a:t></a:t>
            </a:r>
            <a:r>
              <a:rPr lang="en-US" sz="2400" baseline="30000" dirty="0">
                <a:solidFill>
                  <a:srgbClr val="000000"/>
                </a:solidFill>
                <a:latin typeface="Arial"/>
                <a:sym typeface="Symbol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Arial"/>
                <a:sym typeface="Symbol"/>
              </a:rPr>
              <a:t> decay.</a:t>
            </a:r>
            <a:endParaRPr 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1086490" name="Rectangle 26"/>
          <p:cNvSpPr>
            <a:spLocks noChangeArrowheads="1"/>
          </p:cNvSpPr>
          <p:nvPr/>
        </p:nvSpPr>
        <p:spPr bwMode="auto">
          <a:xfrm>
            <a:off x="3609975" y="3182938"/>
            <a:ext cx="6064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+mn-lt"/>
              </a:rPr>
              <a:t>C</a:t>
            </a:r>
            <a:endParaRPr lang="en-US" sz="2800" b="1" dirty="0">
              <a:latin typeface="+mn-lt"/>
              <a:sym typeface="Symbol" pitchFamily="18" charset="2"/>
            </a:endParaRPr>
          </a:p>
        </p:txBody>
      </p:sp>
      <p:sp>
        <p:nvSpPr>
          <p:cNvPr id="1086491" name="Rectangle 27"/>
          <p:cNvSpPr>
            <a:spLocks noChangeArrowheads="1"/>
          </p:cNvSpPr>
          <p:nvPr/>
        </p:nvSpPr>
        <p:spPr bwMode="auto">
          <a:xfrm>
            <a:off x="3163888" y="3063875"/>
            <a:ext cx="7350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>
                <a:latin typeface="+mn-lt"/>
              </a:rPr>
              <a:t> 14</a:t>
            </a:r>
            <a:endParaRPr lang="en-US" sz="2400" b="1">
              <a:latin typeface="+mn-lt"/>
              <a:sym typeface="Symbol" pitchFamily="18" charset="2"/>
            </a:endParaRPr>
          </a:p>
        </p:txBody>
      </p:sp>
      <p:sp>
        <p:nvSpPr>
          <p:cNvPr id="1086492" name="Rectangle 28"/>
          <p:cNvSpPr>
            <a:spLocks noChangeArrowheads="1"/>
          </p:cNvSpPr>
          <p:nvPr/>
        </p:nvSpPr>
        <p:spPr bwMode="auto">
          <a:xfrm>
            <a:off x="4078288" y="3148013"/>
            <a:ext cx="68103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>
                <a:latin typeface="+mn-lt"/>
                <a:sym typeface="Symbol" pitchFamily="18" charset="2"/>
              </a:rPr>
              <a:t></a:t>
            </a:r>
            <a:endParaRPr lang="en-US" sz="2400" b="1">
              <a:latin typeface="+mn-lt"/>
              <a:sym typeface="Symbol" pitchFamily="18" charset="2"/>
            </a:endParaRPr>
          </a:p>
        </p:txBody>
      </p:sp>
      <p:sp>
        <p:nvSpPr>
          <p:cNvPr id="1086493" name="Rectangle 29"/>
          <p:cNvSpPr>
            <a:spLocks noChangeArrowheads="1"/>
          </p:cNvSpPr>
          <p:nvPr/>
        </p:nvSpPr>
        <p:spPr bwMode="auto">
          <a:xfrm>
            <a:off x="4791075" y="3182938"/>
            <a:ext cx="6064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>
                <a:latin typeface="+mn-lt"/>
              </a:rPr>
              <a:t>N</a:t>
            </a:r>
            <a:endParaRPr lang="en-US" sz="2800" b="1">
              <a:latin typeface="+mn-lt"/>
              <a:sym typeface="Symbol" pitchFamily="18" charset="2"/>
            </a:endParaRPr>
          </a:p>
        </p:txBody>
      </p:sp>
      <p:sp>
        <p:nvSpPr>
          <p:cNvPr id="1086494" name="Rectangle 30"/>
          <p:cNvSpPr>
            <a:spLocks noChangeArrowheads="1"/>
          </p:cNvSpPr>
          <p:nvPr/>
        </p:nvSpPr>
        <p:spPr bwMode="auto">
          <a:xfrm>
            <a:off x="4329113" y="3070225"/>
            <a:ext cx="7350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 14</a:t>
            </a:r>
            <a:endParaRPr lang="en-US" sz="2400" b="1" dirty="0">
              <a:latin typeface="+mn-lt"/>
              <a:sym typeface="Symbol" pitchFamily="18" charset="2"/>
            </a:endParaRPr>
          </a:p>
        </p:txBody>
      </p:sp>
      <p:sp>
        <p:nvSpPr>
          <p:cNvPr id="1086495" name="Rectangle 31"/>
          <p:cNvSpPr>
            <a:spLocks noChangeArrowheads="1"/>
          </p:cNvSpPr>
          <p:nvPr/>
        </p:nvSpPr>
        <p:spPr bwMode="auto">
          <a:xfrm>
            <a:off x="5332413" y="3189288"/>
            <a:ext cx="68103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>
                <a:latin typeface="+mn-lt"/>
                <a:sym typeface="Symbol" pitchFamily="18" charset="2"/>
              </a:rPr>
              <a:t>+</a:t>
            </a:r>
            <a:endParaRPr lang="en-US" sz="2400" b="1">
              <a:latin typeface="+mn-lt"/>
              <a:sym typeface="Symbol" pitchFamily="18" charset="2"/>
            </a:endParaRPr>
          </a:p>
        </p:txBody>
      </p:sp>
      <p:sp>
        <p:nvSpPr>
          <p:cNvPr id="1086496" name="Rectangle 32"/>
          <p:cNvSpPr>
            <a:spLocks noChangeArrowheads="1"/>
          </p:cNvSpPr>
          <p:nvPr/>
        </p:nvSpPr>
        <p:spPr bwMode="auto">
          <a:xfrm>
            <a:off x="5949950" y="3178175"/>
            <a:ext cx="6064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>
                <a:latin typeface="+mn-lt"/>
              </a:rPr>
              <a:t>e</a:t>
            </a:r>
            <a:endParaRPr lang="en-US" sz="2800" b="1">
              <a:latin typeface="+mn-lt"/>
              <a:sym typeface="Symbol" pitchFamily="18" charset="2"/>
            </a:endParaRPr>
          </a:p>
        </p:txBody>
      </p:sp>
      <p:sp>
        <p:nvSpPr>
          <p:cNvPr id="1086497" name="Rectangle 33"/>
          <p:cNvSpPr>
            <a:spLocks noChangeArrowheads="1"/>
          </p:cNvSpPr>
          <p:nvPr/>
        </p:nvSpPr>
        <p:spPr bwMode="auto">
          <a:xfrm>
            <a:off x="5376863" y="3060700"/>
            <a:ext cx="7350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0</a:t>
            </a:r>
            <a:endParaRPr lang="en-US" sz="2400" b="1" dirty="0">
              <a:latin typeface="+mn-lt"/>
              <a:sym typeface="Symbol" pitchFamily="18" charset="2"/>
            </a:endParaRPr>
          </a:p>
        </p:txBody>
      </p:sp>
      <p:sp>
        <p:nvSpPr>
          <p:cNvPr id="1086498" name="Rectangle 34"/>
          <p:cNvSpPr>
            <a:spLocks noChangeArrowheads="1"/>
          </p:cNvSpPr>
          <p:nvPr/>
        </p:nvSpPr>
        <p:spPr bwMode="auto">
          <a:xfrm>
            <a:off x="3325813" y="3321050"/>
            <a:ext cx="52863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 6</a:t>
            </a:r>
            <a:endParaRPr lang="en-US" sz="2400" b="1" dirty="0">
              <a:latin typeface="+mn-lt"/>
              <a:sym typeface="Symbol" pitchFamily="18" charset="2"/>
            </a:endParaRPr>
          </a:p>
        </p:txBody>
      </p:sp>
      <p:sp>
        <p:nvSpPr>
          <p:cNvPr id="1086499" name="Rectangle 35"/>
          <p:cNvSpPr>
            <a:spLocks noChangeArrowheads="1"/>
          </p:cNvSpPr>
          <p:nvPr/>
        </p:nvSpPr>
        <p:spPr bwMode="auto">
          <a:xfrm>
            <a:off x="4492625" y="3321050"/>
            <a:ext cx="52863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>
                <a:latin typeface="+mn-lt"/>
              </a:rPr>
              <a:t> 7</a:t>
            </a:r>
            <a:endParaRPr lang="en-US" sz="2400" b="1">
              <a:latin typeface="+mn-lt"/>
              <a:sym typeface="Symbol" pitchFamily="18" charset="2"/>
            </a:endParaRPr>
          </a:p>
        </p:txBody>
      </p:sp>
      <p:sp>
        <p:nvSpPr>
          <p:cNvPr id="1086500" name="Rectangle 36"/>
          <p:cNvSpPr>
            <a:spLocks noChangeArrowheads="1"/>
          </p:cNvSpPr>
          <p:nvPr/>
        </p:nvSpPr>
        <p:spPr bwMode="auto">
          <a:xfrm>
            <a:off x="5586413" y="3324225"/>
            <a:ext cx="52863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-1</a:t>
            </a:r>
            <a:endParaRPr lang="en-US" sz="2400" b="1" dirty="0">
              <a:latin typeface="+mn-lt"/>
              <a:sym typeface="Symbol" pitchFamily="18" charset="2"/>
            </a:endParaRPr>
          </a:p>
        </p:txBody>
      </p:sp>
      <p:sp>
        <p:nvSpPr>
          <p:cNvPr id="1086501" name="Rectangle 37"/>
          <p:cNvSpPr>
            <a:spLocks noChangeArrowheads="1"/>
          </p:cNvSpPr>
          <p:nvPr/>
        </p:nvSpPr>
        <p:spPr bwMode="auto">
          <a:xfrm>
            <a:off x="3368675" y="3095625"/>
            <a:ext cx="2820988" cy="263525"/>
          </a:xfrm>
          <a:prstGeom prst="rect">
            <a:avLst/>
          </a:prstGeom>
          <a:solidFill>
            <a:schemeClr val="accent6">
              <a:alpha val="3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086502" name="Rectangle 38"/>
          <p:cNvSpPr>
            <a:spLocks noChangeArrowheads="1"/>
          </p:cNvSpPr>
          <p:nvPr/>
        </p:nvSpPr>
        <p:spPr bwMode="auto">
          <a:xfrm>
            <a:off x="3373438" y="3384550"/>
            <a:ext cx="2811462" cy="258763"/>
          </a:xfrm>
          <a:prstGeom prst="rect">
            <a:avLst/>
          </a:prstGeom>
          <a:solidFill>
            <a:srgbClr val="FF0000">
              <a:alpha val="3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6454775" y="3187700"/>
            <a:ext cx="68103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>
                <a:latin typeface="+mn-lt"/>
                <a:sym typeface="Symbol" pitchFamily="18" charset="2"/>
              </a:rPr>
              <a:t>+</a:t>
            </a:r>
            <a:endParaRPr lang="en-US" sz="2400" b="1">
              <a:latin typeface="+mn-lt"/>
              <a:sym typeface="Symbol" pitchFamily="18" charset="2"/>
            </a:endParaRP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7002463" y="3162300"/>
            <a:ext cx="6064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+mn-lt"/>
                <a:sym typeface="Symbol"/>
              </a:rPr>
              <a:t></a:t>
            </a:r>
            <a:endParaRPr lang="en-US" sz="2800" b="1" dirty="0">
              <a:latin typeface="+mn-lt"/>
              <a:sym typeface="Symbol" pitchFamily="18" charset="2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173913" y="3278188"/>
            <a:ext cx="1841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6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6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6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6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6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6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6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6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6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6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6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86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86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086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86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86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86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86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86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86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86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86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086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86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86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90" grpId="0"/>
      <p:bldP spid="1086491" grpId="0"/>
      <p:bldP spid="1086492" grpId="0"/>
      <p:bldP spid="1086493" grpId="0"/>
      <p:bldP spid="1086494" grpId="0"/>
      <p:bldP spid="1086495" grpId="0"/>
      <p:bldP spid="1086496" grpId="0"/>
      <p:bldP spid="1086497" grpId="0"/>
      <p:bldP spid="1086498" grpId="0"/>
      <p:bldP spid="1086499" grpId="0"/>
      <p:bldP spid="1086500" grpId="0"/>
      <p:bldP spid="1086501" grpId="0" animBg="1"/>
      <p:bldP spid="1086502" grpId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905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Nuclear reactions</a:t>
            </a:r>
            <a:endParaRPr lang="en-US" sz="2400" dirty="0">
              <a:solidFill>
                <a:schemeClr val="accent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50213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88530" name="Rectangle 18"/>
          <p:cNvSpPr>
            <a:spLocks noChangeArrowheads="1"/>
          </p:cNvSpPr>
          <p:nvPr/>
        </p:nvSpPr>
        <p:spPr bwMode="auto">
          <a:xfrm>
            <a:off x="685800" y="1982788"/>
            <a:ext cx="7772400" cy="48752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Just know this!</a:t>
            </a:r>
            <a:r>
              <a:rPr lang="en-US" sz="2400" dirty="0">
                <a:solidFill>
                  <a:srgbClr val="009999"/>
                </a:solidFill>
                <a:latin typeface="+mn-lt"/>
              </a:rPr>
              <a:t> </a:t>
            </a:r>
            <a:endParaRPr lang="en-US" sz="2400" dirty="0">
              <a:latin typeface="+mn-lt"/>
              <a:sym typeface="Symbol" pitchFamily="18" charset="2"/>
            </a:endParaRPr>
          </a:p>
        </p:txBody>
      </p:sp>
      <p:pic>
        <p:nvPicPr>
          <p:cNvPr id="1088533" name="Picture 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263" y="2003425"/>
            <a:ext cx="762793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8532" name="Oval 20"/>
          <p:cNvSpPr>
            <a:spLocks noChangeArrowheads="1"/>
          </p:cNvSpPr>
          <p:nvPr/>
        </p:nvSpPr>
        <p:spPr bwMode="auto">
          <a:xfrm>
            <a:off x="5083175" y="3784600"/>
            <a:ext cx="354013" cy="3540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8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8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8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8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8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8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8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Nuclear reactions</a:t>
            </a:r>
            <a:endParaRPr lang="en-US" sz="2400" dirty="0">
              <a:solidFill>
                <a:schemeClr val="accent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90564" name="Rectangle 4"/>
          <p:cNvSpPr>
            <a:spLocks noChangeArrowheads="1"/>
          </p:cNvSpPr>
          <p:nvPr/>
        </p:nvSpPr>
        <p:spPr bwMode="auto">
          <a:xfrm>
            <a:off x="685800" y="1970088"/>
            <a:ext cx="7772400" cy="4887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There are many ways to attack this problem.</a:t>
            </a:r>
          </a:p>
          <a:p>
            <a:pPr>
              <a:defRPr/>
            </a:pP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First of all, alpha particles are </a:t>
            </a:r>
            <a:r>
              <a:rPr lang="en-US" sz="2400" baseline="30000" dirty="0">
                <a:solidFill>
                  <a:srgbClr val="009999"/>
                </a:solidFill>
                <a:latin typeface="+mn-lt"/>
                <a:sym typeface="Symbol" pitchFamily="18" charset="2"/>
              </a:rPr>
              <a:t>4</a:t>
            </a: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He, not </a:t>
            </a:r>
            <a:r>
              <a:rPr lang="en-US" sz="2400" baseline="30000" dirty="0">
                <a:solidFill>
                  <a:srgbClr val="009999"/>
                </a:solidFill>
                <a:latin typeface="+mn-lt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He.</a:t>
            </a:r>
          </a:p>
          <a:p>
            <a:pPr>
              <a:defRPr/>
            </a:pP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(Also, P has an atomic number of 15, not 14).</a:t>
            </a:r>
          </a:p>
          <a:p>
            <a:pPr>
              <a:defRPr/>
            </a:pP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Secondly, a proton has a Z number of 1, not zero.</a:t>
            </a:r>
          </a:p>
          <a:p>
            <a:pPr>
              <a:defRPr/>
            </a:pPr>
            <a:endParaRPr lang="en-US" sz="2400" dirty="0">
              <a:solidFill>
                <a:srgbClr val="009999"/>
              </a:solidFill>
              <a:latin typeface="+mn-lt"/>
              <a:sym typeface="Symbol" pitchFamily="18" charset="2"/>
            </a:endParaRPr>
          </a:p>
        </p:txBody>
      </p:sp>
      <p:pic>
        <p:nvPicPr>
          <p:cNvPr id="1090575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0" y="2051050"/>
            <a:ext cx="7713663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3435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90568" name="Line 8"/>
          <p:cNvSpPr>
            <a:spLocks noChangeShapeType="1"/>
          </p:cNvSpPr>
          <p:nvPr/>
        </p:nvSpPr>
        <p:spPr bwMode="auto">
          <a:xfrm>
            <a:off x="771525" y="3848100"/>
            <a:ext cx="239713" cy="1698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569" name="Line 9"/>
          <p:cNvSpPr>
            <a:spLocks noChangeShapeType="1"/>
          </p:cNvSpPr>
          <p:nvPr/>
        </p:nvSpPr>
        <p:spPr bwMode="auto">
          <a:xfrm>
            <a:off x="4984750" y="3886200"/>
            <a:ext cx="252413" cy="134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570" name="Rectangle 10"/>
          <p:cNvSpPr>
            <a:spLocks noChangeArrowheads="1"/>
          </p:cNvSpPr>
          <p:nvPr/>
        </p:nvSpPr>
        <p:spPr bwMode="auto">
          <a:xfrm>
            <a:off x="2220913" y="3721100"/>
            <a:ext cx="606425" cy="471488"/>
          </a:xfrm>
          <a:prstGeom prst="rect">
            <a:avLst/>
          </a:prstGeom>
          <a:solidFill>
            <a:srgbClr val="FF6600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0571" name="Rectangle 11"/>
          <p:cNvSpPr>
            <a:spLocks noChangeArrowheads="1"/>
          </p:cNvSpPr>
          <p:nvPr/>
        </p:nvSpPr>
        <p:spPr bwMode="auto">
          <a:xfrm>
            <a:off x="6526213" y="3744913"/>
            <a:ext cx="508000" cy="419100"/>
          </a:xfrm>
          <a:prstGeom prst="rect">
            <a:avLst/>
          </a:prstGeom>
          <a:solidFill>
            <a:srgbClr val="FF6600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0572" name="Rectangle 12"/>
          <p:cNvSpPr>
            <a:spLocks noChangeArrowheads="1"/>
          </p:cNvSpPr>
          <p:nvPr/>
        </p:nvSpPr>
        <p:spPr bwMode="auto">
          <a:xfrm>
            <a:off x="8004175" y="2997200"/>
            <a:ext cx="366713" cy="449263"/>
          </a:xfrm>
          <a:prstGeom prst="rect">
            <a:avLst/>
          </a:prstGeom>
          <a:solidFill>
            <a:srgbClr val="FF6600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0573" name="Line 13"/>
          <p:cNvSpPr>
            <a:spLocks noChangeShapeType="1"/>
          </p:cNvSpPr>
          <p:nvPr/>
        </p:nvSpPr>
        <p:spPr bwMode="auto">
          <a:xfrm>
            <a:off x="4999038" y="3162300"/>
            <a:ext cx="252412" cy="134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574" name="Oval 14"/>
          <p:cNvSpPr>
            <a:spLocks noChangeArrowheads="1"/>
          </p:cNvSpPr>
          <p:nvPr/>
        </p:nvSpPr>
        <p:spPr bwMode="auto">
          <a:xfrm>
            <a:off x="722313" y="3165475"/>
            <a:ext cx="304800" cy="3032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0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0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0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0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05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05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90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90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90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90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90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90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905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905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090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90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90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90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90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568" grpId="0" animBg="1"/>
      <p:bldP spid="1090569" grpId="0" animBg="1"/>
      <p:bldP spid="1090570" grpId="0" animBg="1"/>
      <p:bldP spid="1090571" grpId="0" animBg="1"/>
      <p:bldP spid="1090572" grpId="0" animBg="1"/>
      <p:bldP spid="1090573" grpId="0" animBg="1"/>
      <p:bldP spid="10905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206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Nuclear reactions</a:t>
            </a:r>
            <a:endParaRPr lang="en-US" sz="2400" dirty="0">
              <a:solidFill>
                <a:schemeClr val="accent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92612" name="Rectangle 4"/>
          <p:cNvSpPr>
            <a:spLocks noChangeArrowheads="1"/>
          </p:cNvSpPr>
          <p:nvPr/>
        </p:nvSpPr>
        <p:spPr bwMode="auto">
          <a:xfrm>
            <a:off x="685800" y="1970088"/>
            <a:ext cx="7772400" cy="4887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A neutron is 1 nucleon and 0 charge.</a:t>
            </a:r>
          </a:p>
          <a:p>
            <a:pPr>
              <a:defRPr/>
            </a:pP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The left side has 31 nucleons.</a:t>
            </a:r>
          </a:p>
          <a:p>
            <a:pPr>
              <a:defRPr/>
            </a:pP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Therefore element X has a nucleon number of 30.</a:t>
            </a:r>
          </a:p>
          <a:p>
            <a:pPr>
              <a:defRPr/>
            </a:pP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(You can also deduce </a:t>
            </a: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that the </a:t>
            </a: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proton number is 15.)</a:t>
            </a:r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947863"/>
            <a:ext cx="7750175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645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92622" name="Rectangle 14"/>
          <p:cNvSpPr>
            <a:spLocks noChangeArrowheads="1"/>
          </p:cNvSpPr>
          <p:nvPr/>
        </p:nvSpPr>
        <p:spPr bwMode="auto">
          <a:xfrm>
            <a:off x="8710613" y="2263775"/>
            <a:ext cx="6064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009999"/>
                </a:solidFill>
                <a:latin typeface="+mn-lt"/>
              </a:rPr>
              <a:t>n</a:t>
            </a:r>
            <a:endParaRPr lang="en-US" sz="2800" dirty="0">
              <a:solidFill>
                <a:srgbClr val="009999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092623" name="Rectangle 15"/>
          <p:cNvSpPr>
            <a:spLocks noChangeArrowheads="1"/>
          </p:cNvSpPr>
          <p:nvPr/>
        </p:nvSpPr>
        <p:spPr bwMode="auto">
          <a:xfrm>
            <a:off x="8332788" y="2146300"/>
            <a:ext cx="5064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rgbClr val="009999"/>
                </a:solidFill>
                <a:latin typeface="+mn-lt"/>
              </a:rPr>
              <a:t>1</a:t>
            </a:r>
            <a:endParaRPr lang="en-US" sz="2400" dirty="0">
              <a:solidFill>
                <a:srgbClr val="009999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092624" name="Rectangle 16"/>
          <p:cNvSpPr>
            <a:spLocks noChangeArrowheads="1"/>
          </p:cNvSpPr>
          <p:nvPr/>
        </p:nvSpPr>
        <p:spPr bwMode="auto">
          <a:xfrm>
            <a:off x="8462963" y="2409825"/>
            <a:ext cx="396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>
                <a:solidFill>
                  <a:srgbClr val="009999"/>
                </a:solidFill>
                <a:latin typeface="+mn-lt"/>
              </a:rPr>
              <a:t>0</a:t>
            </a:r>
            <a:endParaRPr lang="en-US" sz="2400">
              <a:solidFill>
                <a:srgbClr val="009999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092625" name="Rectangle 17"/>
          <p:cNvSpPr>
            <a:spLocks noChangeArrowheads="1"/>
          </p:cNvSpPr>
          <p:nvPr/>
        </p:nvSpPr>
        <p:spPr bwMode="auto">
          <a:xfrm>
            <a:off x="5341938" y="2222500"/>
            <a:ext cx="3408362" cy="261938"/>
          </a:xfrm>
          <a:prstGeom prst="rect">
            <a:avLst/>
          </a:prstGeom>
          <a:solidFill>
            <a:schemeClr val="accent6">
              <a:alpha val="3803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92626" name="Rectangle 18"/>
          <p:cNvSpPr>
            <a:spLocks noChangeArrowheads="1"/>
          </p:cNvSpPr>
          <p:nvPr/>
        </p:nvSpPr>
        <p:spPr bwMode="auto">
          <a:xfrm>
            <a:off x="4860925" y="3911600"/>
            <a:ext cx="3411538" cy="336550"/>
          </a:xfrm>
          <a:prstGeom prst="rect">
            <a:avLst/>
          </a:prstGeom>
          <a:solidFill>
            <a:schemeClr val="accent6">
              <a:alpha val="3803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92627" name="Oval 19"/>
          <p:cNvSpPr>
            <a:spLocks noChangeArrowheads="1"/>
          </p:cNvSpPr>
          <p:nvPr/>
        </p:nvSpPr>
        <p:spPr bwMode="auto">
          <a:xfrm>
            <a:off x="969963" y="3908425"/>
            <a:ext cx="365125" cy="3635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2628" name="Rectangle 20"/>
          <p:cNvSpPr>
            <a:spLocks noChangeArrowheads="1"/>
          </p:cNvSpPr>
          <p:nvPr/>
        </p:nvSpPr>
        <p:spPr bwMode="auto">
          <a:xfrm>
            <a:off x="5313363" y="2497138"/>
            <a:ext cx="3451225" cy="231775"/>
          </a:xfrm>
          <a:prstGeom prst="rect">
            <a:avLst/>
          </a:prstGeom>
          <a:solidFill>
            <a:srgbClr val="FF0000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2629" name="Rectangle 21"/>
          <p:cNvSpPr>
            <a:spLocks noChangeArrowheads="1"/>
          </p:cNvSpPr>
          <p:nvPr/>
        </p:nvSpPr>
        <p:spPr bwMode="auto">
          <a:xfrm>
            <a:off x="1436688" y="3905250"/>
            <a:ext cx="3416300" cy="371475"/>
          </a:xfrm>
          <a:prstGeom prst="rect">
            <a:avLst/>
          </a:prstGeom>
          <a:solidFill>
            <a:srgbClr val="FF0000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26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26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2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92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2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26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26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92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926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926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92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92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92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92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926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926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092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092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622" grpId="0"/>
      <p:bldP spid="1092623" grpId="0"/>
      <p:bldP spid="1092624" grpId="0"/>
      <p:bldP spid="1092625" grpId="0" animBg="1"/>
      <p:bldP spid="1092626" grpId="0" animBg="1"/>
      <p:bldP spid="1092627" grpId="0" animBg="1"/>
      <p:bldP spid="1092628" grpId="0" animBg="1"/>
      <p:bldP spid="10926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206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Nuclear reactions</a:t>
            </a:r>
            <a:endParaRPr lang="en-US" sz="2400" dirty="0">
              <a:solidFill>
                <a:schemeClr val="accent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78788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94660" name="Rectangle 4"/>
          <p:cNvSpPr>
            <a:spLocks noChangeArrowheads="1"/>
          </p:cNvSpPr>
          <p:nvPr/>
        </p:nvSpPr>
        <p:spPr bwMode="auto">
          <a:xfrm>
            <a:off x="685800" y="1970088"/>
            <a:ext cx="7772400" cy="4887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sz="2400" dirty="0">
              <a:solidFill>
                <a:srgbClr val="009999"/>
              </a:solidFill>
              <a:latin typeface="+mn-lt"/>
              <a:sym typeface="Symbol" pitchFamily="18" charset="2"/>
            </a:endParaRPr>
          </a:p>
          <a:p>
            <a:pPr>
              <a:defRPr/>
            </a:pP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The nucleon number is already balanced.</a:t>
            </a:r>
          </a:p>
          <a:p>
            <a:pPr>
              <a:defRPr/>
            </a:pP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The charge on the right is high.</a:t>
            </a:r>
          </a:p>
          <a:p>
            <a:pPr>
              <a:defRPr/>
            </a:pP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These two numbers are characteristic of the electron.</a:t>
            </a:r>
          </a:p>
          <a:p>
            <a:pPr>
              <a:defRPr/>
            </a:pP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The process is beta-minus decay</a:t>
            </a: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rgbClr val="009999"/>
                </a:solidFill>
                <a:latin typeface="Arial"/>
                <a:sym typeface="Symbol" pitchFamily="18" charset="2"/>
              </a:rPr>
              <a:t>Don’t forget the antineutrino that goes with beta-minus.</a:t>
            </a:r>
            <a:endParaRPr lang="en-US" sz="2400" dirty="0">
              <a:solidFill>
                <a:srgbClr val="009999"/>
              </a:solidFill>
              <a:latin typeface="Arial"/>
              <a:sym typeface="Symbol" pitchFamily="18" charset="2"/>
            </a:endParaRPr>
          </a:p>
        </p:txBody>
      </p:sp>
      <p:pic>
        <p:nvPicPr>
          <p:cNvPr id="1094670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675" y="2028825"/>
            <a:ext cx="7932738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4671" name="Rectangle 15"/>
          <p:cNvSpPr>
            <a:spLocks noChangeArrowheads="1"/>
          </p:cNvSpPr>
          <p:nvPr/>
        </p:nvSpPr>
        <p:spPr bwMode="auto">
          <a:xfrm>
            <a:off x="3616325" y="3432175"/>
            <a:ext cx="2700338" cy="319088"/>
          </a:xfrm>
          <a:prstGeom prst="rect">
            <a:avLst/>
          </a:prstGeom>
          <a:solidFill>
            <a:schemeClr val="accent6">
              <a:alpha val="3803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94672" name="Rectangle 16"/>
          <p:cNvSpPr>
            <a:spLocks noChangeArrowheads="1"/>
          </p:cNvSpPr>
          <p:nvPr/>
        </p:nvSpPr>
        <p:spPr bwMode="auto">
          <a:xfrm>
            <a:off x="5476875" y="3575050"/>
            <a:ext cx="6064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+</a:t>
            </a:r>
            <a:endParaRPr lang="en-US" sz="2400" dirty="0">
              <a:solidFill>
                <a:schemeClr val="accent2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094673" name="Rectangle 17"/>
          <p:cNvSpPr>
            <a:spLocks noChangeArrowheads="1"/>
          </p:cNvSpPr>
          <p:nvPr/>
        </p:nvSpPr>
        <p:spPr bwMode="auto">
          <a:xfrm>
            <a:off x="5956300" y="3394075"/>
            <a:ext cx="396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0</a:t>
            </a:r>
            <a:endParaRPr lang="en-US" sz="2400" dirty="0">
              <a:solidFill>
                <a:schemeClr val="accent2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094674" name="Rectangle 18"/>
          <p:cNvSpPr>
            <a:spLocks noChangeArrowheads="1"/>
          </p:cNvSpPr>
          <p:nvPr/>
        </p:nvSpPr>
        <p:spPr bwMode="auto">
          <a:xfrm>
            <a:off x="5864225" y="3765550"/>
            <a:ext cx="5064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-1</a:t>
            </a:r>
            <a:endParaRPr lang="en-US" sz="2400" dirty="0">
              <a:solidFill>
                <a:schemeClr val="accent2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094675" name="Rectangle 19"/>
          <p:cNvSpPr>
            <a:spLocks noChangeArrowheads="1"/>
          </p:cNvSpPr>
          <p:nvPr/>
        </p:nvSpPr>
        <p:spPr bwMode="auto">
          <a:xfrm>
            <a:off x="3613150" y="3778250"/>
            <a:ext cx="2660650" cy="301625"/>
          </a:xfrm>
          <a:prstGeom prst="rect">
            <a:avLst/>
          </a:prstGeom>
          <a:solidFill>
            <a:srgbClr val="FF0000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4677" name="Rectangle 21"/>
          <p:cNvSpPr>
            <a:spLocks noChangeArrowheads="1"/>
          </p:cNvSpPr>
          <p:nvPr/>
        </p:nvSpPr>
        <p:spPr bwMode="auto">
          <a:xfrm>
            <a:off x="6189663" y="3451225"/>
            <a:ext cx="6064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2"/>
                </a:solidFill>
                <a:latin typeface="+mn-lt"/>
              </a:rPr>
              <a:t>e</a:t>
            </a:r>
            <a:endParaRPr lang="en-US" sz="3600" dirty="0">
              <a:solidFill>
                <a:schemeClr val="accent2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6723063" y="3567113"/>
            <a:ext cx="68103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accent6"/>
                </a:solidFill>
                <a:latin typeface="+mn-lt"/>
                <a:sym typeface="Symbol" pitchFamily="18" charset="2"/>
              </a:rPr>
              <a:t>+</a:t>
            </a:r>
            <a:endParaRPr lang="en-US" sz="2400" b="1" dirty="0">
              <a:solidFill>
                <a:schemeClr val="accent6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7129463" y="3527425"/>
            <a:ext cx="6064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6"/>
                </a:solidFill>
                <a:latin typeface="+mn-lt"/>
                <a:sym typeface="Symbol"/>
              </a:rPr>
              <a:t></a:t>
            </a:r>
            <a:endParaRPr lang="en-US" sz="2800" b="1" dirty="0">
              <a:solidFill>
                <a:schemeClr val="accent6"/>
              </a:solidFill>
              <a:latin typeface="+mn-lt"/>
              <a:sym typeface="Symbol" pitchFamily="18" charset="2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300913" y="3643313"/>
            <a:ext cx="18256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4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4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4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46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46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94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4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46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46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94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94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46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946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94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946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46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946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946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71" grpId="0" animBg="1"/>
      <p:bldP spid="1094672" grpId="0"/>
      <p:bldP spid="1094673" grpId="0"/>
      <p:bldP spid="1094674" grpId="0"/>
      <p:bldP spid="1094675" grpId="0" animBg="1"/>
      <p:bldP spid="1094677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06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Nuclear reactions</a:t>
            </a:r>
            <a:endParaRPr lang="en-US" sz="2400" dirty="0">
              <a:solidFill>
                <a:schemeClr val="accent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58148" name="Rectangle 4"/>
          <p:cNvSpPr>
            <a:spLocks noChangeArrowheads="1"/>
          </p:cNvSpPr>
          <p:nvPr/>
        </p:nvSpPr>
        <p:spPr bwMode="auto">
          <a:xfrm>
            <a:off x="685800" y="1955800"/>
            <a:ext cx="7772400" cy="4902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Keep in mind that an electron has N = 0 and Z = -1.</a:t>
            </a:r>
          </a:p>
          <a:p>
            <a:pPr>
              <a:defRPr/>
            </a:pP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Thus only one of the above choices is possible..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313" y="1984375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20063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158157" name="Rectangle 13"/>
          <p:cNvSpPr>
            <a:spLocks noChangeArrowheads="1"/>
          </p:cNvSpPr>
          <p:nvPr/>
        </p:nvSpPr>
        <p:spPr bwMode="auto">
          <a:xfrm>
            <a:off x="2290763" y="3846513"/>
            <a:ext cx="396875" cy="458787"/>
          </a:xfrm>
          <a:prstGeom prst="rect">
            <a:avLst/>
          </a:prstGeom>
          <a:solidFill>
            <a:srgbClr val="FF6600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8158" name="Oval 14"/>
          <p:cNvSpPr>
            <a:spLocks noChangeArrowheads="1"/>
          </p:cNvSpPr>
          <p:nvPr/>
        </p:nvSpPr>
        <p:spPr bwMode="auto">
          <a:xfrm>
            <a:off x="765175" y="3886200"/>
            <a:ext cx="298450" cy="2984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8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8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8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8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58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8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8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8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57" grpId="0" animBg="1"/>
      <p:bldP spid="11581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84213" y="5205413"/>
            <a:ext cx="7772400" cy="16525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EXAMPLE: How many AMUs is 25.32 g of anything?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SOLUTION:</a:t>
            </a:r>
          </a:p>
          <a:p>
            <a:pPr>
              <a:spcBef>
                <a:spcPts val="0"/>
              </a:spcBef>
              <a:defRPr/>
            </a:pPr>
            <a:r>
              <a:rPr lang="en-US" sz="2400" i="1" dirty="0">
                <a:latin typeface="+mn-lt"/>
                <a:sym typeface="Symbol" pitchFamily="18" charset="2"/>
              </a:rPr>
              <a:t>   </a:t>
            </a:r>
            <a:r>
              <a:rPr lang="en-US" sz="2400" dirty="0">
                <a:latin typeface="+mn-lt"/>
                <a:sym typeface="Symbol" pitchFamily="18" charset="2"/>
              </a:rPr>
              <a:t>(25.32 g)(1 kg </a:t>
            </a:r>
            <a:r>
              <a:rPr lang="en-US" sz="2400" i="1" dirty="0">
                <a:latin typeface="+mn-lt"/>
                <a:sym typeface="Symbol" pitchFamily="18" charset="2"/>
              </a:rPr>
              <a:t>/</a:t>
            </a:r>
            <a:r>
              <a:rPr lang="en-US" sz="2400" dirty="0">
                <a:latin typeface="+mn-lt"/>
                <a:sym typeface="Symbol" pitchFamily="18" charset="2"/>
              </a:rPr>
              <a:t> 1000 g)(1 u </a:t>
            </a:r>
            <a:r>
              <a:rPr lang="en-US" sz="2400" i="1" dirty="0">
                <a:latin typeface="+mn-lt"/>
                <a:sym typeface="Symbol" pitchFamily="18" charset="2"/>
              </a:rPr>
              <a:t>/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1.661</a:t>
            </a:r>
            <a:r>
              <a:rPr 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10</a:t>
            </a:r>
            <a:r>
              <a:rPr lang="en-US" sz="2400" baseline="30000" dirty="0">
                <a:solidFill>
                  <a:srgbClr val="000000"/>
                </a:solidFill>
                <a:latin typeface="Arial"/>
                <a:sym typeface="Symbol" pitchFamily="18" charset="2"/>
              </a:rPr>
              <a:t>-27</a:t>
            </a:r>
            <a:r>
              <a:rPr 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kg</a:t>
            </a:r>
            <a:r>
              <a:rPr lang="en-US" sz="2400" dirty="0">
                <a:latin typeface="+mn-lt"/>
                <a:sym typeface="Symbol" pitchFamily="18" charset="2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                                                                = 1.524</a:t>
            </a:r>
            <a:r>
              <a:rPr 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10</a:t>
            </a:r>
            <a:r>
              <a:rPr lang="en-US" sz="2400" baseline="30000" dirty="0">
                <a:solidFill>
                  <a:srgbClr val="000000"/>
                </a:solidFill>
                <a:latin typeface="Arial"/>
                <a:sym typeface="Symbol" pitchFamily="18" charset="2"/>
              </a:rPr>
              <a:t>25</a:t>
            </a:r>
            <a:r>
              <a:rPr 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u.</a:t>
            </a:r>
            <a:endParaRPr 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109875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6560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2D2D8A"/>
                </a:solidFill>
                <a:latin typeface="Arial"/>
                <a:ea typeface="Segoe UI" pitchFamily="34" charset="0"/>
                <a:cs typeface="Arial" charset="0"/>
              </a:rPr>
              <a:t>The unified atomic mass unit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In the world of nuclear reactions we have to keep very precise track of the mass of the nuclei if we are to determine the energy of a reaction.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 this end we define the </a:t>
            </a:r>
            <a:r>
              <a:rPr lang="en-US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unified atomic mass unit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(u) using a neutral carbon-12 atom as our standard of precisely 12.000000 u.</a:t>
            </a: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05775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20738" y="4302125"/>
            <a:ext cx="7451725" cy="841375"/>
            <a:chOff x="517" y="1870"/>
            <a:chExt cx="4694" cy="530"/>
          </a:xfrm>
        </p:grpSpPr>
        <p:sp>
          <p:nvSpPr>
            <p:cNvPr id="18437" name="Rectangle 12"/>
            <p:cNvSpPr>
              <a:spLocks noChangeArrowheads="1"/>
            </p:cNvSpPr>
            <p:nvPr/>
          </p:nvSpPr>
          <p:spPr bwMode="auto">
            <a:xfrm>
              <a:off x="599" y="1870"/>
              <a:ext cx="3779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n-lt"/>
                  <a:cs typeface="Times New Roman" pitchFamily="18" charset="0"/>
                  <a:sym typeface="Symbol" pitchFamily="18" charset="2"/>
                </a:rPr>
                <a:t>1 u = </a:t>
              </a:r>
              <a:r>
                <a:rPr lang="en-US" sz="2400" dirty="0">
                  <a:latin typeface="+mn-lt"/>
                </a:rPr>
                <a:t>1.661</a:t>
              </a:r>
              <a:r>
                <a:rPr lang="en-US" sz="2400" dirty="0">
                  <a:latin typeface="+mn-lt"/>
                  <a:sym typeface="Symbol" pitchFamily="18" charset="2"/>
                </a:rPr>
                <a:t>10</a:t>
              </a:r>
              <a:r>
                <a:rPr lang="en-US" sz="2400" baseline="30000" dirty="0">
                  <a:latin typeface="+mn-lt"/>
                  <a:sym typeface="Symbol" pitchFamily="18" charset="2"/>
                </a:rPr>
                <a:t>-27</a:t>
              </a:r>
              <a:r>
                <a:rPr lang="en-US" sz="2400" dirty="0">
                  <a:latin typeface="+mn-lt"/>
                  <a:sym typeface="Symbol" pitchFamily="18" charset="2"/>
                </a:rPr>
                <a:t> kg = 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sym typeface="Symbol" pitchFamily="18" charset="2"/>
                </a:rPr>
                <a:t>931.5 </a:t>
              </a:r>
              <a:r>
                <a:rPr lang="en-US" sz="2400" dirty="0" err="1">
                  <a:solidFill>
                    <a:srgbClr val="000000"/>
                  </a:solidFill>
                  <a:latin typeface="+mn-lt"/>
                  <a:sym typeface="Symbol" pitchFamily="18" charset="2"/>
                </a:rPr>
                <a:t>MeV</a:t>
              </a:r>
              <a:r>
                <a:rPr lang="en-US" sz="2400" baseline="-25000" dirty="0">
                  <a:solidFill>
                    <a:srgbClr val="000000"/>
                  </a:solidFill>
                  <a:latin typeface="+mn-lt"/>
                  <a:sym typeface="Symbol" pitchFamily="18" charset="2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sym typeface="Symbol" pitchFamily="18" charset="2"/>
                </a:rPr>
                <a:t>c</a:t>
              </a:r>
              <a:r>
                <a:rPr lang="en-US" sz="2400" baseline="30000" dirty="0">
                  <a:solidFill>
                    <a:srgbClr val="000000"/>
                  </a:solidFill>
                  <a:latin typeface="+mn-lt"/>
                  <a:sym typeface="Symbol" pitchFamily="18" charset="2"/>
                </a:rPr>
                <a:t>-2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sym typeface="Symbol" pitchFamily="18" charset="2"/>
                </a:rPr>
                <a:t>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dirty="0">
                <a:latin typeface="+mn-lt"/>
                <a:sym typeface="Symbol" pitchFamily="18" charset="2"/>
              </a:endParaRPr>
            </a:p>
          </p:txBody>
        </p:sp>
        <p:sp>
          <p:nvSpPr>
            <p:cNvPr id="17415" name="Text Box 13"/>
            <p:cNvSpPr txBox="1">
              <a:spLocks noChangeArrowheads="1"/>
            </p:cNvSpPr>
            <p:nvPr/>
          </p:nvSpPr>
          <p:spPr bwMode="auto">
            <a:xfrm>
              <a:off x="3828" y="1877"/>
              <a:ext cx="1383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Arial" charset="0"/>
                </a:rPr>
                <a:t>unified atomic mass unit</a:t>
              </a:r>
              <a:r>
                <a:rPr lang="en-US" sz="2400" i="1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7416" name="Rectangle 14"/>
            <p:cNvSpPr>
              <a:spLocks noChangeArrowheads="1"/>
            </p:cNvSpPr>
            <p:nvPr/>
          </p:nvSpPr>
          <p:spPr bwMode="auto">
            <a:xfrm>
              <a:off x="517" y="1870"/>
              <a:ext cx="4690" cy="5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8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8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8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8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762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i="1">
                <a:solidFill>
                  <a:srgbClr val="2D2D8A"/>
                </a:solidFill>
                <a:latin typeface="Arial" charset="0"/>
                <a:ea typeface="Segoe UI" pitchFamily="34" charset="0"/>
                <a:cs typeface="Arial" charset="0"/>
              </a:rPr>
              <a:t>The unified atomic mass unit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50213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123336" name="Rectangle 8"/>
          <p:cNvSpPr>
            <a:spLocks noChangeArrowheads="1"/>
          </p:cNvSpPr>
          <p:nvPr/>
        </p:nvSpPr>
        <p:spPr bwMode="auto">
          <a:xfrm>
            <a:off x="685800" y="2025650"/>
            <a:ext cx="7772400" cy="4832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9999"/>
                </a:solidFill>
                <a:latin typeface="+mn-lt"/>
                <a:sym typeface="Symbol"/>
              </a:rPr>
              <a:t></a:t>
            </a: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Recall “</a:t>
            </a:r>
            <a:r>
              <a:rPr lang="en-US" sz="2400" dirty="0">
                <a:solidFill>
                  <a:srgbClr val="009999"/>
                </a:solidFill>
                <a:latin typeface="+mn-lt"/>
              </a:rPr>
              <a:t>To this end we define the </a:t>
            </a:r>
            <a:r>
              <a:rPr lang="en-US" sz="2400" b="1" dirty="0">
                <a:solidFill>
                  <a:srgbClr val="009999"/>
                </a:solidFill>
                <a:latin typeface="+mn-lt"/>
              </a:rPr>
              <a:t>unified atomic mass unit</a:t>
            </a:r>
            <a:r>
              <a:rPr lang="en-US" sz="2400" dirty="0">
                <a:solidFill>
                  <a:srgbClr val="009999"/>
                </a:solidFill>
                <a:latin typeface="+mn-lt"/>
              </a:rPr>
              <a:t> (u) using a neutral carbon-12 atom as our standard of precisely 12.000000 u.</a:t>
            </a:r>
            <a:r>
              <a:rPr lang="en-US" sz="2400" dirty="0">
                <a:solidFill>
                  <a:srgbClr val="009999"/>
                </a:solidFill>
                <a:latin typeface="+mn-lt"/>
                <a:sym typeface="Symbol" pitchFamily="18" charset="2"/>
              </a:rPr>
              <a:t>”</a:t>
            </a:r>
          </a:p>
        </p:txBody>
      </p:sp>
      <p:pic>
        <p:nvPicPr>
          <p:cNvPr id="112333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8" y="2103438"/>
            <a:ext cx="6577012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3338" name="Rectangle 10"/>
          <p:cNvSpPr>
            <a:spLocks noChangeArrowheads="1"/>
          </p:cNvSpPr>
          <p:nvPr/>
        </p:nvSpPr>
        <p:spPr bwMode="auto">
          <a:xfrm>
            <a:off x="3705225" y="2589213"/>
            <a:ext cx="2484438" cy="393700"/>
          </a:xfrm>
          <a:prstGeom prst="rect">
            <a:avLst/>
          </a:prstGeom>
          <a:solidFill>
            <a:srgbClr val="FF00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3339" name="Rectangle 11"/>
          <p:cNvSpPr>
            <a:spLocks noChangeArrowheads="1"/>
          </p:cNvSpPr>
          <p:nvPr/>
        </p:nvSpPr>
        <p:spPr bwMode="auto">
          <a:xfrm>
            <a:off x="4583113" y="3232150"/>
            <a:ext cx="2441575" cy="393700"/>
          </a:xfrm>
          <a:prstGeom prst="rect">
            <a:avLst/>
          </a:prstGeom>
          <a:solidFill>
            <a:srgbClr val="FF00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3340" name="Rectangle 12"/>
          <p:cNvSpPr>
            <a:spLocks noChangeArrowheads="1"/>
          </p:cNvSpPr>
          <p:nvPr/>
        </p:nvSpPr>
        <p:spPr bwMode="auto">
          <a:xfrm>
            <a:off x="4449763" y="4084638"/>
            <a:ext cx="2455862" cy="392112"/>
          </a:xfrm>
          <a:prstGeom prst="rect">
            <a:avLst/>
          </a:prstGeom>
          <a:solidFill>
            <a:srgbClr val="FF00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3341" name="Rectangle 13"/>
          <p:cNvSpPr>
            <a:spLocks noChangeArrowheads="1"/>
          </p:cNvSpPr>
          <p:nvPr/>
        </p:nvSpPr>
        <p:spPr bwMode="auto">
          <a:xfrm>
            <a:off x="2873375" y="5767388"/>
            <a:ext cx="3273425" cy="352425"/>
          </a:xfrm>
          <a:prstGeom prst="rect">
            <a:avLst/>
          </a:prstGeom>
          <a:solidFill>
            <a:srgbClr val="FF00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3342" name="Rectangle 14"/>
          <p:cNvSpPr>
            <a:spLocks noChangeArrowheads="1"/>
          </p:cNvSpPr>
          <p:nvPr/>
        </p:nvSpPr>
        <p:spPr bwMode="auto">
          <a:xfrm>
            <a:off x="2414588" y="6115050"/>
            <a:ext cx="1693862" cy="377825"/>
          </a:xfrm>
          <a:prstGeom prst="rect">
            <a:avLst/>
          </a:prstGeom>
          <a:solidFill>
            <a:srgbClr val="0080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3343" name="Rectangle 15"/>
          <p:cNvSpPr>
            <a:spLocks noChangeArrowheads="1"/>
          </p:cNvSpPr>
          <p:nvPr/>
        </p:nvSpPr>
        <p:spPr bwMode="auto">
          <a:xfrm>
            <a:off x="1717675" y="3105150"/>
            <a:ext cx="449263" cy="749300"/>
          </a:xfrm>
          <a:prstGeom prst="rect">
            <a:avLst/>
          </a:prstGeom>
          <a:solidFill>
            <a:srgbClr val="0080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3344" name="Line 16"/>
          <p:cNvSpPr>
            <a:spLocks noChangeShapeType="1"/>
          </p:cNvSpPr>
          <p:nvPr/>
        </p:nvSpPr>
        <p:spPr bwMode="auto">
          <a:xfrm flipV="1">
            <a:off x="1541463" y="4956175"/>
            <a:ext cx="4090987" cy="12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3345" name="Oval 17"/>
          <p:cNvSpPr>
            <a:spLocks noChangeArrowheads="1"/>
          </p:cNvSpPr>
          <p:nvPr/>
        </p:nvSpPr>
        <p:spPr bwMode="auto">
          <a:xfrm>
            <a:off x="876300" y="3235325"/>
            <a:ext cx="385763" cy="3857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33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33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3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3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3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3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3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3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3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3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8" grpId="0" animBg="1"/>
      <p:bldP spid="1123339" grpId="0" animBg="1"/>
      <p:bldP spid="1123340" grpId="0" animBg="1"/>
      <p:bldP spid="1123341" grpId="0" animBg="1"/>
      <p:bldP spid="1123342" grpId="0" animBg="1"/>
      <p:bldP spid="1123343" grpId="0" animBg="1"/>
      <p:bldP spid="1123344" grpId="0" animBg="1"/>
      <p:bldP spid="11233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14" name="Rectangle 10"/>
          <p:cNvSpPr>
            <a:spLocks noChangeArrowheads="1"/>
          </p:cNvSpPr>
          <p:nvPr/>
        </p:nvSpPr>
        <p:spPr bwMode="auto">
          <a:xfrm>
            <a:off x="684213" y="4473575"/>
            <a:ext cx="7772400" cy="23844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EXAMPLE: If one kilogram of anything                           is converted completely into energy,                                  how much energy would be released?</a:t>
            </a:r>
          </a:p>
          <a:p>
            <a:pPr>
              <a:spcBef>
                <a:spcPts val="4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SOLUTION: Using </a:t>
            </a:r>
            <a:r>
              <a:rPr lang="en-US" sz="2400" i="1" dirty="0">
                <a:latin typeface="+mn-lt"/>
                <a:sym typeface="Symbol" pitchFamily="18" charset="2"/>
              </a:rPr>
              <a:t>E</a:t>
            </a:r>
            <a:r>
              <a:rPr lang="en-US" sz="2400" dirty="0">
                <a:latin typeface="+mn-lt"/>
                <a:sym typeface="Symbol" pitchFamily="18" charset="2"/>
              </a:rPr>
              <a:t> = </a:t>
            </a:r>
            <a:r>
              <a:rPr lang="en-US" sz="2400" i="1" dirty="0">
                <a:latin typeface="+mn-lt"/>
                <a:sym typeface="Symbol" pitchFamily="18" charset="2"/>
              </a:rPr>
              <a:t>mc</a:t>
            </a:r>
            <a:r>
              <a:rPr lang="en-US" sz="2400" baseline="30000" dirty="0">
                <a:latin typeface="+mn-lt"/>
                <a:sym typeface="Symbol" pitchFamily="18" charset="2"/>
              </a:rPr>
              <a:t>2</a:t>
            </a:r>
            <a:r>
              <a:rPr lang="en-US" sz="2400" dirty="0">
                <a:latin typeface="+mn-lt"/>
                <a:sym typeface="Symbol" pitchFamily="18" charset="2"/>
              </a:rPr>
              <a:t> we get</a:t>
            </a:r>
          </a:p>
          <a:p>
            <a:pPr>
              <a:spcBef>
                <a:spcPts val="400"/>
              </a:spcBef>
              <a:defRPr/>
            </a:pPr>
            <a:r>
              <a:rPr lang="en-US" sz="2400" i="1" dirty="0">
                <a:latin typeface="+mn-lt"/>
                <a:sym typeface="Symbol" pitchFamily="18" charset="2"/>
              </a:rPr>
              <a:t> E</a:t>
            </a:r>
            <a:r>
              <a:rPr lang="en-US" sz="2400" dirty="0">
                <a:latin typeface="+mn-lt"/>
                <a:sym typeface="Symbol" pitchFamily="18" charset="2"/>
              </a:rPr>
              <a:t> = </a:t>
            </a:r>
            <a:r>
              <a:rPr lang="en-US" sz="2400" i="1" dirty="0">
                <a:latin typeface="+mn-lt"/>
                <a:sym typeface="Symbol" pitchFamily="18" charset="2"/>
              </a:rPr>
              <a:t>mc</a:t>
            </a:r>
            <a:r>
              <a:rPr lang="en-US" sz="2400" baseline="30000" dirty="0">
                <a:latin typeface="+mn-lt"/>
                <a:sym typeface="Symbol" pitchFamily="18" charset="2"/>
              </a:rPr>
              <a:t>2</a:t>
            </a:r>
            <a:r>
              <a:rPr lang="en-US" sz="2400" i="1" dirty="0">
                <a:latin typeface="+mn-lt"/>
                <a:sym typeface="Symbol" pitchFamily="18" charset="2"/>
              </a:rPr>
              <a:t> </a:t>
            </a:r>
            <a:r>
              <a:rPr lang="en-US" sz="2400" dirty="0">
                <a:latin typeface="+mn-lt"/>
                <a:sym typeface="Symbol" pitchFamily="18" charset="2"/>
              </a:rPr>
              <a:t>= (1)(3.0010</a:t>
            </a:r>
            <a:r>
              <a:rPr lang="en-US" sz="2400" baseline="30000" dirty="0">
                <a:latin typeface="+mn-lt"/>
                <a:sym typeface="Symbol" pitchFamily="18" charset="2"/>
              </a:rPr>
              <a:t>8</a:t>
            </a:r>
            <a:r>
              <a:rPr lang="en-US" sz="2400" dirty="0">
                <a:latin typeface="+mn-lt"/>
                <a:sym typeface="Symbol" pitchFamily="18" charset="2"/>
              </a:rPr>
              <a:t>)</a:t>
            </a:r>
            <a:r>
              <a:rPr lang="en-US" sz="2400" baseline="30000" dirty="0">
                <a:latin typeface="+mn-lt"/>
                <a:sym typeface="Symbol" pitchFamily="18" charset="2"/>
              </a:rPr>
              <a:t>2</a:t>
            </a:r>
            <a:r>
              <a:rPr lang="en-US" sz="2400" dirty="0">
                <a:latin typeface="+mn-lt"/>
                <a:sym typeface="Symbol" pitchFamily="18" charset="2"/>
              </a:rPr>
              <a:t> = 9.0010</a:t>
            </a:r>
            <a:r>
              <a:rPr lang="en-US" sz="2400" baseline="30000" dirty="0">
                <a:latin typeface="+mn-lt"/>
                <a:sym typeface="Symbol" pitchFamily="18" charset="2"/>
              </a:rPr>
              <a:t>16</a:t>
            </a:r>
            <a:r>
              <a:rPr lang="en-US" sz="2400" dirty="0">
                <a:latin typeface="+mn-lt"/>
                <a:sym typeface="Symbol" pitchFamily="18" charset="2"/>
              </a:rPr>
              <a:t> </a:t>
            </a:r>
            <a:r>
              <a:rPr lang="en-US" sz="2400" dirty="0">
                <a:latin typeface="+mn-lt"/>
                <a:sym typeface="Symbol" pitchFamily="18" charset="2"/>
              </a:rPr>
              <a:t>J!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Segoe U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latin typeface="+mn-lt"/>
              </a:rPr>
              <a:t>1 megaton of TNT = 4.18400 × 10</a:t>
            </a:r>
            <a:r>
              <a:rPr lang="en-US" sz="2400" baseline="30000" dirty="0">
                <a:latin typeface="+mn-lt"/>
              </a:rPr>
              <a:t>15</a:t>
            </a:r>
            <a:r>
              <a:rPr lang="en-US" sz="2400" dirty="0">
                <a:latin typeface="+mn-lt"/>
              </a:rPr>
              <a:t> joules.</a:t>
            </a:r>
          </a:p>
        </p:txBody>
      </p:sp>
      <p:sp>
        <p:nvSpPr>
          <p:cNvPr id="109670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9384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2D2D8A"/>
                </a:solidFill>
                <a:latin typeface="+mn-lt"/>
                <a:ea typeface="Segoe UI" pitchFamily="34" charset="0"/>
                <a:cs typeface="Arial" charset="0"/>
              </a:rPr>
              <a:t>Mass defect and nuclear binding energy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 understand nuclear reactions we have to use Einstein’s mass-energy equivalence relationship:</a:t>
            </a: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This equation is probably the most famous of all.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What </a:t>
            </a:r>
            <a:r>
              <a:rPr lang="en-US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= </a:t>
            </a:r>
            <a:r>
              <a:rPr lang="en-US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mc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means is that </a:t>
            </a:r>
            <a:r>
              <a:rPr lang="en-US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mass      </a:t>
            </a:r>
            <a:r>
              <a:rPr lang="en-US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                             </a:t>
            </a:r>
            <a:r>
              <a:rPr lang="en-US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and energy are interchangeable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20063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20738" y="2819400"/>
            <a:ext cx="7450137" cy="461963"/>
            <a:chOff x="517" y="1868"/>
            <a:chExt cx="4693" cy="291"/>
          </a:xfrm>
        </p:grpSpPr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599" y="1870"/>
              <a:ext cx="263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i="1" dirty="0">
                  <a:solidFill>
                    <a:srgbClr val="000000"/>
                  </a:solidFill>
                  <a:latin typeface="+mn-lt"/>
                  <a:cs typeface="Times New Roman" pitchFamily="18" charset="0"/>
                  <a:sym typeface="Symbol" pitchFamily="18" charset="2"/>
                </a:rPr>
                <a:t>E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cs typeface="Times New Roman" pitchFamily="18" charset="0"/>
                  <a:sym typeface="Symbol" pitchFamily="18" charset="2"/>
                </a:rPr>
                <a:t> = </a:t>
              </a:r>
              <a:r>
                <a:rPr lang="en-US" sz="2400" i="1" dirty="0">
                  <a:solidFill>
                    <a:srgbClr val="000000"/>
                  </a:solidFill>
                  <a:latin typeface="+mn-lt"/>
                  <a:cs typeface="Times New Roman" pitchFamily="18" charset="0"/>
                  <a:sym typeface="Symbol" pitchFamily="18" charset="2"/>
                </a:rPr>
                <a:t>mc</a:t>
              </a:r>
              <a:r>
                <a:rPr lang="en-US" sz="2400" baseline="30000" dirty="0">
                  <a:solidFill>
                    <a:srgbClr val="000000"/>
                  </a:solidFill>
                  <a:latin typeface="+mn-lt"/>
                  <a:cs typeface="Times New Roman" pitchFamily="18" charset="0"/>
                  <a:sym typeface="Symbol" pitchFamily="18" charset="2"/>
                </a:rPr>
                <a:t>2 </a:t>
              </a:r>
              <a:r>
                <a:rPr lang="en-US" sz="2400" dirty="0">
                  <a:solidFill>
                    <a:schemeClr val="accent6"/>
                  </a:solidFill>
                  <a:latin typeface="Arial"/>
                  <a:cs typeface="Times New Roman" pitchFamily="18" charset="0"/>
                  <a:sym typeface="Symbol" pitchFamily="18" charset="2"/>
                </a:rPr>
                <a:t>or</a:t>
              </a:r>
              <a:r>
                <a:rPr lang="en-US" sz="2400" i="1" dirty="0">
                  <a:solidFill>
                    <a:srgbClr val="000000"/>
                  </a:solidFill>
                  <a:latin typeface="Arial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cs typeface="Times New Roman" pitchFamily="18" charset="0"/>
                  <a:sym typeface="Symbol"/>
                </a:rPr>
                <a:t></a:t>
              </a:r>
              <a:r>
                <a:rPr lang="en-US" sz="2400" i="1" dirty="0">
                  <a:solidFill>
                    <a:srgbClr val="000000"/>
                  </a:solidFill>
                  <a:latin typeface="Arial"/>
                  <a:cs typeface="Times New Roman" pitchFamily="18" charset="0"/>
                  <a:sym typeface="Symbol" pitchFamily="18" charset="2"/>
                </a:rPr>
                <a:t>E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cs typeface="Times New Roman" pitchFamily="18" charset="0"/>
                  <a:sym typeface="Symbol" pitchFamily="18" charset="2"/>
                </a:rPr>
                <a:t> = 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cs typeface="Times New Roman" pitchFamily="18" charset="0"/>
                  <a:sym typeface="Symbol"/>
                </a:rPr>
                <a:t></a:t>
              </a:r>
              <a:r>
                <a:rPr lang="en-US" sz="2400" i="1" dirty="0">
                  <a:solidFill>
                    <a:srgbClr val="000000"/>
                  </a:solidFill>
                  <a:latin typeface="Arial"/>
                  <a:cs typeface="Times New Roman" pitchFamily="18" charset="0"/>
                  <a:sym typeface="Symbol" pitchFamily="18" charset="2"/>
                </a:rPr>
                <a:t>m</a:t>
              </a:r>
              <a:r>
                <a:rPr lang="en-US" sz="2400" i="1" baseline="-25000" dirty="0">
                  <a:solidFill>
                    <a:srgbClr val="000000"/>
                  </a:solidFill>
                  <a:latin typeface="Arial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i="1" dirty="0">
                  <a:solidFill>
                    <a:srgbClr val="000000"/>
                  </a:solidFill>
                  <a:latin typeface="Arial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en-US" sz="2400" baseline="30000" dirty="0">
                  <a:solidFill>
                    <a:srgbClr val="000000"/>
                  </a:solidFill>
                  <a:latin typeface="Arial"/>
                  <a:cs typeface="Times New Roman" pitchFamily="18" charset="0"/>
                  <a:sym typeface="Symbol" pitchFamily="18" charset="2"/>
                </a:rPr>
                <a:t>2</a:t>
              </a:r>
              <a:endParaRPr lang="en-US" sz="2400" dirty="0">
                <a:latin typeface="+mn-lt"/>
                <a:sym typeface="Symbol" pitchFamily="18" charset="2"/>
              </a:endParaRPr>
            </a:p>
          </p:txBody>
        </p:sp>
        <p:sp>
          <p:nvSpPr>
            <p:cNvPr id="19464" name="Text Box 6"/>
            <p:cNvSpPr txBox="1">
              <a:spLocks noChangeArrowheads="1"/>
            </p:cNvSpPr>
            <p:nvPr/>
          </p:nvSpPr>
          <p:spPr bwMode="auto">
            <a:xfrm>
              <a:off x="2658" y="1868"/>
              <a:ext cx="2552" cy="2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Arial" charset="0"/>
                </a:rPr>
                <a:t> mass-energy equivalence</a:t>
              </a:r>
              <a:r>
                <a:rPr lang="en-US" sz="2400" i="1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9465" name="Rectangle 7"/>
            <p:cNvSpPr>
              <a:spLocks noChangeArrowheads="1"/>
            </p:cNvSpPr>
            <p:nvPr/>
          </p:nvSpPr>
          <p:spPr bwMode="auto">
            <a:xfrm>
              <a:off x="517" y="1870"/>
              <a:ext cx="4690" cy="2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96713" name="Picture 9" descr="Einstein at blackboard"/>
          <p:cNvPicPr>
            <a:picLocks noChangeAspect="1" noChangeArrowheads="1"/>
          </p:cNvPicPr>
          <p:nvPr/>
        </p:nvPicPr>
        <p:blipFill>
          <a:blip r:embed="rId5" cstate="print"/>
          <a:srcRect r="16907"/>
          <a:stretch>
            <a:fillRect/>
          </a:stretch>
        </p:blipFill>
        <p:spPr bwMode="auto">
          <a:xfrm>
            <a:off x="6199188" y="3663950"/>
            <a:ext cx="2784475" cy="255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6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6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6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6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6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6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6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6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6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6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6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6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6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96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96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6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39" name="Rectangle 39"/>
          <p:cNvSpPr>
            <a:spLocks noChangeArrowheads="1"/>
          </p:cNvSpPr>
          <p:nvPr/>
        </p:nvSpPr>
        <p:spPr bwMode="auto">
          <a:xfrm>
            <a:off x="684213" y="4867275"/>
            <a:ext cx="7772400" cy="19907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EXAMPLE:  Label the reactants and the products in the following nuclear reaction: 2(</a:t>
            </a:r>
            <a:r>
              <a:rPr lang="en-US" sz="2400" baseline="30000" dirty="0">
                <a:latin typeface="+mn-lt"/>
                <a:sym typeface="Symbol" pitchFamily="18" charset="2"/>
              </a:rPr>
              <a:t>1</a:t>
            </a:r>
            <a:r>
              <a:rPr lang="en-US" sz="2400" dirty="0">
                <a:latin typeface="+mn-lt"/>
                <a:sym typeface="Symbol" pitchFamily="18" charset="2"/>
              </a:rPr>
              <a:t>H) + 2n  </a:t>
            </a:r>
            <a:r>
              <a:rPr lang="en-US" sz="2400" baseline="30000" dirty="0">
                <a:latin typeface="+mn-lt"/>
                <a:sym typeface="Symbol" pitchFamily="18" charset="2"/>
              </a:rPr>
              <a:t>4</a:t>
            </a:r>
            <a:r>
              <a:rPr lang="en-US" sz="2400" dirty="0">
                <a:latin typeface="+mn-lt"/>
                <a:sym typeface="Symbol" pitchFamily="18" charset="2"/>
              </a:rPr>
              <a:t>He.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            	2(</a:t>
            </a:r>
            <a:r>
              <a:rPr lang="en-US" sz="2400" baseline="30000" dirty="0">
                <a:latin typeface="+mn-lt"/>
                <a:sym typeface="Symbol" pitchFamily="18" charset="2"/>
              </a:rPr>
              <a:t>1</a:t>
            </a:r>
            <a:r>
              <a:rPr lang="en-US" sz="2400" dirty="0">
                <a:latin typeface="+mn-lt"/>
                <a:sym typeface="Symbol" pitchFamily="18" charset="2"/>
              </a:rPr>
              <a:t>H) + 2n        </a:t>
            </a:r>
            <a:r>
              <a:rPr lang="en-US" sz="2400" baseline="30000" dirty="0">
                <a:latin typeface="+mn-lt"/>
                <a:sym typeface="Symbol" pitchFamily="18" charset="2"/>
              </a:rPr>
              <a:t>4</a:t>
            </a:r>
            <a:r>
              <a:rPr lang="en-US" sz="2400" dirty="0">
                <a:latin typeface="+mn-lt"/>
                <a:sym typeface="Symbol" pitchFamily="18" charset="2"/>
              </a:rPr>
              <a:t>He</a:t>
            </a:r>
          </a:p>
        </p:txBody>
      </p:sp>
      <p:sp>
        <p:nvSpPr>
          <p:cNvPr id="11008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3464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i="1">
                <a:solidFill>
                  <a:srgbClr val="2D2D8A"/>
                </a:solidFill>
                <a:latin typeface="Arial" charset="0"/>
                <a:ea typeface="Segoe UI" pitchFamily="34" charset="0"/>
                <a:cs typeface="Arial" charset="0"/>
              </a:rPr>
              <a:t>Mass defect and nuclear binding energy</a:t>
            </a:r>
            <a:endParaRPr lang="en-US" sz="2400" i="1">
              <a:solidFill>
                <a:srgbClr val="000000"/>
              </a:solidFill>
              <a:latin typeface="Arial" charset="0"/>
              <a:ea typeface="Segoe UI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" charset="0"/>
                <a:ea typeface="Segoe U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Segoe UI" pitchFamily="34" charset="0"/>
                <a:cs typeface="Times New Roman" pitchFamily="18" charset="0"/>
              </a:rPr>
              <a:t>Finding the </a:t>
            </a:r>
            <a:r>
              <a:rPr lang="en-US" sz="2400" b="1">
                <a:solidFill>
                  <a:srgbClr val="000000"/>
                </a:solidFill>
                <a:latin typeface="Arial" charset="0"/>
                <a:ea typeface="Segoe UI" pitchFamily="34" charset="0"/>
                <a:cs typeface="Times New Roman" pitchFamily="18" charset="0"/>
              </a:rPr>
              <a:t>mass defect 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Segoe UI" pitchFamily="34" charset="0"/>
                <a:cs typeface="Times New Roman" pitchFamily="18" charset="0"/>
              </a:rPr>
              <a:t>of a nuclear reaction takes three steps: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" charset="0"/>
                <a:ea typeface="Segoe UI" pitchFamily="34" charset="0"/>
                <a:cs typeface="Times New Roman" pitchFamily="18" charset="0"/>
              </a:rPr>
              <a:t>(1) Find the mass of the reactants.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" charset="0"/>
                <a:ea typeface="Segoe UI" pitchFamily="34" charset="0"/>
                <a:cs typeface="Times New Roman" pitchFamily="18" charset="0"/>
              </a:rPr>
              <a:t>(2) Find the mass of the products.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" charset="0"/>
                <a:ea typeface="Segoe UI" pitchFamily="34" charset="0"/>
                <a:cs typeface="Times New Roman" pitchFamily="18" charset="0"/>
              </a:rPr>
              <a:t>(3) Find the difference in mass.</a:t>
            </a: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" charset="0"/>
                <a:ea typeface="Segoe U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Segoe UI" pitchFamily="34" charset="0"/>
                <a:cs typeface="Times New Roman" pitchFamily="18" charset="0"/>
              </a:rPr>
              <a:t>The difference in mass between the reactants and the products is called the </a:t>
            </a:r>
            <a:r>
              <a:rPr lang="en-US" sz="2400" b="1">
                <a:solidFill>
                  <a:srgbClr val="000000"/>
                </a:solidFill>
                <a:latin typeface="Arial" charset="0"/>
                <a:ea typeface="Segoe UI" pitchFamily="34" charset="0"/>
                <a:cs typeface="Times New Roman" pitchFamily="18" charset="0"/>
              </a:rPr>
              <a:t>mass defect 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Segoe UI" pitchFamily="34" charset="0"/>
                <a:cs typeface="Courier New" pitchFamily="49" charset="0"/>
              </a:rPr>
              <a:t>∆</a:t>
            </a:r>
            <a:r>
              <a:rPr lang="en-US" sz="2400" i="1">
                <a:solidFill>
                  <a:srgbClr val="000000"/>
                </a:solidFill>
                <a:latin typeface="Arial" charset="0"/>
                <a:ea typeface="Segoe UI" pitchFamily="34" charset="0"/>
                <a:cs typeface="Courier New" pitchFamily="49" charset="0"/>
              </a:rPr>
              <a:t>m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Segoe UI" pitchFamily="34" charset="0"/>
                <a:cs typeface="Times New Roman" pitchFamily="18" charset="0"/>
              </a:rPr>
              <a:t>. 	</a:t>
            </a:r>
            <a:endParaRPr lang="en-US" sz="2400">
              <a:solidFill>
                <a:srgbClr val="000000"/>
              </a:solidFill>
              <a:latin typeface="Arial" charset="0"/>
              <a:ea typeface="Segoe U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20063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100841" name="Text Box 41"/>
          <p:cNvSpPr txBox="1">
            <a:spLocks noChangeArrowheads="1"/>
          </p:cNvSpPr>
          <p:nvPr/>
        </p:nvSpPr>
        <p:spPr bwMode="auto">
          <a:xfrm>
            <a:off x="2592388" y="6407150"/>
            <a:ext cx="1450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hlink"/>
                </a:solidFill>
                <a:latin typeface="+mn-lt"/>
              </a:rPr>
              <a:t>reactants</a:t>
            </a:r>
          </a:p>
        </p:txBody>
      </p:sp>
      <p:sp>
        <p:nvSpPr>
          <p:cNvPr id="1100842" name="Text Box 42"/>
          <p:cNvSpPr txBox="1">
            <a:spLocks noChangeArrowheads="1"/>
          </p:cNvSpPr>
          <p:nvPr/>
        </p:nvSpPr>
        <p:spPr bwMode="auto">
          <a:xfrm>
            <a:off x="4608513" y="6408738"/>
            <a:ext cx="1212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hlink"/>
                </a:solidFill>
                <a:latin typeface="+mn-lt"/>
              </a:rPr>
              <a:t>product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0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0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0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0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0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0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0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0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0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0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00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00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00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00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0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0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841" grpId="0"/>
      <p:bldP spid="11008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5033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chemeClr val="accent6"/>
                </a:solidFill>
                <a:latin typeface="+mn-lt"/>
                <a:ea typeface="Segoe UI" pitchFamily="34" charset="0"/>
                <a:cs typeface="Arial" charset="0"/>
              </a:rPr>
              <a:t>Understandings: </a:t>
            </a:r>
          </a:p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chemeClr val="accent6"/>
                </a:solidFill>
                <a:latin typeface="+mn-lt"/>
                <a:ea typeface="Segoe UI" pitchFamily="34" charset="0"/>
                <a:cs typeface="Arial" charset="0"/>
              </a:rPr>
              <a:t>• The unified atomic mass unit </a:t>
            </a:r>
          </a:p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chemeClr val="accent6"/>
                </a:solidFill>
                <a:latin typeface="+mn-lt"/>
                <a:ea typeface="Segoe UI" pitchFamily="34" charset="0"/>
                <a:cs typeface="Arial" charset="0"/>
              </a:rPr>
              <a:t>• Mass defect and nuclear binding energy </a:t>
            </a:r>
          </a:p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chemeClr val="accent6"/>
                </a:solidFill>
                <a:latin typeface="+mn-lt"/>
                <a:ea typeface="Segoe UI" pitchFamily="34" charset="0"/>
                <a:cs typeface="Arial" charset="0"/>
              </a:rPr>
              <a:t>• Nuclear fission and nuclear fusion </a:t>
            </a:r>
          </a:p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chemeClr val="accent6"/>
                </a:solidFill>
                <a:latin typeface="+mn-lt"/>
                <a:ea typeface="Segoe UI" pitchFamily="34" charset="0"/>
                <a:cs typeface="Arial" charset="0"/>
              </a:rPr>
              <a:t>Applications and skills: </a:t>
            </a:r>
          </a:p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chemeClr val="accent6"/>
                </a:solidFill>
                <a:latin typeface="+mn-lt"/>
                <a:ea typeface="Segoe UI" pitchFamily="34" charset="0"/>
                <a:cs typeface="Arial" charset="0"/>
              </a:rPr>
              <a:t>• Solving problems involving mass defect and binding energy </a:t>
            </a:r>
          </a:p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chemeClr val="accent6"/>
                </a:solidFill>
                <a:latin typeface="+mn-lt"/>
                <a:ea typeface="Segoe UI" pitchFamily="34" charset="0"/>
                <a:cs typeface="Arial" charset="0"/>
              </a:rPr>
              <a:t>• Solving problems involving the energy released in radioactive decay, nuclear fission and fusion </a:t>
            </a:r>
          </a:p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chemeClr val="accent6"/>
                </a:solidFill>
                <a:latin typeface="+mn-lt"/>
                <a:ea typeface="Segoe UI" pitchFamily="34" charset="0"/>
                <a:cs typeface="Arial" charset="0"/>
              </a:rPr>
              <a:t>• Sketching and interpreting the general shape of the curve of average binding energy per nucleon against nucleon number </a:t>
            </a:r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985125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7: Atomic, nuclear and particle physics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7.2 – Nuclear reactions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71" name="Rectangle 23"/>
          <p:cNvSpPr>
            <a:spLocks noChangeArrowheads="1"/>
          </p:cNvSpPr>
          <p:nvPr/>
        </p:nvSpPr>
        <p:spPr bwMode="auto">
          <a:xfrm>
            <a:off x="682625" y="6035675"/>
            <a:ext cx="7764463" cy="8223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b="1" i="1" dirty="0">
                <a:latin typeface="+mn-lt"/>
              </a:rPr>
              <a:t>FYI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latin typeface="+mn-lt"/>
                <a:sym typeface="Symbol" pitchFamily="18" charset="2"/>
              </a:rPr>
              <a:t></a:t>
            </a:r>
            <a:r>
              <a:rPr lang="en-US" sz="2400" dirty="0">
                <a:latin typeface="+mn-lt"/>
                <a:sym typeface="Symbol" pitchFamily="18" charset="2"/>
              </a:rPr>
              <a:t>Thus </a:t>
            </a:r>
            <a:r>
              <a:rPr lang="en-US" sz="2400" baseline="30000" dirty="0">
                <a:latin typeface="+mn-lt"/>
                <a:sym typeface="Symbol" pitchFamily="18" charset="2"/>
              </a:rPr>
              <a:t>4</a:t>
            </a:r>
            <a:r>
              <a:rPr lang="en-US" sz="2400" dirty="0">
                <a:latin typeface="+mn-lt"/>
                <a:sym typeface="Symbol" pitchFamily="18" charset="2"/>
              </a:rPr>
              <a:t>He has less mass than its constituents!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i="1">
                <a:solidFill>
                  <a:srgbClr val="2D2D8A"/>
                </a:solidFill>
                <a:latin typeface="Arial" charset="0"/>
                <a:ea typeface="Segoe UI" pitchFamily="34" charset="0"/>
                <a:cs typeface="Arial" charset="0"/>
              </a:rPr>
              <a:t>Mass defect and nuclear binding energy</a:t>
            </a:r>
            <a:endParaRPr lang="en-US" sz="2400" i="1">
              <a:solidFill>
                <a:srgbClr val="000000"/>
              </a:solidFill>
              <a:latin typeface="Arial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1102870" name="Rectangle 22"/>
          <p:cNvSpPr>
            <a:spLocks noChangeArrowheads="1"/>
          </p:cNvSpPr>
          <p:nvPr/>
        </p:nvSpPr>
        <p:spPr bwMode="auto">
          <a:xfrm>
            <a:off x="684213" y="1997075"/>
            <a:ext cx="7772400" cy="41084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EXAMPLE:  Using the table find the mass                                   defect in the following nuclear reaction:</a:t>
            </a: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                    2(</a:t>
            </a:r>
            <a:r>
              <a:rPr lang="en-US" sz="2400" baseline="30000" dirty="0">
                <a:latin typeface="+mn-lt"/>
                <a:sym typeface="Symbol" pitchFamily="18" charset="2"/>
              </a:rPr>
              <a:t>1</a:t>
            </a:r>
            <a:r>
              <a:rPr lang="en-US" sz="2400" dirty="0">
                <a:latin typeface="+mn-lt"/>
                <a:sym typeface="Symbol" pitchFamily="18" charset="2"/>
              </a:rPr>
              <a:t>H) + 2n  </a:t>
            </a:r>
            <a:r>
              <a:rPr lang="en-US" sz="2400" baseline="30000" dirty="0">
                <a:latin typeface="+mn-lt"/>
                <a:sym typeface="Symbol" pitchFamily="18" charset="2"/>
              </a:rPr>
              <a:t>4</a:t>
            </a:r>
            <a:r>
              <a:rPr lang="en-US" sz="2400" dirty="0">
                <a:latin typeface="+mn-lt"/>
                <a:sym typeface="Symbol" pitchFamily="18" charset="2"/>
              </a:rPr>
              <a:t>He.</a:t>
            </a: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SOLUTION: </a:t>
            </a: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For the reactants </a:t>
            </a:r>
            <a:r>
              <a:rPr lang="en-US" sz="2400" baseline="30000" dirty="0">
                <a:latin typeface="+mn-lt"/>
                <a:sym typeface="Symbol" pitchFamily="18" charset="2"/>
              </a:rPr>
              <a:t>1</a:t>
            </a:r>
            <a:r>
              <a:rPr lang="en-US" sz="2400" dirty="0">
                <a:latin typeface="+mn-lt"/>
                <a:sym typeface="Symbol" pitchFamily="18" charset="2"/>
              </a:rPr>
              <a:t>H and n:</a:t>
            </a: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    2(1.007825) + 2(1.008665) = 4.032980 u.</a:t>
            </a: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For the single product </a:t>
            </a:r>
            <a:r>
              <a:rPr lang="en-US" sz="2400" baseline="30000" dirty="0">
                <a:latin typeface="+mn-lt"/>
                <a:sym typeface="Symbol" pitchFamily="18" charset="2"/>
              </a:rPr>
              <a:t>4</a:t>
            </a:r>
            <a:r>
              <a:rPr lang="en-US" sz="2400" dirty="0">
                <a:latin typeface="+mn-lt"/>
                <a:sym typeface="Symbol" pitchFamily="18" charset="2"/>
              </a:rPr>
              <a:t>He: 4.002603 u.</a:t>
            </a: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The mass defect:</a:t>
            </a: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     </a:t>
            </a:r>
            <a:r>
              <a:rPr lang="en-US" sz="2400" dirty="0">
                <a:latin typeface="+mn-lt"/>
                <a:sym typeface="Symbol" pitchFamily="18" charset="2"/>
              </a:rPr>
              <a:t>  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Courier New" pitchFamily="49" charset="0"/>
              </a:rPr>
              <a:t>∆</a:t>
            </a:r>
            <a:r>
              <a:rPr lang="en-US" sz="2400" i="1" dirty="0">
                <a:solidFill>
                  <a:srgbClr val="000000"/>
                </a:solidFill>
                <a:latin typeface="+mn-lt"/>
                <a:cs typeface="Courier New" pitchFamily="49" charset="0"/>
              </a:rPr>
              <a:t>m</a:t>
            </a:r>
            <a:r>
              <a:rPr lang="en-US" sz="2400" dirty="0">
                <a:latin typeface="+mn-lt"/>
                <a:sym typeface="Symbol" pitchFamily="18" charset="2"/>
              </a:rPr>
              <a:t> = </a:t>
            </a:r>
            <a:r>
              <a:rPr lang="en-US" sz="2400" dirty="0">
                <a:solidFill>
                  <a:schemeClr val="accent6"/>
                </a:solidFill>
                <a:latin typeface="+mn-lt"/>
                <a:sym typeface="Symbol" pitchFamily="18" charset="2"/>
              </a:rPr>
              <a:t>4.002603</a:t>
            </a:r>
            <a:r>
              <a:rPr lang="en-US" sz="2400" dirty="0">
                <a:latin typeface="+mn-lt"/>
                <a:sym typeface="Symbol" pitchFamily="18" charset="2"/>
              </a:rPr>
              <a:t> - 4.032890 = -0.030377 u.</a:t>
            </a: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 -0.030377 u(</a:t>
            </a:r>
            <a:r>
              <a:rPr lang="en-US" sz="2400" dirty="0">
                <a:latin typeface="+mn-lt"/>
              </a:rPr>
              <a:t>1.661</a:t>
            </a:r>
            <a:r>
              <a:rPr lang="en-US" sz="2400" dirty="0">
                <a:latin typeface="+mn-lt"/>
                <a:sym typeface="Symbol" pitchFamily="18" charset="2"/>
              </a:rPr>
              <a:t>10</a:t>
            </a:r>
            <a:r>
              <a:rPr lang="en-US" sz="2400" baseline="30000" dirty="0">
                <a:latin typeface="+mn-lt"/>
                <a:sym typeface="Symbol" pitchFamily="18" charset="2"/>
              </a:rPr>
              <a:t>-27</a:t>
            </a:r>
            <a:r>
              <a:rPr lang="en-US" sz="2400" dirty="0">
                <a:latin typeface="+mn-lt"/>
                <a:sym typeface="Symbol" pitchFamily="18" charset="2"/>
              </a:rPr>
              <a:t> </a:t>
            </a:r>
            <a:r>
              <a:rPr lang="en-US" sz="2400" dirty="0">
                <a:latin typeface="+mn-lt"/>
                <a:sym typeface="Symbol" pitchFamily="18" charset="2"/>
              </a:rPr>
              <a:t>kg </a:t>
            </a:r>
            <a:r>
              <a:rPr lang="en-US" sz="2400" i="1" dirty="0">
                <a:latin typeface="+mn-lt"/>
                <a:sym typeface="Symbol" pitchFamily="18" charset="2"/>
              </a:rPr>
              <a:t>/</a:t>
            </a:r>
            <a:r>
              <a:rPr lang="en-US" sz="2400" dirty="0">
                <a:latin typeface="+mn-lt"/>
                <a:sym typeface="Symbol" pitchFamily="18" charset="2"/>
              </a:rPr>
              <a:t> u</a:t>
            </a:r>
            <a:r>
              <a:rPr lang="en-US" sz="2400" dirty="0">
                <a:latin typeface="+mn-lt"/>
                <a:sym typeface="Symbol" pitchFamily="18" charset="2"/>
              </a:rPr>
              <a:t>) = -5.044 10</a:t>
            </a:r>
            <a:r>
              <a:rPr lang="en-US" sz="2400" baseline="30000" dirty="0">
                <a:latin typeface="+mn-lt"/>
                <a:sym typeface="Symbol" pitchFamily="18" charset="2"/>
              </a:rPr>
              <a:t>-29</a:t>
            </a:r>
            <a:r>
              <a:rPr lang="en-US" sz="2400" dirty="0">
                <a:latin typeface="+mn-lt"/>
                <a:sym typeface="Symbol" pitchFamily="18" charset="2"/>
              </a:rPr>
              <a:t> kg.</a:t>
            </a:r>
          </a:p>
        </p:txBody>
      </p:sp>
      <p:sp>
        <p:nvSpPr>
          <p:cNvPr id="1102851" name="Rectangle 3"/>
          <p:cNvSpPr>
            <a:spLocks noChangeArrowheads="1"/>
          </p:cNvSpPr>
          <p:nvPr/>
        </p:nvSpPr>
        <p:spPr bwMode="auto">
          <a:xfrm>
            <a:off x="6491288" y="1376363"/>
            <a:ext cx="2568575" cy="2622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915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102853" name="Text Box 5"/>
          <p:cNvSpPr txBox="1">
            <a:spLocks noChangeArrowheads="1"/>
          </p:cNvSpPr>
          <p:nvPr/>
        </p:nvSpPr>
        <p:spPr bwMode="auto">
          <a:xfrm>
            <a:off x="6491288" y="1371600"/>
            <a:ext cx="2560637" cy="376238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Particle Masses</a:t>
            </a:r>
          </a:p>
        </p:txBody>
      </p:sp>
      <p:sp>
        <p:nvSpPr>
          <p:cNvPr id="1102854" name="Text Box 6"/>
          <p:cNvSpPr txBox="1">
            <a:spLocks noChangeArrowheads="1"/>
          </p:cNvSpPr>
          <p:nvPr/>
        </p:nvSpPr>
        <p:spPr bwMode="auto">
          <a:xfrm>
            <a:off x="6492875" y="1747838"/>
            <a:ext cx="1281113" cy="376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Particle</a:t>
            </a:r>
          </a:p>
        </p:txBody>
      </p:sp>
      <p:sp>
        <p:nvSpPr>
          <p:cNvPr id="1102855" name="Text Box 7"/>
          <p:cNvSpPr txBox="1">
            <a:spLocks noChangeArrowheads="1"/>
          </p:cNvSpPr>
          <p:nvPr/>
        </p:nvSpPr>
        <p:spPr bwMode="auto">
          <a:xfrm>
            <a:off x="7772400" y="1747838"/>
            <a:ext cx="1281113" cy="376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Mass (u)</a:t>
            </a:r>
          </a:p>
        </p:txBody>
      </p:sp>
      <p:sp>
        <p:nvSpPr>
          <p:cNvPr id="1102858" name="Text Box 10"/>
          <p:cNvSpPr txBox="1">
            <a:spLocks noChangeArrowheads="1"/>
          </p:cNvSpPr>
          <p:nvPr/>
        </p:nvSpPr>
        <p:spPr bwMode="auto">
          <a:xfrm>
            <a:off x="6492875" y="2119313"/>
            <a:ext cx="128111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Electron</a:t>
            </a:r>
          </a:p>
        </p:txBody>
      </p:sp>
      <p:sp>
        <p:nvSpPr>
          <p:cNvPr id="1102859" name="Text Box 11"/>
          <p:cNvSpPr txBox="1">
            <a:spLocks noChangeArrowheads="1"/>
          </p:cNvSpPr>
          <p:nvPr/>
        </p:nvSpPr>
        <p:spPr bwMode="auto">
          <a:xfrm>
            <a:off x="7772400" y="2119313"/>
            <a:ext cx="128111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0.000548</a:t>
            </a:r>
          </a:p>
        </p:txBody>
      </p:sp>
      <p:sp>
        <p:nvSpPr>
          <p:cNvPr id="1102860" name="Text Box 12"/>
          <p:cNvSpPr txBox="1">
            <a:spLocks noChangeArrowheads="1"/>
          </p:cNvSpPr>
          <p:nvPr/>
        </p:nvSpPr>
        <p:spPr bwMode="auto">
          <a:xfrm>
            <a:off x="6492875" y="2495550"/>
            <a:ext cx="128111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Proton</a:t>
            </a:r>
          </a:p>
        </p:txBody>
      </p:sp>
      <p:sp>
        <p:nvSpPr>
          <p:cNvPr id="1102861" name="Text Box 13"/>
          <p:cNvSpPr txBox="1">
            <a:spLocks noChangeArrowheads="1"/>
          </p:cNvSpPr>
          <p:nvPr/>
        </p:nvSpPr>
        <p:spPr bwMode="auto">
          <a:xfrm>
            <a:off x="7772400" y="2495550"/>
            <a:ext cx="128111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1.00727</a:t>
            </a:r>
          </a:p>
        </p:txBody>
      </p:sp>
      <p:sp>
        <p:nvSpPr>
          <p:cNvPr id="1102862" name="Text Box 14"/>
          <p:cNvSpPr txBox="1">
            <a:spLocks noChangeArrowheads="1"/>
          </p:cNvSpPr>
          <p:nvPr/>
        </p:nvSpPr>
        <p:spPr bwMode="auto">
          <a:xfrm>
            <a:off x="6492875" y="2871788"/>
            <a:ext cx="128111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aseline="30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H atom</a:t>
            </a:r>
            <a:endParaRPr lang="en-US" sz="1800" baseline="30000">
              <a:latin typeface="Arial" charset="0"/>
            </a:endParaRPr>
          </a:p>
        </p:txBody>
      </p:sp>
      <p:sp>
        <p:nvSpPr>
          <p:cNvPr id="1102863" name="Text Box 15"/>
          <p:cNvSpPr txBox="1">
            <a:spLocks noChangeArrowheads="1"/>
          </p:cNvSpPr>
          <p:nvPr/>
        </p:nvSpPr>
        <p:spPr bwMode="auto">
          <a:xfrm>
            <a:off x="7772400" y="2871788"/>
            <a:ext cx="128111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1.007825</a:t>
            </a:r>
          </a:p>
        </p:txBody>
      </p:sp>
      <p:sp>
        <p:nvSpPr>
          <p:cNvPr id="1102864" name="Text Box 16"/>
          <p:cNvSpPr txBox="1">
            <a:spLocks noChangeArrowheads="1"/>
          </p:cNvSpPr>
          <p:nvPr/>
        </p:nvSpPr>
        <p:spPr bwMode="auto">
          <a:xfrm>
            <a:off x="6492875" y="3248025"/>
            <a:ext cx="128111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Neutron</a:t>
            </a:r>
          </a:p>
        </p:txBody>
      </p:sp>
      <p:sp>
        <p:nvSpPr>
          <p:cNvPr id="1102865" name="Text Box 17"/>
          <p:cNvSpPr txBox="1">
            <a:spLocks noChangeArrowheads="1"/>
          </p:cNvSpPr>
          <p:nvPr/>
        </p:nvSpPr>
        <p:spPr bwMode="auto">
          <a:xfrm>
            <a:off x="7772400" y="3248025"/>
            <a:ext cx="128111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1.008665</a:t>
            </a:r>
          </a:p>
        </p:txBody>
      </p:sp>
      <p:sp>
        <p:nvSpPr>
          <p:cNvPr id="1102866" name="Text Box 18"/>
          <p:cNvSpPr txBox="1">
            <a:spLocks noChangeArrowheads="1"/>
          </p:cNvSpPr>
          <p:nvPr/>
        </p:nvSpPr>
        <p:spPr bwMode="auto">
          <a:xfrm>
            <a:off x="6492875" y="3624263"/>
            <a:ext cx="128111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aseline="30000">
                <a:latin typeface="Arial" charset="0"/>
              </a:rPr>
              <a:t>4</a:t>
            </a:r>
            <a:r>
              <a:rPr lang="en-US" sz="1800">
                <a:latin typeface="Arial" charset="0"/>
              </a:rPr>
              <a:t>He atom</a:t>
            </a:r>
            <a:endParaRPr lang="en-US" sz="1800" baseline="30000">
              <a:latin typeface="Arial" charset="0"/>
            </a:endParaRPr>
          </a:p>
        </p:txBody>
      </p:sp>
      <p:sp>
        <p:nvSpPr>
          <p:cNvPr id="1102867" name="Text Box 19"/>
          <p:cNvSpPr txBox="1">
            <a:spLocks noChangeArrowheads="1"/>
          </p:cNvSpPr>
          <p:nvPr/>
        </p:nvSpPr>
        <p:spPr bwMode="auto">
          <a:xfrm>
            <a:off x="7772400" y="3624263"/>
            <a:ext cx="128111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4.002603</a:t>
            </a:r>
          </a:p>
        </p:txBody>
      </p:sp>
      <p:sp>
        <p:nvSpPr>
          <p:cNvPr id="1102868" name="Rectangle 20"/>
          <p:cNvSpPr>
            <a:spLocks noChangeArrowheads="1"/>
          </p:cNvSpPr>
          <p:nvPr/>
        </p:nvSpPr>
        <p:spPr bwMode="auto">
          <a:xfrm>
            <a:off x="7778750" y="2878138"/>
            <a:ext cx="1281113" cy="355600"/>
          </a:xfrm>
          <a:prstGeom prst="rect">
            <a:avLst/>
          </a:prstGeom>
          <a:solidFill>
            <a:srgbClr val="00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2869" name="Rectangle 21"/>
          <p:cNvSpPr>
            <a:spLocks noChangeArrowheads="1"/>
          </p:cNvSpPr>
          <p:nvPr/>
        </p:nvSpPr>
        <p:spPr bwMode="auto">
          <a:xfrm>
            <a:off x="7766050" y="3621088"/>
            <a:ext cx="1293813" cy="369887"/>
          </a:xfrm>
          <a:prstGeom prst="rect">
            <a:avLst/>
          </a:prstGeom>
          <a:solidFill>
            <a:schemeClr val="hlink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2872" name="Rectangle 24"/>
          <p:cNvSpPr>
            <a:spLocks noChangeArrowheads="1"/>
          </p:cNvSpPr>
          <p:nvPr/>
        </p:nvSpPr>
        <p:spPr bwMode="auto">
          <a:xfrm>
            <a:off x="2667000" y="2838450"/>
            <a:ext cx="469900" cy="355600"/>
          </a:xfrm>
          <a:prstGeom prst="rect">
            <a:avLst/>
          </a:prstGeom>
          <a:solidFill>
            <a:srgbClr val="00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2873" name="Rectangle 25"/>
          <p:cNvSpPr>
            <a:spLocks noChangeArrowheads="1"/>
          </p:cNvSpPr>
          <p:nvPr/>
        </p:nvSpPr>
        <p:spPr bwMode="auto">
          <a:xfrm>
            <a:off x="1377950" y="4021138"/>
            <a:ext cx="1276350" cy="355600"/>
          </a:xfrm>
          <a:prstGeom prst="rect">
            <a:avLst/>
          </a:prstGeom>
          <a:solidFill>
            <a:srgbClr val="00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2874" name="Rectangle 26"/>
          <p:cNvSpPr>
            <a:spLocks noChangeArrowheads="1"/>
          </p:cNvSpPr>
          <p:nvPr/>
        </p:nvSpPr>
        <p:spPr bwMode="auto">
          <a:xfrm>
            <a:off x="7778750" y="3240088"/>
            <a:ext cx="1281113" cy="381000"/>
          </a:xfrm>
          <a:prstGeom prst="rect">
            <a:avLst/>
          </a:prstGeom>
          <a:solidFill>
            <a:srgbClr val="FF00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2875" name="Rectangle 27"/>
          <p:cNvSpPr>
            <a:spLocks noChangeArrowheads="1"/>
          </p:cNvSpPr>
          <p:nvPr/>
        </p:nvSpPr>
        <p:spPr bwMode="auto">
          <a:xfrm>
            <a:off x="3660775" y="2828925"/>
            <a:ext cx="200025" cy="355600"/>
          </a:xfrm>
          <a:prstGeom prst="rect">
            <a:avLst/>
          </a:prstGeom>
          <a:solidFill>
            <a:srgbClr val="FF00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2876" name="Rectangle 28"/>
          <p:cNvSpPr>
            <a:spLocks noChangeArrowheads="1"/>
          </p:cNvSpPr>
          <p:nvPr/>
        </p:nvSpPr>
        <p:spPr bwMode="auto">
          <a:xfrm>
            <a:off x="3376613" y="4022725"/>
            <a:ext cx="1279525" cy="355600"/>
          </a:xfrm>
          <a:prstGeom prst="rect">
            <a:avLst/>
          </a:prstGeom>
          <a:solidFill>
            <a:srgbClr val="FF00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2877" name="Rectangle 29"/>
          <p:cNvSpPr>
            <a:spLocks noChangeArrowheads="1"/>
          </p:cNvSpPr>
          <p:nvPr/>
        </p:nvSpPr>
        <p:spPr bwMode="auto">
          <a:xfrm>
            <a:off x="4338638" y="2822575"/>
            <a:ext cx="547687" cy="369888"/>
          </a:xfrm>
          <a:prstGeom prst="rect">
            <a:avLst/>
          </a:prstGeom>
          <a:solidFill>
            <a:schemeClr val="hlink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2878" name="Rectangle 30"/>
          <p:cNvSpPr>
            <a:spLocks noChangeArrowheads="1"/>
          </p:cNvSpPr>
          <p:nvPr/>
        </p:nvSpPr>
        <p:spPr bwMode="auto">
          <a:xfrm>
            <a:off x="4621213" y="4451350"/>
            <a:ext cx="1293812" cy="369888"/>
          </a:xfrm>
          <a:prstGeom prst="rect">
            <a:avLst/>
          </a:prstGeom>
          <a:solidFill>
            <a:schemeClr val="hlink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2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2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2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2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02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2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028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02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028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02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02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02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02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02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02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02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02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02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02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02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02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02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02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02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02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02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02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02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02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02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02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02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102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102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02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02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02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02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02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02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0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0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1" grpId="0" animBg="1"/>
      <p:bldP spid="1102853" grpId="0" animBg="1"/>
      <p:bldP spid="1102854" grpId="0" animBg="1"/>
      <p:bldP spid="1102855" grpId="0" animBg="1"/>
      <p:bldP spid="1102858" grpId="0" animBg="1"/>
      <p:bldP spid="1102859" grpId="0" animBg="1"/>
      <p:bldP spid="1102860" grpId="0" animBg="1"/>
      <p:bldP spid="1102861" grpId="0" animBg="1"/>
      <p:bldP spid="1102862" grpId="0" animBg="1"/>
      <p:bldP spid="1102863" grpId="0" animBg="1"/>
      <p:bldP spid="1102864" grpId="0" animBg="1"/>
      <p:bldP spid="1102865" grpId="0" animBg="1"/>
      <p:bldP spid="1102866" grpId="0" animBg="1"/>
      <p:bldP spid="1102867" grpId="0" animBg="1"/>
      <p:bldP spid="1102868" grpId="0" animBg="1"/>
      <p:bldP spid="1102869" grpId="0" animBg="1"/>
      <p:bldP spid="1102872" grpId="0" animBg="1"/>
      <p:bldP spid="1102873" grpId="0" animBg="1"/>
      <p:bldP spid="1102874" grpId="0" animBg="1"/>
      <p:bldP spid="1102875" grpId="0" animBg="1"/>
      <p:bldP spid="1102876" grpId="0" animBg="1"/>
      <p:bldP spid="1102877" grpId="0" animBg="1"/>
      <p:bldP spid="11028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900" name="Rectangle 4"/>
          <p:cNvSpPr>
            <a:spLocks noChangeArrowheads="1"/>
          </p:cNvSpPr>
          <p:nvPr/>
        </p:nvSpPr>
        <p:spPr bwMode="auto">
          <a:xfrm>
            <a:off x="684213" y="2786063"/>
            <a:ext cx="7772400" cy="40719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EXAMPLE: What is the binding energy </a:t>
            </a:r>
            <a:r>
              <a:rPr lang="en-US" sz="2400" i="1" dirty="0" err="1">
                <a:latin typeface="+mn-lt"/>
                <a:sym typeface="Symbol" pitchFamily="18" charset="2"/>
              </a:rPr>
              <a:t>E</a:t>
            </a:r>
            <a:r>
              <a:rPr lang="en-US" sz="2400" i="1" baseline="-25000" dirty="0" err="1">
                <a:latin typeface="+mn-lt"/>
                <a:sym typeface="Symbol" pitchFamily="18" charset="2"/>
              </a:rPr>
              <a:t>b</a:t>
            </a:r>
            <a:r>
              <a:rPr lang="en-US" sz="2400" dirty="0">
                <a:latin typeface="+mn-lt"/>
                <a:sym typeface="Symbol" pitchFamily="18" charset="2"/>
              </a:rPr>
              <a:t> in </a:t>
            </a:r>
            <a:r>
              <a:rPr lang="en-US" sz="2400" baseline="30000" dirty="0">
                <a:latin typeface="+mn-lt"/>
                <a:sym typeface="Symbol" pitchFamily="18" charset="2"/>
              </a:rPr>
              <a:t>4</a:t>
            </a:r>
            <a:r>
              <a:rPr lang="en-US" sz="2400" dirty="0">
                <a:latin typeface="+mn-lt"/>
                <a:sym typeface="Symbol" pitchFamily="18" charset="2"/>
              </a:rPr>
              <a:t>He in the nuclear reaction 2(</a:t>
            </a:r>
            <a:r>
              <a:rPr lang="en-US" sz="2400" baseline="30000" dirty="0">
                <a:latin typeface="+mn-lt"/>
                <a:sym typeface="Symbol" pitchFamily="18" charset="2"/>
              </a:rPr>
              <a:t>1</a:t>
            </a:r>
            <a:r>
              <a:rPr lang="en-US" sz="2400" dirty="0">
                <a:latin typeface="+mn-lt"/>
                <a:sym typeface="Symbol" pitchFamily="18" charset="2"/>
              </a:rPr>
              <a:t>H) + 2n  </a:t>
            </a:r>
            <a:r>
              <a:rPr lang="en-US" sz="2400" baseline="30000" dirty="0">
                <a:latin typeface="+mn-lt"/>
                <a:sym typeface="Symbol" pitchFamily="18" charset="2"/>
              </a:rPr>
              <a:t>4</a:t>
            </a:r>
            <a:r>
              <a:rPr lang="en-US" sz="2400" dirty="0">
                <a:latin typeface="+mn-lt"/>
                <a:sym typeface="Symbol" pitchFamily="18" charset="2"/>
              </a:rPr>
              <a:t>He?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SOLUTION: Since </a:t>
            </a:r>
            <a:r>
              <a:rPr lang="en-US" sz="2400" baseline="30000" dirty="0">
                <a:latin typeface="+mn-lt"/>
                <a:sym typeface="Symbol" pitchFamily="18" charset="2"/>
              </a:rPr>
              <a:t>4</a:t>
            </a:r>
            <a:r>
              <a:rPr lang="en-US" sz="2400" dirty="0">
                <a:latin typeface="+mn-lt"/>
                <a:sym typeface="Symbol" pitchFamily="18" charset="2"/>
              </a:rPr>
              <a:t>He is 5.044 10</a:t>
            </a:r>
            <a:r>
              <a:rPr lang="en-US" sz="2400" baseline="30000" dirty="0">
                <a:latin typeface="+mn-lt"/>
                <a:sym typeface="Symbol" pitchFamily="18" charset="2"/>
              </a:rPr>
              <a:t>-29</a:t>
            </a:r>
            <a:r>
              <a:rPr lang="en-US" sz="2400" dirty="0">
                <a:latin typeface="+mn-lt"/>
                <a:sym typeface="Symbol" pitchFamily="18" charset="2"/>
              </a:rPr>
              <a:t> kg lighter than 2(</a:t>
            </a:r>
            <a:r>
              <a:rPr lang="en-US" sz="2400" baseline="30000" dirty="0">
                <a:latin typeface="+mn-lt"/>
                <a:sym typeface="Symbol" pitchFamily="18" charset="2"/>
              </a:rPr>
              <a:t>1</a:t>
            </a:r>
            <a:r>
              <a:rPr lang="en-US" sz="2400" dirty="0">
                <a:latin typeface="+mn-lt"/>
                <a:sym typeface="Symbol" pitchFamily="18" charset="2"/>
              </a:rPr>
              <a:t>H) + 2n, we need to provide enough energy to make the additional mass of the constituents.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Using Einstein’s mass-energy equivalence </a:t>
            </a:r>
            <a:r>
              <a:rPr lang="en-US" sz="2400" i="1" dirty="0">
                <a:latin typeface="+mn-lt"/>
                <a:sym typeface="Symbol" pitchFamily="18" charset="2"/>
              </a:rPr>
              <a:t>E</a:t>
            </a:r>
            <a:r>
              <a:rPr lang="en-US" sz="2400" dirty="0">
                <a:latin typeface="+mn-lt"/>
                <a:sym typeface="Symbol" pitchFamily="18" charset="2"/>
              </a:rPr>
              <a:t> = </a:t>
            </a:r>
            <a:r>
              <a:rPr lang="en-US" sz="2400" i="1" dirty="0">
                <a:latin typeface="+mn-lt"/>
                <a:sym typeface="Symbol" pitchFamily="18" charset="2"/>
              </a:rPr>
              <a:t>mc</a:t>
            </a:r>
            <a:r>
              <a:rPr lang="en-US" sz="2400" baseline="30000" dirty="0">
                <a:latin typeface="+mn-lt"/>
                <a:sym typeface="Symbol" pitchFamily="18" charset="2"/>
              </a:rPr>
              <a:t>2</a:t>
            </a:r>
            <a:r>
              <a:rPr lang="en-US" sz="2400" dirty="0">
                <a:latin typeface="+mn-lt"/>
                <a:sym typeface="Symbol" pitchFamily="18" charset="2"/>
              </a:rPr>
              <a:t>:</a:t>
            </a:r>
            <a:endParaRPr lang="en-US" sz="2400" baseline="30000" dirty="0">
              <a:latin typeface="+mn-lt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    </a:t>
            </a:r>
            <a:r>
              <a:rPr lang="en-US" sz="2400" i="1" dirty="0" err="1">
                <a:latin typeface="+mn-lt"/>
                <a:sym typeface="Symbol" pitchFamily="18" charset="2"/>
              </a:rPr>
              <a:t>E</a:t>
            </a:r>
            <a:r>
              <a:rPr lang="en-US" sz="2400" i="1" baseline="-25000" dirty="0" err="1">
                <a:latin typeface="+mn-lt"/>
                <a:sym typeface="Symbol" pitchFamily="18" charset="2"/>
              </a:rPr>
              <a:t>b</a:t>
            </a:r>
            <a:r>
              <a:rPr lang="en-US" sz="2400" dirty="0">
                <a:latin typeface="+mn-lt"/>
                <a:sym typeface="Symbol" pitchFamily="18" charset="2"/>
              </a:rPr>
              <a:t> = (5.04410</a:t>
            </a:r>
            <a:r>
              <a:rPr lang="en-US" sz="2400" baseline="30000" dirty="0">
                <a:latin typeface="+mn-lt"/>
                <a:sym typeface="Symbol" pitchFamily="18" charset="2"/>
              </a:rPr>
              <a:t>-29</a:t>
            </a:r>
            <a:r>
              <a:rPr lang="en-US" sz="2400" dirty="0">
                <a:latin typeface="+mn-lt"/>
                <a:sym typeface="Symbol" pitchFamily="18" charset="2"/>
              </a:rPr>
              <a:t>)(3.0010</a:t>
            </a:r>
            <a:r>
              <a:rPr lang="en-US" sz="2400" baseline="30000" dirty="0">
                <a:latin typeface="+mn-lt"/>
                <a:sym typeface="Symbol" pitchFamily="18" charset="2"/>
              </a:rPr>
              <a:t>8</a:t>
            </a:r>
            <a:r>
              <a:rPr lang="en-US" sz="2400" dirty="0">
                <a:latin typeface="+mn-lt"/>
                <a:sym typeface="Symbol" pitchFamily="18" charset="2"/>
              </a:rPr>
              <a:t>)</a:t>
            </a:r>
            <a:r>
              <a:rPr lang="en-US" sz="2400" baseline="30000" dirty="0">
                <a:latin typeface="+mn-lt"/>
                <a:sym typeface="Symbol" pitchFamily="18" charset="2"/>
              </a:rPr>
              <a:t>2</a:t>
            </a:r>
            <a:r>
              <a:rPr lang="en-US" sz="2400" dirty="0">
                <a:latin typeface="+mn-lt"/>
                <a:sym typeface="Symbol" pitchFamily="18" charset="2"/>
              </a:rPr>
              <a:t> = 4.5410</a:t>
            </a:r>
            <a:r>
              <a:rPr lang="en-US" sz="2400" baseline="30000" dirty="0">
                <a:latin typeface="+mn-lt"/>
                <a:sym typeface="Symbol" pitchFamily="18" charset="2"/>
              </a:rPr>
              <a:t>-12 </a:t>
            </a:r>
            <a:r>
              <a:rPr lang="en-US" sz="2400" dirty="0">
                <a:latin typeface="+mn-lt"/>
                <a:sym typeface="Symbol" pitchFamily="18" charset="2"/>
              </a:rPr>
              <a:t>J.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Thus, to pull apart the </a:t>
            </a:r>
            <a:r>
              <a:rPr lang="en-US" sz="2400" baseline="30000" dirty="0">
                <a:latin typeface="+mn-lt"/>
                <a:sym typeface="Symbol" pitchFamily="18" charset="2"/>
              </a:rPr>
              <a:t>4</a:t>
            </a:r>
            <a:r>
              <a:rPr lang="en-US" sz="2400" dirty="0">
                <a:latin typeface="+mn-lt"/>
                <a:sym typeface="Symbol" pitchFamily="18" charset="2"/>
              </a:rPr>
              <a:t>He and separate it into its constituents, 4.5410</a:t>
            </a:r>
            <a:r>
              <a:rPr lang="en-US" sz="2400" baseline="30000" dirty="0">
                <a:latin typeface="+mn-lt"/>
                <a:sym typeface="Symbol" pitchFamily="18" charset="2"/>
              </a:rPr>
              <a:t>-12 </a:t>
            </a:r>
            <a:r>
              <a:rPr lang="en-US" sz="2400" dirty="0">
                <a:latin typeface="+mn-lt"/>
                <a:sym typeface="Symbol" pitchFamily="18" charset="2"/>
              </a:rPr>
              <a:t>J are needed to create that extra mass and is thus the binding energy.</a:t>
            </a:r>
          </a:p>
        </p:txBody>
      </p:sp>
      <p:sp>
        <p:nvSpPr>
          <p:cNvPr id="11048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2366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2D2D8A"/>
                </a:solidFill>
                <a:latin typeface="Arial"/>
                <a:ea typeface="Segoe UI" pitchFamily="34" charset="0"/>
                <a:cs typeface="Arial" charset="0"/>
              </a:rPr>
              <a:t>Mass defect and nuclear binding energy</a:t>
            </a:r>
            <a:endParaRPr lang="en-US" sz="2400" i="1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binding energy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i="1" dirty="0" err="1">
                <a:latin typeface="+mn-lt"/>
                <a:sym typeface="Symbol" pitchFamily="18" charset="2"/>
              </a:rPr>
              <a:t>E</a:t>
            </a:r>
            <a:r>
              <a:rPr lang="en-US" sz="2400" i="1" baseline="-25000" dirty="0" err="1">
                <a:latin typeface="+mn-lt"/>
                <a:sym typeface="Symbol" pitchFamily="18" charset="2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of a nucleus is the amount of work or energy that must be expended to pull it apart.	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48638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2D2D8A"/>
                </a:solidFill>
                <a:latin typeface="Arial"/>
                <a:ea typeface="Segoe UI" pitchFamily="34" charset="0"/>
                <a:cs typeface="Arial" charset="0"/>
              </a:rPr>
              <a:t>Mass defect and nuclear binding energy</a:t>
            </a:r>
            <a:endParaRPr lang="en-US" sz="2400" i="1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latin typeface="+mn-lt"/>
                <a:sym typeface="Symbol" pitchFamily="18" charset="2"/>
              </a:rPr>
              <a:t>A picture of the reaction 2(</a:t>
            </a:r>
            <a:r>
              <a:rPr lang="en-US" sz="2400" baseline="30000" dirty="0">
                <a:latin typeface="+mn-lt"/>
                <a:sym typeface="Symbol" pitchFamily="18" charset="2"/>
              </a:rPr>
              <a:t>1</a:t>
            </a:r>
            <a:r>
              <a:rPr lang="en-US" sz="2400" dirty="0">
                <a:latin typeface="+mn-lt"/>
                <a:sym typeface="Symbol" pitchFamily="18" charset="2"/>
              </a:rPr>
              <a:t>H) + 2n  </a:t>
            </a:r>
            <a:r>
              <a:rPr lang="en-US" sz="2400" baseline="30000" dirty="0">
                <a:latin typeface="+mn-lt"/>
                <a:sym typeface="Symbol" pitchFamily="18" charset="2"/>
              </a:rPr>
              <a:t>4</a:t>
            </a:r>
            <a:r>
              <a:rPr lang="en-US" sz="2400" dirty="0">
                <a:latin typeface="+mn-lt"/>
                <a:sym typeface="Symbol" pitchFamily="18" charset="2"/>
              </a:rPr>
              <a:t>He might help: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latin typeface="+mn-lt"/>
                <a:sym typeface="Symbol" pitchFamily="18" charset="2"/>
              </a:rPr>
              <a:t>The reverse process yields the same energy: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78788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025525" y="4667250"/>
            <a:ext cx="7110413" cy="1474788"/>
            <a:chOff x="646" y="2069"/>
            <a:chExt cx="4479" cy="929"/>
          </a:xfrm>
        </p:grpSpPr>
        <p:sp>
          <p:nvSpPr>
            <p:cNvPr id="22549" name="Rectangle 13"/>
            <p:cNvSpPr>
              <a:spLocks noChangeArrowheads="1"/>
            </p:cNvSpPr>
            <p:nvPr/>
          </p:nvSpPr>
          <p:spPr bwMode="auto">
            <a:xfrm>
              <a:off x="646" y="2069"/>
              <a:ext cx="4479" cy="9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+mn-lt"/>
              </a:endParaRPr>
            </a:p>
          </p:txBody>
        </p:sp>
        <p:pic>
          <p:nvPicPr>
            <p:cNvPr id="23574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24" y="2464"/>
              <a:ext cx="15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5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5" y="2466"/>
              <a:ext cx="15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6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52" y="2451"/>
              <a:ext cx="162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7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88" y="2451"/>
              <a:ext cx="162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6955" name="Oval 11"/>
            <p:cNvSpPr>
              <a:spLocks noChangeArrowheads="1"/>
            </p:cNvSpPr>
            <p:nvPr/>
          </p:nvSpPr>
          <p:spPr bwMode="auto">
            <a:xfrm>
              <a:off x="789" y="2336"/>
              <a:ext cx="56" cy="56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106956" name="Oval 12"/>
            <p:cNvSpPr>
              <a:spLocks noChangeArrowheads="1"/>
            </p:cNvSpPr>
            <p:nvPr/>
          </p:nvSpPr>
          <p:spPr bwMode="auto">
            <a:xfrm>
              <a:off x="1080" y="2715"/>
              <a:ext cx="56" cy="56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2556" name="Text Box 14"/>
            <p:cNvSpPr txBox="1">
              <a:spLocks noChangeArrowheads="1"/>
            </p:cNvSpPr>
            <p:nvPr/>
          </p:nvSpPr>
          <p:spPr bwMode="auto">
            <a:xfrm>
              <a:off x="1391" y="2376"/>
              <a:ext cx="2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+mn-lt"/>
                </a:rPr>
                <a:t>+</a:t>
              </a:r>
            </a:p>
          </p:txBody>
        </p:sp>
        <p:sp>
          <p:nvSpPr>
            <p:cNvPr id="22557" name="Text Box 15"/>
            <p:cNvSpPr txBox="1">
              <a:spLocks noChangeArrowheads="1"/>
            </p:cNvSpPr>
            <p:nvPr/>
          </p:nvSpPr>
          <p:spPr bwMode="auto">
            <a:xfrm>
              <a:off x="2567" y="2378"/>
              <a:ext cx="3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+mn-lt"/>
                  <a:sym typeface="Symbol" pitchFamily="18" charset="2"/>
                </a:rPr>
                <a:t></a:t>
              </a:r>
            </a:p>
          </p:txBody>
        </p:sp>
        <p:pic>
          <p:nvPicPr>
            <p:cNvPr id="23582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59" y="2385"/>
              <a:ext cx="306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9" name="Text Box 21"/>
            <p:cNvSpPr txBox="1">
              <a:spLocks noChangeArrowheads="1"/>
            </p:cNvSpPr>
            <p:nvPr/>
          </p:nvSpPr>
          <p:spPr bwMode="auto">
            <a:xfrm>
              <a:off x="3620" y="2415"/>
              <a:ext cx="137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+mn-lt"/>
                </a:rPr>
                <a:t>+ </a:t>
              </a:r>
              <a:r>
                <a:rPr lang="en-US" sz="2400">
                  <a:solidFill>
                    <a:schemeClr val="hlink"/>
                  </a:solidFill>
                  <a:latin typeface="+mn-lt"/>
                  <a:sym typeface="Symbol" pitchFamily="18" charset="2"/>
                </a:rPr>
                <a:t>4.5410</a:t>
              </a:r>
              <a:r>
                <a:rPr lang="en-US" sz="2400" baseline="30000">
                  <a:solidFill>
                    <a:schemeClr val="hlink"/>
                  </a:solidFill>
                  <a:latin typeface="+mn-lt"/>
                  <a:sym typeface="Symbol" pitchFamily="18" charset="2"/>
                </a:rPr>
                <a:t>-12</a:t>
              </a:r>
              <a:r>
                <a:rPr lang="en-US" sz="2400">
                  <a:solidFill>
                    <a:schemeClr val="hlink"/>
                  </a:solidFill>
                  <a:latin typeface="+mn-lt"/>
                  <a:sym typeface="Symbol" pitchFamily="18" charset="2"/>
                </a:rPr>
                <a:t> J</a:t>
              </a:r>
            </a:p>
          </p:txBody>
        </p:sp>
        <p:sp>
          <p:nvSpPr>
            <p:cNvPr id="22560" name="Text Box 22"/>
            <p:cNvSpPr txBox="1">
              <a:spLocks noChangeArrowheads="1"/>
            </p:cNvSpPr>
            <p:nvPr/>
          </p:nvSpPr>
          <p:spPr bwMode="auto">
            <a:xfrm>
              <a:off x="727" y="2079"/>
              <a:ext cx="34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latin typeface="+mn-lt"/>
                  <a:sym typeface="Symbol" pitchFamily="18" charset="2"/>
                </a:rPr>
                <a:t>2(</a:t>
              </a:r>
              <a:r>
                <a:rPr lang="en-US" sz="2400" baseline="30000" dirty="0">
                  <a:latin typeface="+mn-lt"/>
                  <a:sym typeface="Symbol" pitchFamily="18" charset="2"/>
                </a:rPr>
                <a:t>1</a:t>
              </a:r>
              <a:r>
                <a:rPr lang="en-US" sz="2400" dirty="0">
                  <a:latin typeface="+mn-lt"/>
                  <a:sym typeface="Symbol" pitchFamily="18" charset="2"/>
                </a:rPr>
                <a:t>H)    +       2n             </a:t>
              </a:r>
              <a:r>
                <a:rPr lang="en-US" sz="2400" baseline="30000" dirty="0">
                  <a:latin typeface="+mn-lt"/>
                  <a:sym typeface="Symbol" pitchFamily="18" charset="2"/>
                </a:rPr>
                <a:t>4</a:t>
              </a:r>
              <a:r>
                <a:rPr lang="en-US" sz="2400" dirty="0">
                  <a:latin typeface="+mn-lt"/>
                  <a:sym typeface="Symbol" pitchFamily="18" charset="2"/>
                </a:rPr>
                <a:t>He</a:t>
              </a:r>
            </a:p>
          </p:txBody>
        </p:sp>
        <p:sp>
          <p:nvSpPr>
            <p:cNvPr id="22561" name="Text Box 24"/>
            <p:cNvSpPr txBox="1">
              <a:spLocks noChangeArrowheads="1"/>
            </p:cNvSpPr>
            <p:nvPr/>
          </p:nvSpPr>
          <p:spPr bwMode="auto">
            <a:xfrm>
              <a:off x="655" y="2707"/>
              <a:ext cx="319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1" dirty="0">
                  <a:solidFill>
                    <a:schemeClr val="hlink"/>
                  </a:solidFill>
                  <a:latin typeface="+mn-lt"/>
                </a:rPr>
                <a:t>Assembling </a:t>
              </a:r>
              <a:r>
                <a:rPr lang="en-US" sz="2400" i="1" baseline="30000" dirty="0">
                  <a:solidFill>
                    <a:schemeClr val="hlink"/>
                  </a:solidFill>
                  <a:latin typeface="+mn-lt"/>
                </a:rPr>
                <a:t>4</a:t>
              </a:r>
              <a:r>
                <a:rPr lang="en-US" sz="2400" i="1" dirty="0">
                  <a:solidFill>
                    <a:schemeClr val="hlink"/>
                  </a:solidFill>
                  <a:latin typeface="+mn-lt"/>
                </a:rPr>
                <a:t>He will release energy.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028700" y="2497138"/>
            <a:ext cx="7110413" cy="1460500"/>
            <a:chOff x="633" y="3078"/>
            <a:chExt cx="4479" cy="920"/>
          </a:xfrm>
        </p:grpSpPr>
        <p:sp>
          <p:nvSpPr>
            <p:cNvPr id="22536" name="Rectangle 25"/>
            <p:cNvSpPr>
              <a:spLocks noChangeArrowheads="1"/>
            </p:cNvSpPr>
            <p:nvPr/>
          </p:nvSpPr>
          <p:spPr bwMode="auto">
            <a:xfrm>
              <a:off x="633" y="3078"/>
              <a:ext cx="4479" cy="9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+mn-lt"/>
              </a:endParaRPr>
            </a:p>
          </p:txBody>
        </p:sp>
        <p:pic>
          <p:nvPicPr>
            <p:cNvPr id="23561" name="Picture 2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93" y="3457"/>
              <a:ext cx="15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14" y="3459"/>
              <a:ext cx="15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Picture 2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21" y="3444"/>
              <a:ext cx="162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4" name="Picture 2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57" y="3444"/>
              <a:ext cx="162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6974" name="Oval 30"/>
            <p:cNvSpPr>
              <a:spLocks noChangeArrowheads="1"/>
            </p:cNvSpPr>
            <p:nvPr/>
          </p:nvSpPr>
          <p:spPr bwMode="auto">
            <a:xfrm>
              <a:off x="3158" y="3329"/>
              <a:ext cx="56" cy="56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106975" name="Oval 31"/>
            <p:cNvSpPr>
              <a:spLocks noChangeArrowheads="1"/>
            </p:cNvSpPr>
            <p:nvPr/>
          </p:nvSpPr>
          <p:spPr bwMode="auto">
            <a:xfrm>
              <a:off x="3449" y="3708"/>
              <a:ext cx="56" cy="56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2543" name="Text Box 32"/>
            <p:cNvSpPr txBox="1">
              <a:spLocks noChangeArrowheads="1"/>
            </p:cNvSpPr>
            <p:nvPr/>
          </p:nvSpPr>
          <p:spPr bwMode="auto">
            <a:xfrm>
              <a:off x="3760" y="3369"/>
              <a:ext cx="2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+mn-lt"/>
                </a:rPr>
                <a:t>+</a:t>
              </a:r>
            </a:p>
          </p:txBody>
        </p:sp>
        <p:sp>
          <p:nvSpPr>
            <p:cNvPr id="22544" name="Text Box 33"/>
            <p:cNvSpPr txBox="1">
              <a:spLocks noChangeArrowheads="1"/>
            </p:cNvSpPr>
            <p:nvPr/>
          </p:nvSpPr>
          <p:spPr bwMode="auto">
            <a:xfrm>
              <a:off x="2586" y="3387"/>
              <a:ext cx="3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+mn-lt"/>
                  <a:sym typeface="Symbol" pitchFamily="18" charset="2"/>
                </a:rPr>
                <a:t></a:t>
              </a:r>
            </a:p>
          </p:txBody>
        </p:sp>
        <p:pic>
          <p:nvPicPr>
            <p:cNvPr id="23569" name="Picture 3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04" y="3394"/>
              <a:ext cx="306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6" name="Text Box 35"/>
            <p:cNvSpPr txBox="1">
              <a:spLocks noChangeArrowheads="1"/>
            </p:cNvSpPr>
            <p:nvPr/>
          </p:nvSpPr>
          <p:spPr bwMode="auto">
            <a:xfrm>
              <a:off x="1265" y="3424"/>
              <a:ext cx="137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+mn-lt"/>
                </a:rPr>
                <a:t>+ </a:t>
              </a:r>
              <a:r>
                <a:rPr lang="en-US" sz="2400">
                  <a:solidFill>
                    <a:schemeClr val="hlink"/>
                  </a:solidFill>
                  <a:latin typeface="+mn-lt"/>
                  <a:sym typeface="Symbol" pitchFamily="18" charset="2"/>
                </a:rPr>
                <a:t>4.5410</a:t>
              </a:r>
              <a:r>
                <a:rPr lang="en-US" sz="2400" baseline="30000">
                  <a:solidFill>
                    <a:schemeClr val="hlink"/>
                  </a:solidFill>
                  <a:latin typeface="+mn-lt"/>
                  <a:sym typeface="Symbol" pitchFamily="18" charset="2"/>
                </a:rPr>
                <a:t>-12</a:t>
              </a:r>
              <a:r>
                <a:rPr lang="en-US" sz="2400">
                  <a:solidFill>
                    <a:schemeClr val="hlink"/>
                  </a:solidFill>
                  <a:latin typeface="+mn-lt"/>
                  <a:sym typeface="Symbol" pitchFamily="18" charset="2"/>
                </a:rPr>
                <a:t> J</a:t>
              </a:r>
            </a:p>
          </p:txBody>
        </p:sp>
        <p:sp>
          <p:nvSpPr>
            <p:cNvPr id="22547" name="Text Box 36"/>
            <p:cNvSpPr txBox="1">
              <a:spLocks noChangeArrowheads="1"/>
            </p:cNvSpPr>
            <p:nvPr/>
          </p:nvSpPr>
          <p:spPr bwMode="auto">
            <a:xfrm>
              <a:off x="714" y="3079"/>
              <a:ext cx="392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aseline="30000" dirty="0">
                  <a:latin typeface="+mn-lt"/>
                  <a:sym typeface="Symbol" pitchFamily="18" charset="2"/>
                </a:rPr>
                <a:t> 4</a:t>
              </a:r>
              <a:r>
                <a:rPr lang="en-US" sz="2400" dirty="0">
                  <a:latin typeface="+mn-lt"/>
                  <a:sym typeface="Symbol" pitchFamily="18" charset="2"/>
                </a:rPr>
                <a:t>He                 	         2(</a:t>
              </a:r>
              <a:r>
                <a:rPr lang="en-US" sz="2400" baseline="30000" dirty="0">
                  <a:latin typeface="+mn-lt"/>
                  <a:sym typeface="Symbol" pitchFamily="18" charset="2"/>
                </a:rPr>
                <a:t>1</a:t>
              </a:r>
              <a:r>
                <a:rPr lang="en-US" sz="2400" dirty="0">
                  <a:latin typeface="+mn-lt"/>
                  <a:sym typeface="Symbol" pitchFamily="18" charset="2"/>
                </a:rPr>
                <a:t>H)    +      2n</a:t>
              </a:r>
            </a:p>
          </p:txBody>
        </p:sp>
        <p:sp>
          <p:nvSpPr>
            <p:cNvPr id="22548" name="Text Box 37"/>
            <p:cNvSpPr txBox="1">
              <a:spLocks noChangeArrowheads="1"/>
            </p:cNvSpPr>
            <p:nvPr/>
          </p:nvSpPr>
          <p:spPr bwMode="auto">
            <a:xfrm>
              <a:off x="642" y="3707"/>
              <a:ext cx="342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1" dirty="0">
                  <a:solidFill>
                    <a:schemeClr val="hlink"/>
                  </a:solidFill>
                  <a:latin typeface="+mn-lt"/>
                </a:rPr>
                <a:t>Disassembling </a:t>
              </a:r>
              <a:r>
                <a:rPr lang="en-US" sz="2400" i="1" baseline="30000" dirty="0">
                  <a:solidFill>
                    <a:schemeClr val="hlink"/>
                  </a:solidFill>
                  <a:latin typeface="+mn-lt"/>
                </a:rPr>
                <a:t>4</a:t>
              </a:r>
              <a:r>
                <a:rPr lang="en-US" sz="2400" i="1" dirty="0">
                  <a:solidFill>
                    <a:schemeClr val="hlink"/>
                  </a:solidFill>
                  <a:latin typeface="+mn-lt"/>
                </a:rPr>
                <a:t>He will require energy.</a:t>
              </a:r>
            </a:p>
          </p:txBody>
        </p:sp>
      </p:grpSp>
      <p:sp>
        <p:nvSpPr>
          <p:cNvPr id="1106984" name="Text Box 40"/>
          <p:cNvSpPr txBox="1">
            <a:spLocks noChangeArrowheads="1"/>
          </p:cNvSpPr>
          <p:nvPr/>
        </p:nvSpPr>
        <p:spPr bwMode="auto">
          <a:xfrm rot="20998397">
            <a:off x="1879600" y="2620963"/>
            <a:ext cx="240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BINDING ENERGY</a:t>
            </a:r>
          </a:p>
        </p:txBody>
      </p:sp>
      <p:sp>
        <p:nvSpPr>
          <p:cNvPr id="1106985" name="Text Box 41"/>
          <p:cNvSpPr txBox="1">
            <a:spLocks noChangeArrowheads="1"/>
          </p:cNvSpPr>
          <p:nvPr/>
        </p:nvSpPr>
        <p:spPr bwMode="auto">
          <a:xfrm rot="21001479">
            <a:off x="5710238" y="4803775"/>
            <a:ext cx="240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BINDING ENERGY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69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6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6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6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984" grpId="0"/>
      <p:bldP spid="11069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83" name="Rectangle 7"/>
          <p:cNvSpPr>
            <a:spLocks noChangeArrowheads="1"/>
          </p:cNvSpPr>
          <p:nvPr/>
        </p:nvSpPr>
        <p:spPr bwMode="auto">
          <a:xfrm>
            <a:off x="685800" y="2025650"/>
            <a:ext cx="7769225" cy="4832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PRACTICE: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Did the one ring                                                                                     have binding                                                                                    energy?</a:t>
            </a: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+mn-lt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Of course: “One                                                                           ring to bring them                                                                                        all and in the                                                                              darkness bind                                                                      them.”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762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i="1">
                <a:solidFill>
                  <a:srgbClr val="2D2D8A"/>
                </a:solidFill>
                <a:latin typeface="Arial" charset="0"/>
                <a:ea typeface="Segoe UI" pitchFamily="34" charset="0"/>
                <a:cs typeface="Arial" charset="0"/>
              </a:rPr>
              <a:t>Mass defect and nuclear binding energy</a:t>
            </a:r>
            <a:endParaRPr lang="en-US" sz="2400" i="1">
              <a:solidFill>
                <a:srgbClr val="000000"/>
              </a:solidFill>
              <a:latin typeface="Arial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20063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1074180" name="Picture 4" descr="lot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4075" y="2241550"/>
            <a:ext cx="5581650" cy="422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74185" name="Picture 9" descr="frodo-lord-of-rings-ri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344794">
            <a:off x="4316413" y="2587625"/>
            <a:ext cx="381635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7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4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4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4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4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4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4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7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74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1074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7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ord of the Rings-One 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81" name="Rectangle 5"/>
          <p:cNvSpPr>
            <a:spLocks noChangeArrowheads="1"/>
          </p:cNvSpPr>
          <p:nvPr/>
        </p:nvSpPr>
        <p:spPr bwMode="auto">
          <a:xfrm>
            <a:off x="685800" y="2363788"/>
            <a:ext cx="7761288" cy="44942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PRACTICE: Radium-226                                                (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226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Ra) undergoes natural                                                                    radioactive decay to disintegrate spontaneously with the emission of an alpha particle to form radon (</a:t>
            </a:r>
            <a:r>
              <a:rPr lang="en-US" sz="24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Rn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). Calculate the energy in Joules that is released.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Reactant</a:t>
            </a:r>
            <a:r>
              <a:rPr lang="en-US" sz="2400" dirty="0">
                <a:solidFill>
                  <a:srgbClr val="008000"/>
                </a:solidFill>
                <a:latin typeface="+mn-lt"/>
                <a:sym typeface="Symbol" pitchFamily="18" charset="2"/>
              </a:rPr>
              <a:t>: 226.0254 </a:t>
            </a:r>
            <a:r>
              <a:rPr lang="en-US" sz="2400" dirty="0">
                <a:latin typeface="+mn-lt"/>
                <a:sym typeface="Symbol" pitchFamily="18" charset="2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Products: </a:t>
            </a:r>
            <a:r>
              <a:rPr lang="en-US" sz="2400" dirty="0">
                <a:solidFill>
                  <a:srgbClr val="FF0000"/>
                </a:solidFill>
                <a:latin typeface="+mn-lt"/>
                <a:sym typeface="Symbol" pitchFamily="18" charset="2"/>
              </a:rPr>
              <a:t>222.0176 </a:t>
            </a:r>
            <a:r>
              <a:rPr lang="en-US" sz="2400" dirty="0">
                <a:latin typeface="+mn-lt"/>
                <a:sym typeface="Symbol" pitchFamily="18" charset="2"/>
              </a:rPr>
              <a:t>u</a:t>
            </a:r>
            <a:r>
              <a:rPr lang="en-US" sz="2400" dirty="0">
                <a:solidFill>
                  <a:srgbClr val="FF00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dirty="0">
                <a:latin typeface="+mn-lt"/>
                <a:sym typeface="Symbol" pitchFamily="18" charset="2"/>
              </a:rPr>
              <a:t>+</a:t>
            </a:r>
            <a:r>
              <a:rPr lang="en-US" sz="2400" dirty="0">
                <a:solidFill>
                  <a:srgbClr val="FF0000"/>
                </a:solidFill>
                <a:latin typeface="+mn-lt"/>
                <a:sym typeface="Symbol" pitchFamily="18" charset="2"/>
              </a:rPr>
              <a:t> 4.0026 </a:t>
            </a:r>
            <a:r>
              <a:rPr lang="en-US" sz="2400" dirty="0">
                <a:latin typeface="+mn-lt"/>
                <a:sym typeface="Symbol" pitchFamily="18" charset="2"/>
              </a:rPr>
              <a:t>u = </a:t>
            </a:r>
            <a:r>
              <a:rPr lang="en-US" sz="2400" dirty="0">
                <a:solidFill>
                  <a:srgbClr val="FF0000"/>
                </a:solidFill>
                <a:latin typeface="+mn-lt"/>
                <a:sym typeface="Symbol" pitchFamily="18" charset="2"/>
              </a:rPr>
              <a:t>226.0202 </a:t>
            </a:r>
            <a:r>
              <a:rPr lang="en-US" sz="2400" dirty="0">
                <a:latin typeface="+mn-lt"/>
                <a:sym typeface="Symbol" pitchFamily="18" charset="2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Mass defect: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Courier New" pitchFamily="49" charset="0"/>
                <a:sym typeface="Symbol" pitchFamily="18" charset="2"/>
              </a:rPr>
              <a:t>∆</a:t>
            </a:r>
            <a:r>
              <a:rPr lang="en-US" sz="2400" i="1" dirty="0">
                <a:solidFill>
                  <a:srgbClr val="000000"/>
                </a:solidFill>
                <a:latin typeface="+mn-lt"/>
                <a:cs typeface="Courier New" pitchFamily="49" charset="0"/>
                <a:sym typeface="Symbol" pitchFamily="18" charset="2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Courier New" pitchFamily="49" charset="0"/>
                <a:sym typeface="Symbol" pitchFamily="18" charset="2"/>
              </a:rPr>
              <a:t> = (</a:t>
            </a:r>
            <a:r>
              <a:rPr lang="en-US" sz="2400" dirty="0">
                <a:solidFill>
                  <a:srgbClr val="008000"/>
                </a:solidFill>
                <a:latin typeface="+mn-lt"/>
                <a:sym typeface="Symbol" pitchFamily="18" charset="2"/>
              </a:rPr>
              <a:t>226.0254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– </a:t>
            </a:r>
            <a:r>
              <a:rPr lang="en-US" sz="2400" dirty="0">
                <a:solidFill>
                  <a:srgbClr val="FF0000"/>
                </a:solidFill>
                <a:latin typeface="+mn-lt"/>
                <a:sym typeface="Symbol" pitchFamily="18" charset="2"/>
              </a:rPr>
              <a:t>226.0202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)u =</a:t>
            </a:r>
            <a:r>
              <a:rPr lang="en-US" sz="2400" dirty="0">
                <a:latin typeface="+mn-lt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0.0052 u.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Energy released: </a:t>
            </a:r>
            <a:r>
              <a:rPr lang="en-US" sz="2400" i="1" dirty="0">
                <a:solidFill>
                  <a:srgbClr val="000000"/>
                </a:solidFill>
                <a:latin typeface="+mn-lt"/>
                <a:sym typeface="Symbol" pitchFamily="18" charset="2"/>
              </a:rPr>
              <a:t>E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= 0.0052(</a:t>
            </a:r>
            <a:r>
              <a:rPr lang="en-US" sz="2400" dirty="0">
                <a:latin typeface="+mn-lt"/>
              </a:rPr>
              <a:t>1.661</a:t>
            </a:r>
            <a:r>
              <a:rPr lang="en-US" sz="2400" dirty="0">
                <a:latin typeface="+mn-lt"/>
                <a:sym typeface="Symbol" pitchFamily="18" charset="2"/>
              </a:rPr>
              <a:t>10</a:t>
            </a:r>
            <a:r>
              <a:rPr lang="en-US" sz="2400" baseline="30000" dirty="0">
                <a:latin typeface="+mn-lt"/>
                <a:sym typeface="Symbol" pitchFamily="18" charset="2"/>
              </a:rPr>
              <a:t>-27</a:t>
            </a:r>
            <a:r>
              <a:rPr lang="en-US" sz="2400" dirty="0">
                <a:latin typeface="+mn-lt"/>
                <a:sym typeface="Symbol" pitchFamily="18" charset="2"/>
              </a:rPr>
              <a:t>)(3.0010</a:t>
            </a:r>
            <a:r>
              <a:rPr lang="en-US" sz="2400" baseline="30000" dirty="0">
                <a:latin typeface="+mn-lt"/>
                <a:sym typeface="Symbol" pitchFamily="18" charset="2"/>
              </a:rPr>
              <a:t>8</a:t>
            </a:r>
            <a:r>
              <a:rPr lang="en-US" sz="2400" dirty="0">
                <a:latin typeface="+mn-lt"/>
                <a:sym typeface="Symbol" pitchFamily="18" charset="2"/>
              </a:rPr>
              <a:t>)</a:t>
            </a:r>
            <a:r>
              <a:rPr lang="en-US" sz="2400" baseline="30000" dirty="0">
                <a:latin typeface="+mn-lt"/>
                <a:sym typeface="Symbol" pitchFamily="18" charset="2"/>
              </a:rPr>
              <a:t>2</a:t>
            </a:r>
            <a:endParaRPr lang="en-US" sz="2400" dirty="0">
              <a:latin typeface="+mn-lt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000000"/>
                </a:solidFill>
                <a:latin typeface="+mn-lt"/>
                <a:sym typeface="Symbol" pitchFamily="18" charset="2"/>
              </a:rPr>
              <a:t>                             E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= 7.77</a:t>
            </a:r>
            <a:r>
              <a:rPr lang="en-US" sz="2400" dirty="0">
                <a:latin typeface="+mn-lt"/>
                <a:sym typeface="Symbol" pitchFamily="18" charset="2"/>
              </a:rPr>
              <a:t>10</a:t>
            </a:r>
            <a:r>
              <a:rPr lang="en-US" sz="2400" baseline="30000" dirty="0">
                <a:latin typeface="+mn-lt"/>
                <a:sym typeface="Symbol" pitchFamily="18" charset="2"/>
              </a:rPr>
              <a:t>-13 </a:t>
            </a:r>
            <a:r>
              <a:rPr lang="en-US" sz="2400" dirty="0">
                <a:latin typeface="+mn-lt"/>
                <a:sym typeface="Symbol" pitchFamily="18" charset="2"/>
              </a:rPr>
              <a:t>J.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413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i="1">
                <a:solidFill>
                  <a:srgbClr val="2D2D8A"/>
                </a:solidFill>
                <a:latin typeface="Arial" charset="0"/>
                <a:ea typeface="Segoe UI" pitchFamily="34" charset="0"/>
                <a:cs typeface="Arial" charset="0"/>
              </a:rPr>
              <a:t>Solving problems involving mass defect and binding energy</a:t>
            </a:r>
            <a:endParaRPr lang="en-US" i="1">
              <a:solidFill>
                <a:srgbClr val="000000"/>
              </a:solidFill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20063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112538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2076450"/>
            <a:ext cx="4397375" cy="107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6554788" y="2105025"/>
            <a:ext cx="1985962" cy="355600"/>
          </a:xfrm>
          <a:prstGeom prst="rect">
            <a:avLst/>
          </a:prstGeom>
          <a:solidFill>
            <a:srgbClr val="00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6551613" y="2462213"/>
            <a:ext cx="1987550" cy="674687"/>
          </a:xfrm>
          <a:prstGeom prst="rect">
            <a:avLst/>
          </a:prstGeom>
          <a:solidFill>
            <a:srgbClr val="FF00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5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5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5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5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5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5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5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5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5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5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5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5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0716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2D2D8A"/>
                </a:solidFill>
                <a:latin typeface="Arial"/>
                <a:ea typeface="Segoe UI" pitchFamily="34" charset="0"/>
                <a:cs typeface="Arial" charset="0"/>
              </a:rPr>
              <a:t>Solving problems involving mass defect and binding energy per nucleon</a:t>
            </a:r>
            <a:endParaRPr lang="en-US" i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binding energy per nucleon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i="1" dirty="0" err="1">
                <a:latin typeface="+mn-lt"/>
                <a:sym typeface="Symbol" pitchFamily="18" charset="2"/>
              </a:rPr>
              <a:t>E</a:t>
            </a:r>
            <a:r>
              <a:rPr lang="en-US" sz="2400" i="1" baseline="-25000" dirty="0" err="1">
                <a:latin typeface="+mn-lt"/>
                <a:sym typeface="Symbol" pitchFamily="18" charset="2"/>
              </a:rPr>
              <a:t>b</a:t>
            </a:r>
            <a:r>
              <a:rPr lang="en-US" sz="2400" i="1" baseline="-25000" dirty="0">
                <a:latin typeface="+mn-lt"/>
                <a:sym typeface="Symbol" pitchFamily="18" charset="2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/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of a nucleus is simply the binding energy </a:t>
            </a:r>
            <a:r>
              <a:rPr lang="en-US" sz="2400" i="1" dirty="0" err="1">
                <a:latin typeface="+mn-lt"/>
                <a:sym typeface="Symbol" pitchFamily="18" charset="2"/>
              </a:rPr>
              <a:t>E</a:t>
            </a:r>
            <a:r>
              <a:rPr lang="en-US" sz="2400" i="1" baseline="-25000" dirty="0" err="1">
                <a:latin typeface="+mn-lt"/>
                <a:sym typeface="Symbol" pitchFamily="18" charset="2"/>
              </a:rPr>
              <a:t>b</a:t>
            </a:r>
            <a:r>
              <a:rPr lang="en-US" sz="2400" i="1" baseline="-25000" dirty="0">
                <a:latin typeface="+mn-lt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divided by the number of nucleons </a:t>
            </a:r>
            <a:r>
              <a:rPr lang="en-US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77213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7: Atomic, nuclear and particle physics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7.2 – Nuclear reactions</a:t>
            </a:r>
            <a:endParaRPr lang="en-US" sz="28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109027" name="Rectangle 35"/>
          <p:cNvSpPr>
            <a:spLocks noChangeArrowheads="1"/>
          </p:cNvSpPr>
          <p:nvPr/>
        </p:nvSpPr>
        <p:spPr bwMode="auto">
          <a:xfrm>
            <a:off x="684213" y="3541713"/>
            <a:ext cx="7772400" cy="33162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EXAMPLE: What is the binding energy per nucleon of </a:t>
            </a:r>
            <a:r>
              <a:rPr lang="en-US" sz="2400" baseline="30000" dirty="0">
                <a:latin typeface="+mn-lt"/>
                <a:sym typeface="Symbol" pitchFamily="18" charset="2"/>
              </a:rPr>
              <a:t>4</a:t>
            </a:r>
            <a:r>
              <a:rPr lang="en-US" sz="2400" dirty="0">
                <a:latin typeface="+mn-lt"/>
                <a:sym typeface="Symbol" pitchFamily="18" charset="2"/>
              </a:rPr>
              <a:t>He?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SOLUTION: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</a:t>
            </a:r>
            <a:r>
              <a:rPr lang="en-US" sz="2400" baseline="30000" dirty="0">
                <a:latin typeface="+mn-lt"/>
                <a:sym typeface="Symbol" pitchFamily="18" charset="2"/>
              </a:rPr>
              <a:t>4</a:t>
            </a:r>
            <a:r>
              <a:rPr lang="en-US" sz="2400" dirty="0">
                <a:latin typeface="+mn-lt"/>
                <a:sym typeface="Symbol" pitchFamily="18" charset="2"/>
              </a:rPr>
              <a:t>He has a binding energy of </a:t>
            </a:r>
            <a:r>
              <a:rPr lang="en-US" sz="2400" i="1" dirty="0" err="1">
                <a:latin typeface="+mn-lt"/>
                <a:sym typeface="Symbol" pitchFamily="18" charset="2"/>
              </a:rPr>
              <a:t>E</a:t>
            </a:r>
            <a:r>
              <a:rPr lang="en-US" sz="2400" i="1" baseline="-25000" dirty="0" err="1">
                <a:latin typeface="+mn-lt"/>
                <a:sym typeface="Symbol" pitchFamily="18" charset="2"/>
              </a:rPr>
              <a:t>b</a:t>
            </a:r>
            <a:r>
              <a:rPr lang="en-US" sz="2400" dirty="0">
                <a:latin typeface="+mn-lt"/>
                <a:sym typeface="Symbol" pitchFamily="18" charset="2"/>
              </a:rPr>
              <a:t> = 4.5410</a:t>
            </a:r>
            <a:r>
              <a:rPr lang="en-US" sz="2400" baseline="30000" dirty="0">
                <a:latin typeface="+mn-lt"/>
                <a:sym typeface="Symbol" pitchFamily="18" charset="2"/>
              </a:rPr>
              <a:t>-12 </a:t>
            </a:r>
            <a:r>
              <a:rPr lang="en-US" sz="2400" dirty="0">
                <a:latin typeface="+mn-lt"/>
                <a:sym typeface="Symbol" pitchFamily="18" charset="2"/>
              </a:rPr>
              <a:t>J.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</a:t>
            </a:r>
            <a:r>
              <a:rPr lang="en-US" sz="2400" baseline="30000" dirty="0">
                <a:latin typeface="+mn-lt"/>
                <a:sym typeface="Symbol" pitchFamily="18" charset="2"/>
              </a:rPr>
              <a:t>4</a:t>
            </a:r>
            <a:r>
              <a:rPr lang="en-US" sz="2400" dirty="0">
                <a:latin typeface="+mn-lt"/>
                <a:sym typeface="Symbol" pitchFamily="18" charset="2"/>
              </a:rPr>
              <a:t>He has four nucleons (2 p and 2 n → </a:t>
            </a:r>
            <a:r>
              <a:rPr lang="en-US" sz="2400" i="1" dirty="0">
                <a:latin typeface="+mn-lt"/>
                <a:sym typeface="Symbol" pitchFamily="18" charset="2"/>
              </a:rPr>
              <a:t>A </a:t>
            </a:r>
            <a:r>
              <a:rPr lang="en-US" sz="2400" dirty="0">
                <a:latin typeface="+mn-lt"/>
                <a:sym typeface="Symbol" pitchFamily="18" charset="2"/>
              </a:rPr>
              <a:t>= 4).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Thus</a:t>
            </a:r>
            <a:r>
              <a:rPr lang="en-US" sz="2400" i="1" dirty="0">
                <a:latin typeface="+mn-lt"/>
                <a:sym typeface="Symbol" pitchFamily="18" charset="2"/>
              </a:rPr>
              <a:t>  </a:t>
            </a:r>
            <a:r>
              <a:rPr lang="en-US" sz="2400" i="1" dirty="0" err="1">
                <a:latin typeface="+mn-lt"/>
                <a:sym typeface="Symbol" pitchFamily="18" charset="2"/>
              </a:rPr>
              <a:t>E</a:t>
            </a:r>
            <a:r>
              <a:rPr lang="en-US" sz="2400" i="1" baseline="-25000" dirty="0" err="1">
                <a:latin typeface="+mn-lt"/>
                <a:sym typeface="Symbol" pitchFamily="18" charset="2"/>
              </a:rPr>
              <a:t>b</a:t>
            </a:r>
            <a:r>
              <a:rPr lang="en-US" sz="2400" i="1" baseline="-25000" dirty="0">
                <a:latin typeface="+mn-lt"/>
                <a:sym typeface="Symbol" pitchFamily="18" charset="2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/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</a:t>
            </a:r>
            <a:r>
              <a:rPr lang="en-US" sz="2400" i="1" dirty="0">
                <a:latin typeface="+mn-lt"/>
                <a:sym typeface="Symbol" pitchFamily="18" charset="2"/>
              </a:rPr>
              <a:t> </a:t>
            </a:r>
            <a:r>
              <a:rPr lang="en-US" sz="2400" dirty="0">
                <a:latin typeface="+mn-lt"/>
                <a:sym typeface="Symbol" pitchFamily="18" charset="2"/>
              </a:rPr>
              <a:t>= 4.5410</a:t>
            </a:r>
            <a:r>
              <a:rPr lang="en-US" sz="2400" baseline="30000" dirty="0">
                <a:latin typeface="+mn-lt"/>
                <a:sym typeface="Symbol" pitchFamily="18" charset="2"/>
              </a:rPr>
              <a:t>-12 </a:t>
            </a:r>
            <a:r>
              <a:rPr lang="en-US" sz="2400" dirty="0">
                <a:latin typeface="+mn-lt"/>
                <a:sym typeface="Symbol" pitchFamily="18" charset="2"/>
              </a:rPr>
              <a:t>J </a:t>
            </a:r>
            <a:r>
              <a:rPr lang="en-US" sz="2400" i="1" dirty="0">
                <a:latin typeface="+mn-lt"/>
                <a:sym typeface="Symbol" pitchFamily="18" charset="2"/>
              </a:rPr>
              <a:t>/ </a:t>
            </a:r>
            <a:r>
              <a:rPr lang="en-US" sz="2400" dirty="0">
                <a:latin typeface="+mn-lt"/>
                <a:sym typeface="Symbol" pitchFamily="18" charset="2"/>
              </a:rPr>
              <a:t>4 nucleons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                </a:t>
            </a:r>
            <a:r>
              <a:rPr lang="en-US" sz="2400" baseline="30000" dirty="0">
                <a:latin typeface="+mn-lt"/>
                <a:sym typeface="Symbol" pitchFamily="18" charset="2"/>
              </a:rPr>
              <a:t>        </a:t>
            </a:r>
            <a:r>
              <a:rPr lang="en-US" sz="2400" dirty="0">
                <a:latin typeface="+mn-lt"/>
                <a:sym typeface="Symbol" pitchFamily="18" charset="2"/>
              </a:rPr>
              <a:t>= 1.1410</a:t>
            </a:r>
            <a:r>
              <a:rPr lang="en-US" sz="2400" baseline="30000" dirty="0">
                <a:latin typeface="+mn-lt"/>
                <a:sym typeface="Symbol" pitchFamily="18" charset="2"/>
              </a:rPr>
              <a:t>-12 </a:t>
            </a:r>
            <a:r>
              <a:rPr lang="en-US" sz="2400" dirty="0">
                <a:latin typeface="+mn-lt"/>
                <a:sym typeface="Symbol" pitchFamily="18" charset="2"/>
              </a:rPr>
              <a:t>J </a:t>
            </a:r>
            <a:r>
              <a:rPr lang="en-US" sz="2400" i="1" dirty="0">
                <a:latin typeface="+mn-lt"/>
                <a:sym typeface="Symbol" pitchFamily="18" charset="2"/>
              </a:rPr>
              <a:t>/</a:t>
            </a:r>
            <a:r>
              <a:rPr lang="en-US" sz="2400" dirty="0">
                <a:latin typeface="+mn-lt"/>
                <a:sym typeface="Symbol" pitchFamily="18" charset="2"/>
              </a:rPr>
              <a:t>  nucleon. 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8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8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4" name="Rectangle 4"/>
          <p:cNvSpPr>
            <a:spLocks noChangeArrowheads="1"/>
          </p:cNvSpPr>
          <p:nvPr/>
        </p:nvSpPr>
        <p:spPr bwMode="auto">
          <a:xfrm>
            <a:off x="682625" y="4768850"/>
            <a:ext cx="7764463" cy="20891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b="1" i="1" dirty="0">
                <a:latin typeface="+mn-lt"/>
              </a:rPr>
              <a:t>FYI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latin typeface="+mn-lt"/>
                <a:sym typeface="Symbol" pitchFamily="18" charset="2"/>
              </a:rPr>
              <a:t></a:t>
            </a:r>
            <a:r>
              <a:rPr lang="en-US" sz="2400" dirty="0">
                <a:latin typeface="+mn-lt"/>
                <a:sym typeface="Symbol" pitchFamily="18" charset="2"/>
              </a:rPr>
              <a:t>The bigger the binding energy per nucleon, the less likely a nucleus will be to want to lose one of its nucleons.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latin typeface="+mn-lt"/>
                <a:sym typeface="Symbol" pitchFamily="18" charset="2"/>
              </a:rPr>
              <a:t></a:t>
            </a:r>
            <a:r>
              <a:rPr lang="en-US" sz="2400" dirty="0">
                <a:latin typeface="+mn-lt"/>
                <a:sym typeface="Symbol" pitchFamily="18" charset="2"/>
              </a:rPr>
              <a:t>Thus it is more stable, by definition.</a:t>
            </a:r>
          </a:p>
        </p:txBody>
      </p:sp>
      <p:sp>
        <p:nvSpPr>
          <p:cNvPr id="111104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2893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2D2D8A"/>
                </a:solidFill>
                <a:latin typeface="Arial"/>
                <a:ea typeface="Segoe UI" pitchFamily="34" charset="0"/>
                <a:cs typeface="Arial" charset="0"/>
              </a:rPr>
              <a:t>Sketching and interpreting the graph of average binding energy per nucleon against nucleon number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Rather than looking at the total binding energy of nuclei, we often look at the binding energy per nucleon.</a:t>
            </a:r>
            <a:endParaRPr lang="en-US" sz="2400" i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This number tells us about how difficult it is to remove each nucleon from the nucleus.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bigger the binding energy per nucleon, the more stable the nucleus.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48638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1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1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1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1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1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1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1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1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1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1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" y="53975"/>
            <a:ext cx="84963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3094" name="Rectangle 6"/>
          <p:cNvSpPr>
            <a:spLocks noChangeArrowheads="1"/>
          </p:cNvSpPr>
          <p:nvPr/>
        </p:nvSpPr>
        <p:spPr bwMode="auto">
          <a:xfrm>
            <a:off x="1803400" y="2254250"/>
            <a:ext cx="6680200" cy="21637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PRACTICE:  Which is the most stable element?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The bigger the binding energy per nucleon the more stable an element is.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Iron-56 is the most stable element.</a:t>
            </a:r>
          </a:p>
        </p:txBody>
      </p:sp>
      <p:sp>
        <p:nvSpPr>
          <p:cNvPr id="1113095" name="Rectangle 7"/>
          <p:cNvSpPr>
            <a:spLocks noChangeArrowheads="1"/>
          </p:cNvSpPr>
          <p:nvPr/>
        </p:nvSpPr>
        <p:spPr bwMode="auto">
          <a:xfrm>
            <a:off x="2484438" y="531813"/>
            <a:ext cx="727075" cy="463550"/>
          </a:xfrm>
          <a:prstGeom prst="rect">
            <a:avLst/>
          </a:prstGeom>
          <a:solidFill>
            <a:srgbClr val="00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3096" name="Line 8"/>
          <p:cNvSpPr>
            <a:spLocks noChangeShapeType="1"/>
          </p:cNvSpPr>
          <p:nvPr/>
        </p:nvSpPr>
        <p:spPr bwMode="auto">
          <a:xfrm flipH="1">
            <a:off x="877888" y="998538"/>
            <a:ext cx="1878012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3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3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13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3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13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13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095" grpId="0" animBg="1"/>
      <p:bldP spid="111309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" y="53975"/>
            <a:ext cx="84963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5139" name="Rectangle 3"/>
          <p:cNvSpPr>
            <a:spLocks noChangeArrowheads="1"/>
          </p:cNvSpPr>
          <p:nvPr/>
        </p:nvSpPr>
        <p:spPr bwMode="auto">
          <a:xfrm>
            <a:off x="1803400" y="2254250"/>
            <a:ext cx="6680200" cy="33639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PRACTICE:  What is the binding energy of uranium-238?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Note that the binding energy per nucleon of 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238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U is about 7.6 </a:t>
            </a:r>
            <a:r>
              <a:rPr lang="en-US" sz="24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MeV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But since 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238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U has 238 nucleons, the binding energy is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     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       (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238)(7.6 </a:t>
            </a:r>
            <a:r>
              <a:rPr lang="en-US" sz="24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MeV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) = 1800 </a:t>
            </a:r>
            <a:r>
              <a:rPr lang="en-US" sz="24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MeV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.</a:t>
            </a:r>
          </a:p>
        </p:txBody>
      </p:sp>
      <p:sp>
        <p:nvSpPr>
          <p:cNvPr id="1115140" name="Rectangle 4"/>
          <p:cNvSpPr>
            <a:spLocks noChangeArrowheads="1"/>
          </p:cNvSpPr>
          <p:nvPr/>
        </p:nvSpPr>
        <p:spPr bwMode="auto">
          <a:xfrm>
            <a:off x="7789863" y="1182688"/>
            <a:ext cx="727075" cy="463550"/>
          </a:xfrm>
          <a:prstGeom prst="rect">
            <a:avLst/>
          </a:prstGeom>
          <a:solidFill>
            <a:srgbClr val="00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5141" name="Line 5"/>
          <p:cNvSpPr>
            <a:spLocks noChangeShapeType="1"/>
          </p:cNvSpPr>
          <p:nvPr/>
        </p:nvSpPr>
        <p:spPr bwMode="auto">
          <a:xfrm flipH="1">
            <a:off x="877888" y="1684338"/>
            <a:ext cx="7304087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5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15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5140" grpId="0" animBg="1"/>
      <p:bldP spid="11151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" y="53975"/>
            <a:ext cx="84963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7187" name="Rectangle 3"/>
          <p:cNvSpPr>
            <a:spLocks noChangeArrowheads="1"/>
          </p:cNvSpPr>
          <p:nvPr/>
        </p:nvSpPr>
        <p:spPr bwMode="auto">
          <a:xfrm>
            <a:off x="1803400" y="1797050"/>
            <a:ext cx="6680200" cy="42100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PRACTICE: What is the mass defect of uranium-238 if assembled from scratch?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The mass defect is equal to the binding energy according to </a:t>
            </a:r>
            <a:r>
              <a:rPr lang="en-US" sz="2400" i="1" dirty="0">
                <a:solidFill>
                  <a:srgbClr val="000000"/>
                </a:solidFill>
                <a:latin typeface="+mn-lt"/>
                <a:sym typeface="Symbol" pitchFamily="18" charset="2"/>
              </a:rPr>
              <a:t>E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= </a:t>
            </a:r>
            <a:r>
              <a:rPr lang="en-US" sz="2400" i="1" dirty="0">
                <a:solidFill>
                  <a:srgbClr val="000000"/>
                </a:solidFill>
                <a:latin typeface="+mn-lt"/>
                <a:sym typeface="Symbol" pitchFamily="18" charset="2"/>
              </a:rPr>
              <a:t>mc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We need only convert 1800 </a:t>
            </a:r>
            <a:r>
              <a:rPr lang="en-US" sz="24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MeV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to a mass.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From the Physics data booklet we see that 1.66110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-27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kg = 931.5 </a:t>
            </a:r>
            <a:r>
              <a:rPr lang="en-US" sz="24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MeV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c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-2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so that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 (1800 </a:t>
            </a:r>
            <a:r>
              <a:rPr lang="en-US" sz="24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MeV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)(1.66110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-27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kg / 931.5 </a:t>
            </a:r>
            <a:r>
              <a:rPr lang="en-US" sz="24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MeV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c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-2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             = 3.2110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-27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kg</a:t>
            </a:r>
            <a:r>
              <a:rPr lang="en-US" sz="2400" dirty="0">
                <a:latin typeface="+mn-lt"/>
                <a:sym typeface="Symbol" pitchFamily="18" charset="2"/>
              </a:rPr>
              <a:t>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789863" y="1182688"/>
            <a:ext cx="727075" cy="463550"/>
          </a:xfrm>
          <a:prstGeom prst="rect">
            <a:avLst/>
          </a:prstGeom>
          <a:solidFill>
            <a:srgbClr val="00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877888" y="1684338"/>
            <a:ext cx="7304087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6703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Guidance: </a:t>
            </a:r>
          </a:p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• Students must be able to calculate changes in terms of mass or binding energy </a:t>
            </a:r>
          </a:p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• Binding energy may be defined in terms of energy required to completely separate the nucleons or the energy released when a nucleus is formed from its nucleons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Data booklet reference: </a:t>
            </a:r>
            <a:endParaRPr lang="en-US" altLang="en-US" sz="2400" dirty="0">
              <a:solidFill>
                <a:srgbClr val="FF000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•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  <a:sym typeface="Symbol"/>
              </a:rPr>
              <a:t></a:t>
            </a:r>
            <a:r>
              <a:rPr lang="en-US" altLang="en-US" sz="2400" i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E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 =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  <a:sym typeface="Symbol"/>
              </a:rPr>
              <a:t></a:t>
            </a:r>
            <a:r>
              <a:rPr lang="en-US" altLang="en-US" sz="2400" i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  <a:sym typeface="Symbol" pitchFamily="18" charset="2"/>
              </a:rPr>
              <a:t>m c</a:t>
            </a:r>
            <a:r>
              <a:rPr lang="en-US" altLang="en-US" sz="2400" baseline="30000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  <a:sym typeface="Symbol" pitchFamily="18" charset="2"/>
              </a:rPr>
              <a:t>2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 </a:t>
            </a:r>
            <a:endParaRPr lang="en-US" altLang="en-US" sz="2400" i="1" dirty="0">
              <a:solidFill>
                <a:srgbClr val="FF0000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4099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985125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7: Atomic, nuclear and particle physics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7.2 – Nuclear reactions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7" name="Rectangle 5"/>
          <p:cNvSpPr>
            <a:spLocks noChangeArrowheads="1"/>
          </p:cNvSpPr>
          <p:nvPr/>
        </p:nvSpPr>
        <p:spPr bwMode="auto">
          <a:xfrm>
            <a:off x="684213" y="2349500"/>
            <a:ext cx="7762875" cy="45085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PRACTICE: 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54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Fe has a mass of 53.9396 u. A proton (with electron) has a mass of 1.00782 u and a neutron has a mass of 1.00866 u. </a:t>
            </a: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(a) Find the binding energy of 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iron-54 in </a:t>
            </a:r>
            <a:r>
              <a:rPr lang="en-US" sz="24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MeV</a:t>
            </a:r>
            <a:r>
              <a:rPr 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c</a:t>
            </a:r>
            <a:r>
              <a:rPr lang="en-US" sz="2400" baseline="30000" dirty="0">
                <a:solidFill>
                  <a:srgbClr val="000000"/>
                </a:solidFill>
                <a:latin typeface="Arial"/>
                <a:sym typeface="Symbol" pitchFamily="18" charset="2"/>
              </a:rPr>
              <a:t>-2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.</a:t>
            </a:r>
            <a:endParaRPr lang="en-US" sz="2400" dirty="0">
              <a:solidFill>
                <a:srgbClr val="000000"/>
              </a:solidFill>
              <a:latin typeface="+mn-lt"/>
              <a:sym typeface="Symbol" pitchFamily="18" charset="2"/>
            </a:endParaRP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SOLUTION: 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54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Fe: A = 54, Z = 26, N = 54 - 26 = 28.</a:t>
            </a: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The constituents of 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54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Fe are thus</a:t>
            </a: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    26(</a:t>
            </a:r>
            <a:r>
              <a:rPr lang="en-US" sz="2400" dirty="0">
                <a:solidFill>
                  <a:srgbClr val="008000"/>
                </a:solidFill>
                <a:latin typeface="+mn-lt"/>
                <a:sym typeface="Symbol" pitchFamily="18" charset="2"/>
              </a:rPr>
              <a:t>1.00782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) + 28(</a:t>
            </a:r>
            <a:r>
              <a:rPr lang="en-US" sz="2400" dirty="0">
                <a:solidFill>
                  <a:srgbClr val="FF0000"/>
                </a:solidFill>
                <a:latin typeface="+mn-lt"/>
                <a:sym typeface="Symbol" pitchFamily="18" charset="2"/>
              </a:rPr>
              <a:t>1.00866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u) = 54.4458 u</a:t>
            </a: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The mass defect is thus </a:t>
            </a: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Courier New" pitchFamily="49" charset="0"/>
                <a:sym typeface="Symbol" pitchFamily="18" charset="2"/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Courier New" pitchFamily="49" charset="0"/>
                <a:sym typeface="Symbol" pitchFamily="18" charset="2"/>
              </a:rPr>
              <a:t>      ∆</a:t>
            </a:r>
            <a:r>
              <a:rPr lang="en-US" sz="2400" i="1" dirty="0">
                <a:solidFill>
                  <a:srgbClr val="000000"/>
                </a:solidFill>
                <a:latin typeface="+mn-lt"/>
                <a:cs typeface="Courier New" pitchFamily="49" charset="0"/>
                <a:sym typeface="Symbol" pitchFamily="18" charset="2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Courier New" pitchFamily="49" charset="0"/>
                <a:sym typeface="Symbol" pitchFamily="18" charset="2"/>
              </a:rPr>
              <a:t> = 54.4458 u – </a:t>
            </a:r>
            <a:r>
              <a:rPr lang="en-US" sz="2400" dirty="0">
                <a:solidFill>
                  <a:schemeClr val="accent6"/>
                </a:solidFill>
                <a:latin typeface="+mn-lt"/>
                <a:cs typeface="Courier New" pitchFamily="49" charset="0"/>
                <a:sym typeface="Symbol" pitchFamily="18" charset="2"/>
              </a:rPr>
              <a:t>53.9396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Courier New" pitchFamily="49" charset="0"/>
                <a:sym typeface="Symbol" pitchFamily="18" charset="2"/>
              </a:rPr>
              <a:t> u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= 0.5062 u</a:t>
            </a:r>
            <a:endParaRPr lang="en-US" sz="2400" dirty="0">
              <a:latin typeface="+mn-lt"/>
              <a:sym typeface="Symbol" pitchFamily="18" charset="2"/>
            </a:endParaRP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The binding energy is thus</a:t>
            </a: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  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   </a:t>
            </a:r>
            <a:r>
              <a:rPr lang="en-US" sz="2400" i="1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E</a:t>
            </a:r>
            <a:r>
              <a:rPr lang="en-US" sz="2400" i="1" baseline="-250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= (0.5062)(931.5 </a:t>
            </a:r>
            <a:r>
              <a:rPr lang="en-US" sz="24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MeV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c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-2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) = 471.5 </a:t>
            </a:r>
            <a:r>
              <a:rPr lang="en-US" sz="24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MeV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c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-2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.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413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i="1">
                <a:solidFill>
                  <a:srgbClr val="2D2D8A"/>
                </a:solidFill>
                <a:latin typeface="Arial" charset="0"/>
                <a:ea typeface="Segoe UI" pitchFamily="34" charset="0"/>
                <a:cs typeface="Arial" charset="0"/>
              </a:rPr>
              <a:t>Sketching and interpreting the graph of average binding energy per nucleon against nucleon number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93075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4740275" y="2779713"/>
            <a:ext cx="1168400" cy="355600"/>
          </a:xfrm>
          <a:prstGeom prst="rect">
            <a:avLst/>
          </a:prstGeom>
          <a:solidFill>
            <a:srgbClr val="00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5078413" y="2382838"/>
            <a:ext cx="1209675" cy="369887"/>
          </a:xfrm>
          <a:prstGeom prst="rect">
            <a:avLst/>
          </a:prstGeom>
          <a:solidFill>
            <a:schemeClr val="hlink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2728913" y="3127375"/>
            <a:ext cx="1168400" cy="381000"/>
          </a:xfrm>
          <a:prstGeom prst="rect">
            <a:avLst/>
          </a:prstGeom>
          <a:solidFill>
            <a:srgbClr val="FF00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9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9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9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9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9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9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9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9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19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19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19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19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19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19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19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19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8" name="Rectangle 4"/>
          <p:cNvSpPr>
            <a:spLocks noChangeArrowheads="1"/>
          </p:cNvSpPr>
          <p:nvPr/>
        </p:nvSpPr>
        <p:spPr bwMode="auto">
          <a:xfrm>
            <a:off x="684213" y="2349500"/>
            <a:ext cx="7762875" cy="45085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PRACTICE: 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54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Fe has a mass of 53.9396 u. A proton (with electron) has a mass of 1.00782 u and a neutron has a mass of 1.00866 u. </a:t>
            </a:r>
          </a:p>
          <a:p>
            <a:pPr>
              <a:spcBef>
                <a:spcPts val="4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(b) Find the binding energy per nucleon of iron-54.</a:t>
            </a:r>
          </a:p>
          <a:p>
            <a:pPr>
              <a:spcBef>
                <a:spcPts val="4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SOLUTION: 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54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Fe: A = 54, Z = 26, N = 54 – 26 = 28.</a:t>
            </a:r>
          </a:p>
          <a:p>
            <a:pPr>
              <a:spcBef>
                <a:spcPts val="4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The binding energy is </a:t>
            </a:r>
            <a:r>
              <a:rPr lang="en-US" sz="2400" i="1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E</a:t>
            </a:r>
            <a:r>
              <a:rPr lang="en-US" sz="2400" i="1" baseline="-250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= 471.5 </a:t>
            </a:r>
            <a:r>
              <a:rPr lang="en-US" sz="24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MeV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c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-2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.</a:t>
            </a:r>
          </a:p>
          <a:p>
            <a:pPr>
              <a:spcBef>
                <a:spcPts val="4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The number of nucleons is A = 54.</a:t>
            </a:r>
          </a:p>
          <a:p>
            <a:pPr>
              <a:spcBef>
                <a:spcPts val="4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Thus the binding energy per nucleon is</a:t>
            </a:r>
          </a:p>
          <a:p>
            <a:pPr>
              <a:spcBef>
                <a:spcPts val="4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               </a:t>
            </a:r>
            <a:r>
              <a:rPr lang="en-US" sz="2400" i="1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E</a:t>
            </a:r>
            <a:r>
              <a:rPr lang="en-US" sz="2400" i="1" baseline="-250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b</a:t>
            </a:r>
            <a:r>
              <a:rPr lang="en-US" sz="2400" i="1" baseline="-25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+mn-lt"/>
                <a:sym typeface="Symbol" pitchFamily="18" charset="2"/>
              </a:rPr>
              <a:t>/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+mn-lt"/>
                <a:sym typeface="Symbol" pitchFamily="18" charset="2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= 471.5 </a:t>
            </a:r>
            <a:r>
              <a:rPr lang="en-US" sz="24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MeV</a:t>
            </a:r>
            <a:r>
              <a:rPr lang="en-US" sz="2400" dirty="0">
                <a:latin typeface="+mn-lt"/>
                <a:sym typeface="Symbol" pitchFamily="18" charset="2"/>
              </a:rPr>
              <a:t> </a:t>
            </a:r>
            <a:r>
              <a:rPr lang="en-US" sz="2400" i="1" dirty="0">
                <a:latin typeface="+mn-lt"/>
                <a:sym typeface="Symbol" pitchFamily="18" charset="2"/>
              </a:rPr>
              <a:t>/</a:t>
            </a:r>
            <a:r>
              <a:rPr lang="en-US" sz="2400" dirty="0">
                <a:latin typeface="+mn-lt"/>
                <a:sym typeface="Symbol" pitchFamily="18" charset="2"/>
              </a:rPr>
              <a:t> 54 nucleons</a:t>
            </a:r>
          </a:p>
          <a:p>
            <a:pPr>
              <a:spcBef>
                <a:spcPts val="4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              </a:t>
            </a:r>
            <a:r>
              <a:rPr lang="en-US" sz="2400" baseline="-25000" dirty="0">
                <a:latin typeface="+mn-lt"/>
                <a:sym typeface="Symbol" pitchFamily="18" charset="2"/>
              </a:rPr>
              <a:t>  </a:t>
            </a:r>
            <a:r>
              <a:rPr lang="en-US" sz="2400" dirty="0">
                <a:latin typeface="+mn-lt"/>
                <a:sym typeface="Symbol" pitchFamily="18" charset="2"/>
              </a:rPr>
              <a:t>         </a:t>
            </a:r>
            <a:r>
              <a:rPr lang="en-US" sz="2400" baseline="-25000" dirty="0">
                <a:latin typeface="+mn-lt"/>
                <a:sym typeface="Symbol" pitchFamily="18" charset="2"/>
              </a:rPr>
              <a:t> </a:t>
            </a:r>
            <a:r>
              <a:rPr lang="en-US" sz="2400" dirty="0">
                <a:latin typeface="+mn-lt"/>
                <a:sym typeface="Symbol" pitchFamily="18" charset="2"/>
              </a:rPr>
              <a:t> = </a:t>
            </a:r>
            <a:r>
              <a:rPr lang="en-US" sz="2400" dirty="0">
                <a:latin typeface="+mn-lt"/>
                <a:sym typeface="Symbol" pitchFamily="18" charset="2"/>
              </a:rPr>
              <a:t>8.7 </a:t>
            </a:r>
            <a:r>
              <a:rPr lang="en-US" sz="2400" dirty="0" err="1">
                <a:latin typeface="+mn-lt"/>
                <a:sym typeface="Symbol" pitchFamily="18" charset="2"/>
              </a:rPr>
              <a:t>MeV</a:t>
            </a:r>
            <a:r>
              <a:rPr lang="en-US" sz="2400" dirty="0">
                <a:latin typeface="+mn-lt"/>
                <a:sym typeface="Symbol" pitchFamily="18" charset="2"/>
              </a:rPr>
              <a:t> </a:t>
            </a:r>
            <a:r>
              <a:rPr lang="en-US" sz="2400" i="1" dirty="0">
                <a:latin typeface="+mn-lt"/>
                <a:sym typeface="Symbol" pitchFamily="18" charset="2"/>
              </a:rPr>
              <a:t>/</a:t>
            </a:r>
            <a:r>
              <a:rPr lang="en-US" sz="2400" dirty="0">
                <a:latin typeface="+mn-lt"/>
                <a:sym typeface="Symbol" pitchFamily="18" charset="2"/>
              </a:rPr>
              <a:t> nucleon</a:t>
            </a:r>
            <a:r>
              <a:rPr lang="en-US" sz="2400" dirty="0">
                <a:latin typeface="+mn-lt"/>
                <a:sym typeface="Symbol" pitchFamily="18" charset="2"/>
              </a:rPr>
              <a:t>.</a:t>
            </a:r>
          </a:p>
          <a:p>
            <a:pPr>
              <a:spcBef>
                <a:spcPts val="4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This is consistent with the graph.</a:t>
            </a:r>
            <a:endParaRPr 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62925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8413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i="1">
                <a:solidFill>
                  <a:srgbClr val="2D2D8A"/>
                </a:solidFill>
                <a:latin typeface="Arial" charset="0"/>
                <a:ea typeface="Segoe UI" pitchFamily="34" charset="0"/>
                <a:cs typeface="Arial" charset="0"/>
              </a:rPr>
              <a:t>Sketching and interpreting the graph of average binding energy per nucleon against nucleon number 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2D2D8A"/>
                </a:solidFill>
                <a:latin typeface="Arial"/>
                <a:ea typeface="Segoe UI" pitchFamily="34" charset="0"/>
                <a:cs typeface="Arial" charset="0"/>
              </a:rPr>
              <a:t>Nuclear fission and nuclear fusion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Nuclear fission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is the splitting of a large nucleus into two smaller (daughter) nuclei.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An example of fission is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In the animation, 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235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U is hit                                                     by a neutron, and capturing                                                      it, becomes excited and                                                    unstable:</a:t>
            </a:r>
            <a:endParaRPr lang="en-US" sz="2400" dirty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It quickly splits into two                                                       smaller daughter nuclei, and                                                       two neutrons.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62925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/>
        </p:nvSpPr>
        <p:spPr bwMode="auto">
          <a:xfrm>
            <a:off x="1677988" y="3235325"/>
            <a:ext cx="76803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aseline="30000">
                <a:latin typeface="+mn-lt"/>
              </a:rPr>
              <a:t>235</a:t>
            </a:r>
            <a:r>
              <a:rPr lang="en-US" sz="2400">
                <a:latin typeface="+mn-lt"/>
              </a:rPr>
              <a:t>U + </a:t>
            </a:r>
            <a:r>
              <a:rPr lang="en-US" sz="2400" baseline="30000">
                <a:latin typeface="+mn-lt"/>
              </a:rPr>
              <a:t>1</a:t>
            </a:r>
            <a:r>
              <a:rPr lang="en-US" sz="2400">
                <a:latin typeface="+mn-lt"/>
              </a:rPr>
              <a:t>n </a:t>
            </a:r>
            <a:r>
              <a:rPr lang="en-US" sz="2400">
                <a:latin typeface="+mn-lt"/>
                <a:sym typeface="Symbol" pitchFamily="18" charset="2"/>
              </a:rPr>
              <a:t> (</a:t>
            </a:r>
            <a:r>
              <a:rPr lang="en-US" sz="2400" baseline="30000">
                <a:latin typeface="+mn-lt"/>
                <a:sym typeface="Symbol" pitchFamily="18" charset="2"/>
              </a:rPr>
              <a:t>236</a:t>
            </a:r>
            <a:r>
              <a:rPr lang="en-US" sz="2400">
                <a:latin typeface="+mn-lt"/>
                <a:sym typeface="Symbol" pitchFamily="18" charset="2"/>
              </a:rPr>
              <a:t>U*)  </a:t>
            </a:r>
            <a:r>
              <a:rPr lang="en-US" sz="2400" baseline="30000">
                <a:latin typeface="+mn-lt"/>
                <a:sym typeface="Symbol" pitchFamily="18" charset="2"/>
              </a:rPr>
              <a:t>140</a:t>
            </a:r>
            <a:r>
              <a:rPr lang="en-US" sz="2400">
                <a:latin typeface="+mn-lt"/>
                <a:sym typeface="Symbol" pitchFamily="18" charset="2"/>
              </a:rPr>
              <a:t>Xe + </a:t>
            </a:r>
            <a:r>
              <a:rPr lang="en-US" sz="2400" baseline="30000">
                <a:latin typeface="+mn-lt"/>
                <a:sym typeface="Symbol" pitchFamily="18" charset="2"/>
              </a:rPr>
              <a:t>94</a:t>
            </a:r>
            <a:r>
              <a:rPr lang="en-US" sz="2400">
                <a:latin typeface="+mn-lt"/>
                <a:sym typeface="Symbol" pitchFamily="18" charset="2"/>
              </a:rPr>
              <a:t>Sr + 2(</a:t>
            </a:r>
            <a:r>
              <a:rPr lang="en-US" sz="2400" baseline="30000">
                <a:latin typeface="+mn-lt"/>
                <a:sym typeface="Symbol" pitchFamily="18" charset="2"/>
              </a:rPr>
              <a:t>1</a:t>
            </a:r>
            <a:r>
              <a:rPr lang="en-US" sz="2400">
                <a:latin typeface="+mn-lt"/>
                <a:sym typeface="Symbol" pitchFamily="18" charset="2"/>
              </a:rPr>
              <a:t>n)</a:t>
            </a:r>
          </a:p>
        </p:txBody>
      </p:sp>
      <p:sp>
        <p:nvSpPr>
          <p:cNvPr id="1129477" name="Rectangle 5"/>
          <p:cNvSpPr>
            <a:spLocks noChangeArrowheads="1"/>
          </p:cNvSpPr>
          <p:nvPr/>
        </p:nvSpPr>
        <p:spPr bwMode="auto">
          <a:xfrm>
            <a:off x="1693863" y="3441700"/>
            <a:ext cx="75390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aseline="30000" dirty="0">
                <a:latin typeface="+mn-lt"/>
              </a:rPr>
              <a:t>  92</a:t>
            </a:r>
            <a:r>
              <a:rPr lang="en-US" sz="2400" dirty="0">
                <a:latin typeface="+mn-lt"/>
              </a:rPr>
              <a:t>      </a:t>
            </a:r>
            <a:r>
              <a:rPr lang="en-US" sz="2400" baseline="-25000" dirty="0">
                <a:latin typeface="+mn-lt"/>
              </a:rPr>
              <a:t> </a:t>
            </a:r>
            <a:r>
              <a:rPr lang="en-US" sz="2400" baseline="30000" dirty="0">
                <a:latin typeface="+mn-lt"/>
              </a:rPr>
              <a:t>0</a:t>
            </a:r>
            <a:r>
              <a:rPr lang="en-US" sz="2400" dirty="0">
                <a:latin typeface="+mn-lt"/>
              </a:rPr>
              <a:t>  </a:t>
            </a:r>
            <a:r>
              <a:rPr lang="en-US" sz="2400" dirty="0">
                <a:latin typeface="+mn-lt"/>
                <a:sym typeface="Symbol" pitchFamily="18" charset="2"/>
              </a:rPr>
              <a:t>  </a:t>
            </a:r>
            <a:r>
              <a:rPr lang="en-US" sz="2400" baseline="30000" dirty="0">
                <a:latin typeface="+mn-lt"/>
                <a:sym typeface="Symbol" pitchFamily="18" charset="2"/>
              </a:rPr>
              <a:t>  </a:t>
            </a:r>
            <a:r>
              <a:rPr lang="en-US" sz="2400" dirty="0">
                <a:latin typeface="+mn-lt"/>
                <a:sym typeface="Symbol" pitchFamily="18" charset="2"/>
              </a:rPr>
              <a:t>     </a:t>
            </a:r>
            <a:r>
              <a:rPr lang="en-US" sz="2400" baseline="30000" dirty="0">
                <a:latin typeface="+mn-lt"/>
                <a:sym typeface="Symbol" pitchFamily="18" charset="2"/>
              </a:rPr>
              <a:t>92                 54</a:t>
            </a:r>
            <a:r>
              <a:rPr lang="en-US" sz="2400" dirty="0">
                <a:latin typeface="+mn-lt"/>
                <a:sym typeface="Symbol" pitchFamily="18" charset="2"/>
              </a:rPr>
              <a:t>         </a:t>
            </a:r>
            <a:r>
              <a:rPr lang="en-US" sz="2400" baseline="30000" dirty="0">
                <a:latin typeface="+mn-lt"/>
                <a:sym typeface="Symbol" pitchFamily="18" charset="2"/>
              </a:rPr>
              <a:t>38</a:t>
            </a:r>
            <a:r>
              <a:rPr lang="en-US" sz="2400" dirty="0">
                <a:latin typeface="+mn-lt"/>
                <a:sym typeface="Symbol" pitchFamily="18" charset="2"/>
              </a:rPr>
              <a:t>           </a:t>
            </a:r>
            <a:r>
              <a:rPr lang="en-US" sz="2400" baseline="30000" dirty="0">
                <a:latin typeface="+mn-lt"/>
                <a:sym typeface="Symbol" pitchFamily="18" charset="2"/>
              </a:rPr>
              <a:t>0</a:t>
            </a:r>
            <a:r>
              <a:rPr lang="en-US" sz="2400" dirty="0">
                <a:latin typeface="+mn-lt"/>
                <a:sym typeface="Symbol" pitchFamily="18" charset="2"/>
              </a:rPr>
              <a:t>  </a:t>
            </a:r>
            <a:endParaRPr lang="en-US" sz="2400" b="1" dirty="0">
              <a:latin typeface="+mn-lt"/>
              <a:sym typeface="Symbol" pitchFamily="18" charset="2"/>
            </a:endParaRPr>
          </a:p>
        </p:txBody>
      </p:sp>
      <p:pic>
        <p:nvPicPr>
          <p:cNvPr id="1129510" name="Picture 3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8788" y="5345113"/>
            <a:ext cx="38893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09" name="Picture 3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2713" y="5076825"/>
            <a:ext cx="10207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11" name="Picture 3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1913" y="4460875"/>
            <a:ext cx="1144587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12" name="Picture 4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9625" y="4954588"/>
            <a:ext cx="2151063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13" name="Picture 4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6575" y="4818063"/>
            <a:ext cx="26320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14" name="Picture 4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4350" y="4792663"/>
            <a:ext cx="136207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15" name="Picture 4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6275" y="4735513"/>
            <a:ext cx="1182688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16" name="Picture 4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8150" y="5011738"/>
            <a:ext cx="3889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17" name="Picture 4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0688" y="5694363"/>
            <a:ext cx="38893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518" name="Rectangle 46"/>
          <p:cNvSpPr>
            <a:spLocks noChangeArrowheads="1"/>
          </p:cNvSpPr>
          <p:nvPr/>
        </p:nvSpPr>
        <p:spPr bwMode="auto">
          <a:xfrm>
            <a:off x="1711325" y="3257550"/>
            <a:ext cx="779463" cy="422275"/>
          </a:xfrm>
          <a:prstGeom prst="rect">
            <a:avLst/>
          </a:prstGeom>
          <a:solidFill>
            <a:srgbClr val="FF6600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129519" name="Rectangle 47"/>
          <p:cNvSpPr>
            <a:spLocks noChangeArrowheads="1"/>
          </p:cNvSpPr>
          <p:nvPr/>
        </p:nvSpPr>
        <p:spPr bwMode="auto">
          <a:xfrm>
            <a:off x="2601913" y="3248025"/>
            <a:ext cx="436562" cy="438150"/>
          </a:xfrm>
          <a:prstGeom prst="rect">
            <a:avLst/>
          </a:prstGeom>
          <a:solidFill>
            <a:srgbClr val="FF6600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129520" name="Rectangle 48"/>
          <p:cNvSpPr>
            <a:spLocks noChangeArrowheads="1"/>
          </p:cNvSpPr>
          <p:nvPr/>
        </p:nvSpPr>
        <p:spPr bwMode="auto">
          <a:xfrm>
            <a:off x="3478213" y="3262313"/>
            <a:ext cx="769937" cy="422275"/>
          </a:xfrm>
          <a:prstGeom prst="rect">
            <a:avLst/>
          </a:prstGeom>
          <a:solidFill>
            <a:srgbClr val="FF6600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129521" name="Rectangle 49"/>
          <p:cNvSpPr>
            <a:spLocks noChangeArrowheads="1"/>
          </p:cNvSpPr>
          <p:nvPr/>
        </p:nvSpPr>
        <p:spPr bwMode="auto">
          <a:xfrm>
            <a:off x="4718050" y="3260725"/>
            <a:ext cx="804863" cy="422275"/>
          </a:xfrm>
          <a:prstGeom prst="rect">
            <a:avLst/>
          </a:prstGeom>
          <a:solidFill>
            <a:srgbClr val="FF6600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129522" name="Rectangle 50"/>
          <p:cNvSpPr>
            <a:spLocks noChangeArrowheads="1"/>
          </p:cNvSpPr>
          <p:nvPr/>
        </p:nvSpPr>
        <p:spPr bwMode="auto">
          <a:xfrm>
            <a:off x="5753100" y="3278188"/>
            <a:ext cx="731838" cy="422275"/>
          </a:xfrm>
          <a:prstGeom prst="rect">
            <a:avLst/>
          </a:prstGeom>
          <a:solidFill>
            <a:srgbClr val="FF6600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129523" name="Rectangle 51"/>
          <p:cNvSpPr>
            <a:spLocks noChangeArrowheads="1"/>
          </p:cNvSpPr>
          <p:nvPr/>
        </p:nvSpPr>
        <p:spPr bwMode="auto">
          <a:xfrm>
            <a:off x="6650038" y="3268663"/>
            <a:ext cx="763587" cy="422275"/>
          </a:xfrm>
          <a:prstGeom prst="rect">
            <a:avLst/>
          </a:prstGeom>
          <a:solidFill>
            <a:srgbClr val="FF6600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129524" name="Line 52"/>
          <p:cNvSpPr>
            <a:spLocks noChangeShapeType="1"/>
          </p:cNvSpPr>
          <p:nvPr/>
        </p:nvSpPr>
        <p:spPr bwMode="auto">
          <a:xfrm flipV="1">
            <a:off x="6977063" y="4535488"/>
            <a:ext cx="0" cy="639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525" name="Line 53"/>
          <p:cNvSpPr>
            <a:spLocks noChangeShapeType="1"/>
          </p:cNvSpPr>
          <p:nvPr/>
        </p:nvSpPr>
        <p:spPr bwMode="auto">
          <a:xfrm flipV="1">
            <a:off x="6948488" y="5888038"/>
            <a:ext cx="0" cy="639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129526" name="Text Box 54"/>
          <p:cNvSpPr txBox="1">
            <a:spLocks noChangeArrowheads="1"/>
          </p:cNvSpPr>
          <p:nvPr/>
        </p:nvSpPr>
        <p:spPr bwMode="auto">
          <a:xfrm>
            <a:off x="7294563" y="6230938"/>
            <a:ext cx="91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aseline="30000">
                <a:solidFill>
                  <a:schemeClr val="tx2"/>
                </a:solidFill>
                <a:latin typeface="+mn-lt"/>
                <a:sym typeface="Symbol" pitchFamily="18" charset="2"/>
              </a:rPr>
              <a:t>140</a:t>
            </a:r>
            <a:r>
              <a:rPr lang="en-US" sz="2400">
                <a:solidFill>
                  <a:schemeClr val="tx2"/>
                </a:solidFill>
                <a:latin typeface="+mn-lt"/>
                <a:sym typeface="Symbol" pitchFamily="18" charset="2"/>
              </a:rPr>
              <a:t>Xe</a:t>
            </a:r>
          </a:p>
        </p:txBody>
      </p:sp>
      <p:sp>
        <p:nvSpPr>
          <p:cNvPr id="1129527" name="Text Box 55"/>
          <p:cNvSpPr txBox="1">
            <a:spLocks noChangeArrowheads="1"/>
          </p:cNvSpPr>
          <p:nvPr/>
        </p:nvSpPr>
        <p:spPr bwMode="auto">
          <a:xfrm>
            <a:off x="5848350" y="6234113"/>
            <a:ext cx="738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aseline="30000">
                <a:solidFill>
                  <a:schemeClr val="tx2"/>
                </a:solidFill>
                <a:latin typeface="+mn-lt"/>
                <a:sym typeface="Symbol" pitchFamily="18" charset="2"/>
              </a:rPr>
              <a:t>94</a:t>
            </a:r>
            <a:r>
              <a:rPr lang="en-US" sz="2400">
                <a:solidFill>
                  <a:schemeClr val="tx2"/>
                </a:solidFill>
                <a:latin typeface="+mn-lt"/>
                <a:sym typeface="Symbol" pitchFamily="18" charset="2"/>
              </a:rPr>
              <a:t>Sr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9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9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9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9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9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9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9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9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9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2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2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29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29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2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29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29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2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29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29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29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29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2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2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2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29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2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129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12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29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29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29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29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29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29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76" grpId="0"/>
      <p:bldP spid="1129477" grpId="0"/>
      <p:bldP spid="1129518" grpId="0" animBg="1"/>
      <p:bldP spid="1129519" grpId="0" animBg="1"/>
      <p:bldP spid="1129520" grpId="0" animBg="1"/>
      <p:bldP spid="1129521" grpId="0" animBg="1"/>
      <p:bldP spid="1129522" grpId="0" animBg="1"/>
      <p:bldP spid="1129523" grpId="0" animBg="1"/>
      <p:bldP spid="1129524" grpId="0" animBg="1"/>
      <p:bldP spid="1129526" grpId="0"/>
      <p:bldP spid="11295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2D2D8A"/>
                </a:solidFill>
                <a:latin typeface="Arial"/>
                <a:ea typeface="Segoe UI" pitchFamily="34" charset="0"/>
                <a:cs typeface="Arial" charset="0"/>
              </a:rPr>
              <a:t>Nuclear fission and nuclear fusion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Note that the splitting was triggered by a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single neutron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that had just the right energy to excite the nucleus.</a:t>
            </a: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Note also that during the split, two more neutrons were released.	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If each of these neutrons splits subsequent nuclei, we have what is called a </a:t>
            </a:r>
            <a:r>
              <a:rPr lang="en-US" sz="2400" b="1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chain reaction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915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135641" name="Rectangle 25"/>
          <p:cNvSpPr>
            <a:spLocks noChangeArrowheads="1"/>
          </p:cNvSpPr>
          <p:nvPr/>
        </p:nvSpPr>
        <p:spPr bwMode="auto">
          <a:xfrm>
            <a:off x="1620838" y="2773363"/>
            <a:ext cx="68627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aseline="30000">
                <a:latin typeface="+mn-lt"/>
              </a:rPr>
              <a:t>235</a:t>
            </a:r>
            <a:r>
              <a:rPr lang="en-US" sz="2400">
                <a:latin typeface="+mn-lt"/>
              </a:rPr>
              <a:t>U + </a:t>
            </a:r>
            <a:r>
              <a:rPr lang="en-US" sz="2400" baseline="30000">
                <a:latin typeface="+mn-lt"/>
              </a:rPr>
              <a:t>1</a:t>
            </a:r>
            <a:r>
              <a:rPr lang="en-US" sz="2400">
                <a:latin typeface="+mn-lt"/>
              </a:rPr>
              <a:t>n </a:t>
            </a:r>
            <a:r>
              <a:rPr lang="en-US" sz="2400">
                <a:latin typeface="+mn-lt"/>
                <a:sym typeface="Symbol" pitchFamily="18" charset="2"/>
              </a:rPr>
              <a:t> (</a:t>
            </a:r>
            <a:r>
              <a:rPr lang="en-US" sz="2400" baseline="30000">
                <a:latin typeface="+mn-lt"/>
                <a:sym typeface="Symbol" pitchFamily="18" charset="2"/>
              </a:rPr>
              <a:t>236</a:t>
            </a:r>
            <a:r>
              <a:rPr lang="en-US" sz="2400">
                <a:latin typeface="+mn-lt"/>
                <a:sym typeface="Symbol" pitchFamily="18" charset="2"/>
              </a:rPr>
              <a:t>U*)  </a:t>
            </a:r>
            <a:r>
              <a:rPr lang="en-US" sz="2400" baseline="30000">
                <a:latin typeface="+mn-lt"/>
                <a:sym typeface="Symbol" pitchFamily="18" charset="2"/>
              </a:rPr>
              <a:t>140</a:t>
            </a:r>
            <a:r>
              <a:rPr lang="en-US" sz="2400">
                <a:latin typeface="+mn-lt"/>
                <a:sym typeface="Symbol" pitchFamily="18" charset="2"/>
              </a:rPr>
              <a:t>Xe + </a:t>
            </a:r>
            <a:r>
              <a:rPr lang="en-US" sz="2400" baseline="30000">
                <a:latin typeface="+mn-lt"/>
                <a:sym typeface="Symbol" pitchFamily="18" charset="2"/>
              </a:rPr>
              <a:t>94</a:t>
            </a:r>
            <a:r>
              <a:rPr lang="en-US" sz="2400">
                <a:latin typeface="+mn-lt"/>
                <a:sym typeface="Symbol" pitchFamily="18" charset="2"/>
              </a:rPr>
              <a:t>Sr + 2(</a:t>
            </a:r>
            <a:r>
              <a:rPr lang="en-US" sz="2400" baseline="30000">
                <a:latin typeface="+mn-lt"/>
                <a:sym typeface="Symbol" pitchFamily="18" charset="2"/>
              </a:rPr>
              <a:t>1</a:t>
            </a:r>
            <a:r>
              <a:rPr lang="en-US" sz="2400">
                <a:latin typeface="+mn-lt"/>
                <a:sym typeface="Symbol" pitchFamily="18" charset="2"/>
              </a:rPr>
              <a:t>n)</a:t>
            </a:r>
          </a:p>
        </p:txBody>
      </p:sp>
      <p:sp>
        <p:nvSpPr>
          <p:cNvPr id="1135643" name="Rectangle 27"/>
          <p:cNvSpPr>
            <a:spLocks noChangeArrowheads="1"/>
          </p:cNvSpPr>
          <p:nvPr/>
        </p:nvSpPr>
        <p:spPr bwMode="auto">
          <a:xfrm>
            <a:off x="1636713" y="2990850"/>
            <a:ext cx="64246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aseline="30000" dirty="0">
                <a:latin typeface="+mn-lt"/>
              </a:rPr>
              <a:t>  92</a:t>
            </a:r>
            <a:r>
              <a:rPr lang="en-US" sz="2400" dirty="0">
                <a:latin typeface="+mn-lt"/>
              </a:rPr>
              <a:t>     </a:t>
            </a:r>
            <a:r>
              <a:rPr lang="en-US" sz="2400" baseline="-250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 </a:t>
            </a:r>
            <a:r>
              <a:rPr lang="en-US" sz="2400" baseline="30000" dirty="0">
                <a:latin typeface="+mn-lt"/>
              </a:rPr>
              <a:t>0</a:t>
            </a:r>
            <a:r>
              <a:rPr lang="en-US" sz="2400" dirty="0">
                <a:latin typeface="+mn-lt"/>
              </a:rPr>
              <a:t>  </a:t>
            </a:r>
            <a:r>
              <a:rPr lang="en-US" sz="2400" dirty="0">
                <a:latin typeface="+mn-lt"/>
                <a:sym typeface="Symbol" pitchFamily="18" charset="2"/>
              </a:rPr>
              <a:t>  </a:t>
            </a:r>
            <a:r>
              <a:rPr lang="en-US" sz="2400" baseline="30000" dirty="0">
                <a:latin typeface="+mn-lt"/>
                <a:sym typeface="Symbol" pitchFamily="18" charset="2"/>
              </a:rPr>
              <a:t>  </a:t>
            </a:r>
            <a:r>
              <a:rPr lang="en-US" sz="2400" dirty="0">
                <a:latin typeface="+mn-lt"/>
                <a:sym typeface="Symbol" pitchFamily="18" charset="2"/>
              </a:rPr>
              <a:t>     </a:t>
            </a:r>
            <a:r>
              <a:rPr lang="en-US" sz="2400" baseline="30000" dirty="0">
                <a:latin typeface="+mn-lt"/>
                <a:sym typeface="Symbol" pitchFamily="18" charset="2"/>
              </a:rPr>
              <a:t>92                 54</a:t>
            </a:r>
            <a:r>
              <a:rPr lang="en-US" sz="2400" dirty="0">
                <a:latin typeface="+mn-lt"/>
                <a:sym typeface="Symbol" pitchFamily="18" charset="2"/>
              </a:rPr>
              <a:t>         </a:t>
            </a:r>
            <a:r>
              <a:rPr lang="en-US" sz="2400" baseline="30000" dirty="0">
                <a:latin typeface="+mn-lt"/>
                <a:sym typeface="Symbol" pitchFamily="18" charset="2"/>
              </a:rPr>
              <a:t>38</a:t>
            </a:r>
            <a:r>
              <a:rPr lang="en-US" sz="2400" dirty="0">
                <a:latin typeface="+mn-lt"/>
                <a:sym typeface="Symbol" pitchFamily="18" charset="2"/>
              </a:rPr>
              <a:t>           </a:t>
            </a:r>
            <a:r>
              <a:rPr lang="en-US" sz="2400" baseline="30000" dirty="0">
                <a:latin typeface="+mn-lt"/>
                <a:sym typeface="Symbol" pitchFamily="18" charset="2"/>
              </a:rPr>
              <a:t>0</a:t>
            </a:r>
            <a:r>
              <a:rPr lang="en-US" sz="2400" dirty="0">
                <a:latin typeface="+mn-lt"/>
                <a:sym typeface="Symbol" pitchFamily="18" charset="2"/>
              </a:rPr>
              <a:t>  </a:t>
            </a:r>
            <a:endParaRPr lang="en-US" sz="2400" b="1" dirty="0">
              <a:latin typeface="+mn-lt"/>
              <a:sym typeface="Symbol" pitchFamily="18" charset="2"/>
            </a:endParaRPr>
          </a:p>
        </p:txBody>
      </p:sp>
      <p:sp>
        <p:nvSpPr>
          <p:cNvPr id="1135644" name="Rectangle 28"/>
          <p:cNvSpPr>
            <a:spLocks noChangeArrowheads="1"/>
          </p:cNvSpPr>
          <p:nvPr/>
        </p:nvSpPr>
        <p:spPr bwMode="auto">
          <a:xfrm>
            <a:off x="6580188" y="2778125"/>
            <a:ext cx="777875" cy="446088"/>
          </a:xfrm>
          <a:prstGeom prst="rect">
            <a:avLst/>
          </a:prstGeom>
          <a:solidFill>
            <a:srgbClr val="FF6600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135645" name="Line 29"/>
          <p:cNvSpPr>
            <a:spLocks noChangeShapeType="1"/>
          </p:cNvSpPr>
          <p:nvPr/>
        </p:nvSpPr>
        <p:spPr bwMode="auto">
          <a:xfrm rot="5400000">
            <a:off x="3878263" y="5111750"/>
            <a:ext cx="22383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 rot="5400000">
            <a:off x="3795713" y="4271963"/>
            <a:ext cx="377825" cy="2282825"/>
            <a:chOff x="1290" y="2346"/>
            <a:chExt cx="340" cy="672"/>
          </a:xfrm>
        </p:grpSpPr>
        <p:sp>
          <p:nvSpPr>
            <p:cNvPr id="34852" name="Line 31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34853" name="Line 32"/>
            <p:cNvSpPr>
              <a:spLocks noChangeShapeType="1"/>
            </p:cNvSpPr>
            <p:nvPr/>
          </p:nvSpPr>
          <p:spPr bwMode="auto">
            <a:xfrm>
              <a:off x="1290" y="2682"/>
              <a:ext cx="337" cy="33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 rot="5400000">
            <a:off x="4991894" y="5042694"/>
            <a:ext cx="215900" cy="1312862"/>
            <a:chOff x="1290" y="2346"/>
            <a:chExt cx="340" cy="672"/>
          </a:xfrm>
        </p:grpSpPr>
        <p:sp>
          <p:nvSpPr>
            <p:cNvPr id="34850" name="Line 34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34851" name="Line 35"/>
            <p:cNvSpPr>
              <a:spLocks noChangeShapeType="1"/>
            </p:cNvSpPr>
            <p:nvPr/>
          </p:nvSpPr>
          <p:spPr bwMode="auto">
            <a:xfrm>
              <a:off x="1290" y="2681"/>
              <a:ext cx="338" cy="337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 rot="5400000">
            <a:off x="2758282" y="5047456"/>
            <a:ext cx="215900" cy="1312863"/>
            <a:chOff x="1290" y="2346"/>
            <a:chExt cx="340" cy="672"/>
          </a:xfrm>
        </p:grpSpPr>
        <p:sp>
          <p:nvSpPr>
            <p:cNvPr id="34848" name="Line 37"/>
            <p:cNvSpPr>
              <a:spLocks noChangeShapeType="1"/>
            </p:cNvSpPr>
            <p:nvPr/>
          </p:nvSpPr>
          <p:spPr bwMode="auto">
            <a:xfrm flipV="1">
              <a:off x="1292" y="2346"/>
              <a:ext cx="338" cy="337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34849" name="Line 38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 rot="5400000">
            <a:off x="5676106" y="5511007"/>
            <a:ext cx="122237" cy="742950"/>
            <a:chOff x="1290" y="2346"/>
            <a:chExt cx="340" cy="672"/>
          </a:xfrm>
        </p:grpSpPr>
        <p:sp>
          <p:nvSpPr>
            <p:cNvPr id="34846" name="Line 40"/>
            <p:cNvSpPr>
              <a:spLocks noChangeShapeType="1"/>
            </p:cNvSpPr>
            <p:nvPr/>
          </p:nvSpPr>
          <p:spPr bwMode="auto">
            <a:xfrm flipV="1">
              <a:off x="1294" y="2347"/>
              <a:ext cx="336" cy="33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34847" name="Line 41"/>
            <p:cNvSpPr>
              <a:spLocks noChangeShapeType="1"/>
            </p:cNvSpPr>
            <p:nvPr/>
          </p:nvSpPr>
          <p:spPr bwMode="auto">
            <a:xfrm>
              <a:off x="1290" y="2683"/>
              <a:ext cx="336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 rot="5400000">
            <a:off x="2182019" y="5514182"/>
            <a:ext cx="122237" cy="742950"/>
            <a:chOff x="1290" y="2346"/>
            <a:chExt cx="340" cy="672"/>
          </a:xfrm>
        </p:grpSpPr>
        <p:sp>
          <p:nvSpPr>
            <p:cNvPr id="34844" name="Line 43"/>
            <p:cNvSpPr>
              <a:spLocks noChangeShapeType="1"/>
            </p:cNvSpPr>
            <p:nvPr/>
          </p:nvSpPr>
          <p:spPr bwMode="auto">
            <a:xfrm flipV="1">
              <a:off x="1294" y="2347"/>
              <a:ext cx="336" cy="33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34845" name="Line 44"/>
            <p:cNvSpPr>
              <a:spLocks noChangeShapeType="1"/>
            </p:cNvSpPr>
            <p:nvPr/>
          </p:nvSpPr>
          <p:spPr bwMode="auto">
            <a:xfrm>
              <a:off x="1290" y="2683"/>
              <a:ext cx="336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 rot="5400000">
            <a:off x="4401344" y="5515769"/>
            <a:ext cx="122238" cy="742950"/>
            <a:chOff x="1290" y="2346"/>
            <a:chExt cx="340" cy="672"/>
          </a:xfrm>
        </p:grpSpPr>
        <p:sp>
          <p:nvSpPr>
            <p:cNvPr id="34842" name="Line 46"/>
            <p:cNvSpPr>
              <a:spLocks noChangeShapeType="1"/>
            </p:cNvSpPr>
            <p:nvPr/>
          </p:nvSpPr>
          <p:spPr bwMode="auto">
            <a:xfrm flipV="1">
              <a:off x="1294" y="2347"/>
              <a:ext cx="336" cy="33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34843" name="Line 47"/>
            <p:cNvSpPr>
              <a:spLocks noChangeShapeType="1"/>
            </p:cNvSpPr>
            <p:nvPr/>
          </p:nvSpPr>
          <p:spPr bwMode="auto">
            <a:xfrm>
              <a:off x="1290" y="2683"/>
              <a:ext cx="336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 rot="5400000">
            <a:off x="3428206" y="5522119"/>
            <a:ext cx="122238" cy="742950"/>
            <a:chOff x="1290" y="2346"/>
            <a:chExt cx="340" cy="672"/>
          </a:xfrm>
        </p:grpSpPr>
        <p:sp>
          <p:nvSpPr>
            <p:cNvPr id="34840" name="Line 49"/>
            <p:cNvSpPr>
              <a:spLocks noChangeShapeType="1"/>
            </p:cNvSpPr>
            <p:nvPr/>
          </p:nvSpPr>
          <p:spPr bwMode="auto">
            <a:xfrm flipV="1">
              <a:off x="1294" y="2347"/>
              <a:ext cx="336" cy="33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34841" name="Line 50"/>
            <p:cNvSpPr>
              <a:spLocks noChangeShapeType="1"/>
            </p:cNvSpPr>
            <p:nvPr/>
          </p:nvSpPr>
          <p:spPr bwMode="auto">
            <a:xfrm>
              <a:off x="1290" y="2683"/>
              <a:ext cx="336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sp>
        <p:nvSpPr>
          <p:cNvPr id="1135667" name="Text Box 51"/>
          <p:cNvSpPr txBox="1">
            <a:spLocks noChangeArrowheads="1"/>
          </p:cNvSpPr>
          <p:nvPr/>
        </p:nvSpPr>
        <p:spPr bwMode="auto">
          <a:xfrm>
            <a:off x="6161088" y="5068888"/>
            <a:ext cx="1246187" cy="461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hlink"/>
                </a:solidFill>
                <a:latin typeface="+mn-lt"/>
              </a:rPr>
              <a:t>Primary</a:t>
            </a:r>
          </a:p>
        </p:txBody>
      </p:sp>
      <p:sp>
        <p:nvSpPr>
          <p:cNvPr id="1135668" name="Text Box 52"/>
          <p:cNvSpPr txBox="1">
            <a:spLocks noChangeArrowheads="1"/>
          </p:cNvSpPr>
          <p:nvPr/>
        </p:nvSpPr>
        <p:spPr bwMode="auto">
          <a:xfrm>
            <a:off x="6134100" y="5408613"/>
            <a:ext cx="1657350" cy="461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FF"/>
                </a:solidFill>
                <a:latin typeface="+mn-lt"/>
              </a:rPr>
              <a:t>Secondary</a:t>
            </a:r>
          </a:p>
        </p:txBody>
      </p:sp>
      <p:sp>
        <p:nvSpPr>
          <p:cNvPr id="1135669" name="Text Box 53"/>
          <p:cNvSpPr txBox="1">
            <a:spLocks noChangeArrowheads="1"/>
          </p:cNvSpPr>
          <p:nvPr/>
        </p:nvSpPr>
        <p:spPr bwMode="auto">
          <a:xfrm>
            <a:off x="6135688" y="5749925"/>
            <a:ext cx="1193800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8000"/>
                </a:solidFill>
                <a:latin typeface="+mn-lt"/>
              </a:rPr>
              <a:t>Tertiary</a:t>
            </a:r>
          </a:p>
        </p:txBody>
      </p:sp>
      <p:sp>
        <p:nvSpPr>
          <p:cNvPr id="1135670" name="Text Box 54"/>
          <p:cNvSpPr txBox="1">
            <a:spLocks noChangeArrowheads="1"/>
          </p:cNvSpPr>
          <p:nvPr/>
        </p:nvSpPr>
        <p:spPr bwMode="auto">
          <a:xfrm>
            <a:off x="1511300" y="4872038"/>
            <a:ext cx="357188" cy="461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1</a:t>
            </a:r>
          </a:p>
        </p:txBody>
      </p:sp>
      <p:sp>
        <p:nvSpPr>
          <p:cNvPr id="1135671" name="Text Box 55"/>
          <p:cNvSpPr txBox="1">
            <a:spLocks noChangeArrowheads="1"/>
          </p:cNvSpPr>
          <p:nvPr/>
        </p:nvSpPr>
        <p:spPr bwMode="auto">
          <a:xfrm>
            <a:off x="1522413" y="5149850"/>
            <a:ext cx="357187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hlink"/>
                </a:solidFill>
                <a:latin typeface="+mn-lt"/>
              </a:rPr>
              <a:t>2</a:t>
            </a:r>
          </a:p>
        </p:txBody>
      </p:sp>
      <p:sp>
        <p:nvSpPr>
          <p:cNvPr id="1135672" name="Text Box 56"/>
          <p:cNvSpPr txBox="1">
            <a:spLocks noChangeArrowheads="1"/>
          </p:cNvSpPr>
          <p:nvPr/>
        </p:nvSpPr>
        <p:spPr bwMode="auto">
          <a:xfrm>
            <a:off x="1512888" y="5440363"/>
            <a:ext cx="366712" cy="461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D60093"/>
                </a:solidFill>
                <a:latin typeface="+mn-lt"/>
              </a:rPr>
              <a:t>4</a:t>
            </a:r>
          </a:p>
        </p:txBody>
      </p:sp>
      <p:sp>
        <p:nvSpPr>
          <p:cNvPr id="1135673" name="Text Box 57"/>
          <p:cNvSpPr txBox="1">
            <a:spLocks noChangeArrowheads="1"/>
          </p:cNvSpPr>
          <p:nvPr/>
        </p:nvSpPr>
        <p:spPr bwMode="auto">
          <a:xfrm>
            <a:off x="1519238" y="5718175"/>
            <a:ext cx="357187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8000"/>
                </a:solidFill>
                <a:latin typeface="+mn-lt"/>
              </a:rPr>
              <a:t>8</a:t>
            </a:r>
          </a:p>
        </p:txBody>
      </p:sp>
      <p:sp>
        <p:nvSpPr>
          <p:cNvPr id="1135674" name="Text Box 58"/>
          <p:cNvSpPr txBox="1">
            <a:spLocks noChangeArrowheads="1"/>
          </p:cNvSpPr>
          <p:nvPr/>
        </p:nvSpPr>
        <p:spPr bwMode="auto">
          <a:xfrm>
            <a:off x="2535238" y="6081713"/>
            <a:ext cx="2873375" cy="461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6"/>
                </a:solidFill>
                <a:latin typeface="+mn-lt"/>
              </a:rPr>
              <a:t>Exponential Growth</a:t>
            </a:r>
          </a:p>
        </p:txBody>
      </p:sp>
      <p:sp>
        <p:nvSpPr>
          <p:cNvPr id="1135676" name="Rectangle 60"/>
          <p:cNvSpPr>
            <a:spLocks noChangeArrowheads="1"/>
          </p:cNvSpPr>
          <p:nvPr/>
        </p:nvSpPr>
        <p:spPr bwMode="auto">
          <a:xfrm>
            <a:off x="2525713" y="2763838"/>
            <a:ext cx="471487" cy="446087"/>
          </a:xfrm>
          <a:prstGeom prst="rect">
            <a:avLst/>
          </a:prstGeom>
          <a:solidFill>
            <a:srgbClr val="FF6600">
              <a:alpha val="4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5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5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5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5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5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5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5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35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35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35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3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3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3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3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3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3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3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3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3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3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3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3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41" grpId="0"/>
      <p:bldP spid="1135643" grpId="0"/>
      <p:bldP spid="1135644" grpId="0" animBg="1"/>
      <p:bldP spid="1135667" grpId="0"/>
      <p:bldP spid="1135668" grpId="0"/>
      <p:bldP spid="1135669" grpId="0"/>
      <p:bldP spid="1135670" grpId="0"/>
      <p:bldP spid="1135671" grpId="0"/>
      <p:bldP spid="1135672" grpId="0"/>
      <p:bldP spid="1135673" grpId="0"/>
      <p:bldP spid="1135674" grpId="0"/>
      <p:bldP spid="113567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0" descr="chainrea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763" y="276225"/>
            <a:ext cx="7921625" cy="633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2D2D8A"/>
                </a:solidFill>
                <a:latin typeface="Arial"/>
                <a:ea typeface="Segoe UI" pitchFamily="34" charset="0"/>
                <a:cs typeface="Arial" charset="0"/>
              </a:rPr>
              <a:t>Nuclear fission and nuclear fusion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Nuclear fusion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is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combining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of two small nuclei into one larger nucleus.</a:t>
            </a: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An example of fusion is</a:t>
            </a: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In order to fuse two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nuclei                                                 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you must overcome the                                                 repulsive Coulomb force                                                       and get them close enough                                                   together that the strong                                                         force takes over.</a:t>
            </a:r>
          </a:p>
          <a:p>
            <a:pPr>
              <a:spcBef>
                <a:spcPts val="3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Stars use their immense                                  gravitational force to                                                                        overcome the Coulomb                                                       force.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20063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131526" name="Rectangle 6"/>
          <p:cNvSpPr>
            <a:spLocks noChangeArrowheads="1"/>
          </p:cNvSpPr>
          <p:nvPr/>
        </p:nvSpPr>
        <p:spPr bwMode="auto">
          <a:xfrm>
            <a:off x="4948238" y="2794000"/>
            <a:ext cx="3949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aseline="30000">
                <a:latin typeface="+mn-lt"/>
              </a:rPr>
              <a:t>2</a:t>
            </a:r>
            <a:r>
              <a:rPr lang="en-US" sz="2400">
                <a:latin typeface="+mn-lt"/>
              </a:rPr>
              <a:t>H + </a:t>
            </a:r>
            <a:r>
              <a:rPr lang="en-US" sz="2400" baseline="30000">
                <a:latin typeface="+mn-lt"/>
              </a:rPr>
              <a:t>3</a:t>
            </a:r>
            <a:r>
              <a:rPr lang="en-US" sz="2400">
                <a:latin typeface="+mn-lt"/>
              </a:rPr>
              <a:t>H </a:t>
            </a:r>
            <a:r>
              <a:rPr lang="en-US" sz="2400">
                <a:latin typeface="+mn-lt"/>
                <a:sym typeface="Symbol" pitchFamily="18" charset="2"/>
              </a:rPr>
              <a:t> </a:t>
            </a:r>
            <a:r>
              <a:rPr lang="en-US" sz="2400" baseline="30000">
                <a:latin typeface="+mn-lt"/>
                <a:sym typeface="Symbol" pitchFamily="18" charset="2"/>
              </a:rPr>
              <a:t>4</a:t>
            </a:r>
            <a:r>
              <a:rPr lang="en-US" sz="2400">
                <a:latin typeface="+mn-lt"/>
                <a:sym typeface="Symbol" pitchFamily="18" charset="2"/>
              </a:rPr>
              <a:t>He + </a:t>
            </a:r>
            <a:r>
              <a:rPr lang="en-US" sz="2400" baseline="30000">
                <a:latin typeface="+mn-lt"/>
                <a:sym typeface="Symbol" pitchFamily="18" charset="2"/>
              </a:rPr>
              <a:t>1</a:t>
            </a:r>
            <a:r>
              <a:rPr lang="en-US" sz="2400">
                <a:latin typeface="+mn-lt"/>
                <a:sym typeface="Symbol" pitchFamily="18" charset="2"/>
              </a:rPr>
              <a:t>n.</a:t>
            </a:r>
          </a:p>
        </p:txBody>
      </p:sp>
      <p:sp>
        <p:nvSpPr>
          <p:cNvPr id="1131527" name="Rectangle 7"/>
          <p:cNvSpPr>
            <a:spLocks noChangeArrowheads="1"/>
          </p:cNvSpPr>
          <p:nvPr/>
        </p:nvSpPr>
        <p:spPr bwMode="auto">
          <a:xfrm>
            <a:off x="4949825" y="3000375"/>
            <a:ext cx="37607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aseline="30000" dirty="0">
                <a:latin typeface="+mn-lt"/>
              </a:rPr>
              <a:t>1</a:t>
            </a:r>
            <a:r>
              <a:rPr lang="en-US" sz="2400" dirty="0">
                <a:latin typeface="+mn-lt"/>
              </a:rPr>
              <a:t>       </a:t>
            </a:r>
            <a:r>
              <a:rPr lang="en-US" sz="2400" baseline="30000" dirty="0">
                <a:latin typeface="+mn-lt"/>
              </a:rPr>
              <a:t>1</a:t>
            </a:r>
            <a:r>
              <a:rPr lang="en-US" sz="2400" dirty="0">
                <a:latin typeface="+mn-lt"/>
              </a:rPr>
              <a:t>  </a:t>
            </a:r>
            <a:r>
              <a:rPr lang="en-US" sz="2400" dirty="0">
                <a:latin typeface="+mn-lt"/>
                <a:sym typeface="Symbol" pitchFamily="18" charset="2"/>
              </a:rPr>
              <a:t>  </a:t>
            </a:r>
            <a:r>
              <a:rPr lang="en-US" sz="2400" baseline="30000" dirty="0">
                <a:latin typeface="+mn-lt"/>
                <a:sym typeface="Symbol" pitchFamily="18" charset="2"/>
              </a:rPr>
              <a:t>      2      </a:t>
            </a:r>
            <a:r>
              <a:rPr lang="en-US" sz="2400" dirty="0">
                <a:latin typeface="+mn-lt"/>
                <a:sym typeface="Symbol" pitchFamily="18" charset="2"/>
              </a:rPr>
              <a:t>     </a:t>
            </a:r>
            <a:r>
              <a:rPr lang="en-US" sz="2400" baseline="30000" dirty="0">
                <a:latin typeface="+mn-lt"/>
                <a:sym typeface="Symbol" pitchFamily="18" charset="2"/>
              </a:rPr>
              <a:t>0</a:t>
            </a:r>
            <a:endParaRPr lang="en-US" sz="2400" b="1" dirty="0">
              <a:latin typeface="+mn-lt"/>
              <a:sym typeface="Symbol" pitchFamily="18" charset="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54600" y="3249613"/>
            <a:ext cx="3089275" cy="481012"/>
            <a:chOff x="2883" y="3908"/>
            <a:chExt cx="1946" cy="303"/>
          </a:xfrm>
        </p:grpSpPr>
        <p:pic>
          <p:nvPicPr>
            <p:cNvPr id="36872" name="Picture 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9" y="3986"/>
              <a:ext cx="15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6873" name="Group 10"/>
            <p:cNvGrpSpPr>
              <a:grpSpLocks/>
            </p:cNvGrpSpPr>
            <p:nvPr/>
          </p:nvGrpSpPr>
          <p:grpSpPr bwMode="auto">
            <a:xfrm>
              <a:off x="2883" y="3946"/>
              <a:ext cx="246" cy="184"/>
              <a:chOff x="2642" y="3962"/>
              <a:chExt cx="246" cy="184"/>
            </a:xfrm>
          </p:grpSpPr>
          <p:pic>
            <p:nvPicPr>
              <p:cNvPr id="36886" name="Picture 11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32" y="3962"/>
                <a:ext cx="15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87" name="Picture 12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42" y="4008"/>
                <a:ext cx="150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6874" name="Group 13"/>
            <p:cNvGrpSpPr>
              <a:grpSpLocks/>
            </p:cNvGrpSpPr>
            <p:nvPr/>
          </p:nvGrpSpPr>
          <p:grpSpPr bwMode="auto">
            <a:xfrm>
              <a:off x="3410" y="3924"/>
              <a:ext cx="265" cy="238"/>
              <a:chOff x="3334" y="3970"/>
              <a:chExt cx="265" cy="238"/>
            </a:xfrm>
          </p:grpSpPr>
          <p:pic>
            <p:nvPicPr>
              <p:cNvPr id="36883" name="Picture 14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34" y="3970"/>
                <a:ext cx="150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84" name="Picture 15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1" y="4058"/>
                <a:ext cx="15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85" name="Picture 16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49" y="4019"/>
                <a:ext cx="150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6875" name="Group 17"/>
            <p:cNvGrpSpPr>
              <a:grpSpLocks/>
            </p:cNvGrpSpPr>
            <p:nvPr/>
          </p:nvGrpSpPr>
          <p:grpSpPr bwMode="auto">
            <a:xfrm>
              <a:off x="4084" y="3912"/>
              <a:ext cx="267" cy="252"/>
              <a:chOff x="4024" y="3912"/>
              <a:chExt cx="267" cy="252"/>
            </a:xfrm>
          </p:grpSpPr>
          <p:pic>
            <p:nvPicPr>
              <p:cNvPr id="36879" name="Picture 18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36" y="4014"/>
                <a:ext cx="15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80" name="Picture 19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41" y="4024"/>
                <a:ext cx="150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81" name="Picture 20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24" y="3912"/>
                <a:ext cx="150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82" name="Picture 21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34" y="3916"/>
                <a:ext cx="15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6876" name="Text Box 22"/>
            <p:cNvSpPr txBox="1">
              <a:spLocks noChangeArrowheads="1"/>
            </p:cNvSpPr>
            <p:nvPr/>
          </p:nvSpPr>
          <p:spPr bwMode="auto">
            <a:xfrm>
              <a:off x="3156" y="3920"/>
              <a:ext cx="2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n-lt"/>
                </a:rPr>
                <a:t>+</a:t>
              </a:r>
            </a:p>
          </p:txBody>
        </p:sp>
        <p:sp>
          <p:nvSpPr>
            <p:cNvPr id="36877" name="Text Box 23"/>
            <p:cNvSpPr txBox="1">
              <a:spLocks noChangeArrowheads="1"/>
            </p:cNvSpPr>
            <p:nvPr/>
          </p:nvSpPr>
          <p:spPr bwMode="auto">
            <a:xfrm>
              <a:off x="4401" y="3914"/>
              <a:ext cx="2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latin typeface="+mn-lt"/>
                </a:rPr>
                <a:t>+</a:t>
              </a:r>
            </a:p>
          </p:txBody>
        </p:sp>
        <p:sp>
          <p:nvSpPr>
            <p:cNvPr id="36878" name="Text Box 24"/>
            <p:cNvSpPr txBox="1">
              <a:spLocks noChangeArrowheads="1"/>
            </p:cNvSpPr>
            <p:nvPr/>
          </p:nvSpPr>
          <p:spPr bwMode="auto">
            <a:xfrm>
              <a:off x="3726" y="3908"/>
              <a:ext cx="3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latin typeface="+mn-lt"/>
                  <a:sym typeface="Symbol" pitchFamily="18" charset="2"/>
                </a:rPr>
                <a:t></a:t>
              </a:r>
            </a:p>
          </p:txBody>
        </p:sp>
      </p:grpSp>
      <p:pic>
        <p:nvPicPr>
          <p:cNvPr id="1131545" name="Picture 25" descr="fusion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637088" y="3856038"/>
            <a:ext cx="3954462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1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1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1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1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1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1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1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31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3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1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31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31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6" grpId="0"/>
      <p:bldP spid="11315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2D2D8A"/>
                </a:solidFill>
                <a:latin typeface="+mn-lt"/>
                <a:ea typeface="Segoe UI" pitchFamily="34" charset="0"/>
                <a:cs typeface="Arial" charset="0"/>
              </a:rPr>
              <a:t>Nuclear fission and nuclear fusion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In our fusion reactors here on Earth, very precise and strong magnetic fields are used to overcome the Coulomb force.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So far their energy yield is less than their energy consumption and are thus still experimental.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232775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1139737" name="Picture 25" descr="fusion-react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2050" y="4133850"/>
            <a:ext cx="4017963" cy="261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39736" name="Picture 24" descr="fusion_tokama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6850" y="4008438"/>
            <a:ext cx="5481638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9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9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9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9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9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9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9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97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" y="53975"/>
            <a:ext cx="84963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570" name="Rectangle 2"/>
          <p:cNvSpPr>
            <a:spLocks noChangeArrowheads="1"/>
          </p:cNvSpPr>
          <p:nvPr/>
        </p:nvSpPr>
        <p:spPr bwMode="auto">
          <a:xfrm>
            <a:off x="1817688" y="1874838"/>
            <a:ext cx="6640512" cy="39354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Returning to the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E</a:t>
            </a:r>
            <a:r>
              <a:rPr lang="en-US" sz="2400" baseline="-250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/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A graph we see that iron (Fe) is the most stable of the nuclei.	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b="1" dirty="0">
                <a:solidFill>
                  <a:srgbClr val="FF6600"/>
                </a:solidFill>
                <a:latin typeface="+mn-lt"/>
                <a:cs typeface="Times New Roman" pitchFamily="18" charset="0"/>
              </a:rPr>
              <a:t>Nuclear fusion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will occur with the elements </a:t>
            </a:r>
            <a:r>
              <a:rPr lang="en-US" sz="2400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below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Fe because joining smaller nuclei forms bigger ones, which are higher on the graph (and thus more stable).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b="1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Nuclear fission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will occur with the elements </a:t>
            </a:r>
            <a:r>
              <a:rPr lang="en-US" sz="2400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above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Fe because splitting bigger nuclei forms smaller ones, which are higher on the graph (and thus more stable).</a:t>
            </a:r>
          </a:p>
        </p:txBody>
      </p:sp>
      <p:sp>
        <p:nvSpPr>
          <p:cNvPr id="1133595" name="Freeform 27"/>
          <p:cNvSpPr>
            <a:spLocks/>
          </p:cNvSpPr>
          <p:nvPr/>
        </p:nvSpPr>
        <p:spPr bwMode="auto">
          <a:xfrm>
            <a:off x="927100" y="842963"/>
            <a:ext cx="1828800" cy="4630737"/>
          </a:xfrm>
          <a:custGeom>
            <a:avLst/>
            <a:gdLst>
              <a:gd name="T0" fmla="*/ 0 w 1152"/>
              <a:gd name="T1" fmla="*/ 2147483647 h 2917"/>
              <a:gd name="T2" fmla="*/ 151209361 w 1152"/>
              <a:gd name="T3" fmla="*/ 1774190008 h 2917"/>
              <a:gd name="T4" fmla="*/ 476308734 w 1152"/>
              <a:gd name="T5" fmla="*/ 1010581812 h 2917"/>
              <a:gd name="T6" fmla="*/ 897175642 w 1152"/>
              <a:gd name="T7" fmla="*/ 534273087 h 2917"/>
              <a:gd name="T8" fmla="*/ 1431448540 w 1152"/>
              <a:gd name="T9" fmla="*/ 209172182 h 2917"/>
              <a:gd name="T10" fmla="*/ 2147483647 w 1152"/>
              <a:gd name="T11" fmla="*/ 37801546 h 2917"/>
              <a:gd name="T12" fmla="*/ 2147483647 w 1152"/>
              <a:gd name="T13" fmla="*/ 0 h 2917"/>
              <a:gd name="T14" fmla="*/ 2147483647 w 1152"/>
              <a:gd name="T15" fmla="*/ 551913379 h 2917"/>
              <a:gd name="T16" fmla="*/ 2147483647 w 1152"/>
              <a:gd name="T17" fmla="*/ 551913379 h 2917"/>
              <a:gd name="T18" fmla="*/ 1527214437 w 1152"/>
              <a:gd name="T19" fmla="*/ 743445169 h 2917"/>
              <a:gd name="T20" fmla="*/ 1106347728 w 1152"/>
              <a:gd name="T21" fmla="*/ 1126508948 h 2917"/>
              <a:gd name="T22" fmla="*/ 743445183 w 1152"/>
              <a:gd name="T23" fmla="*/ 1814512490 h 2917"/>
              <a:gd name="T24" fmla="*/ 572074631 w 1152"/>
              <a:gd name="T25" fmla="*/ 2147483647 h 2917"/>
              <a:gd name="T26" fmla="*/ 0 w 1152"/>
              <a:gd name="T27" fmla="*/ 2147483647 h 29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52"/>
              <a:gd name="T43" fmla="*/ 0 h 2917"/>
              <a:gd name="T44" fmla="*/ 1152 w 1152"/>
              <a:gd name="T45" fmla="*/ 2917 h 29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52" h="2917">
                <a:moveTo>
                  <a:pt x="0" y="2910"/>
                </a:moveTo>
                <a:lnTo>
                  <a:pt x="60" y="704"/>
                </a:lnTo>
                <a:lnTo>
                  <a:pt x="189" y="401"/>
                </a:lnTo>
                <a:lnTo>
                  <a:pt x="356" y="212"/>
                </a:lnTo>
                <a:lnTo>
                  <a:pt x="568" y="83"/>
                </a:lnTo>
                <a:lnTo>
                  <a:pt x="856" y="15"/>
                </a:lnTo>
                <a:lnTo>
                  <a:pt x="1152" y="0"/>
                </a:lnTo>
                <a:lnTo>
                  <a:pt x="1152" y="219"/>
                </a:lnTo>
                <a:lnTo>
                  <a:pt x="924" y="219"/>
                </a:lnTo>
                <a:lnTo>
                  <a:pt x="606" y="295"/>
                </a:lnTo>
                <a:lnTo>
                  <a:pt x="439" y="447"/>
                </a:lnTo>
                <a:lnTo>
                  <a:pt x="295" y="720"/>
                </a:lnTo>
                <a:lnTo>
                  <a:pt x="227" y="2917"/>
                </a:lnTo>
                <a:lnTo>
                  <a:pt x="0" y="2910"/>
                </a:lnTo>
                <a:close/>
              </a:path>
            </a:pathLst>
          </a:custGeom>
          <a:solidFill>
            <a:srgbClr val="FF6600">
              <a:alpha val="2392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596" name="Freeform 28"/>
          <p:cNvSpPr>
            <a:spLocks/>
          </p:cNvSpPr>
          <p:nvPr/>
        </p:nvSpPr>
        <p:spPr bwMode="auto">
          <a:xfrm>
            <a:off x="2755900" y="842963"/>
            <a:ext cx="5810250" cy="1069975"/>
          </a:xfrm>
          <a:custGeom>
            <a:avLst/>
            <a:gdLst>
              <a:gd name="T0" fmla="*/ 17641889 w 3660"/>
              <a:gd name="T1" fmla="*/ 0 h 704"/>
              <a:gd name="T2" fmla="*/ 592235965 w 3660"/>
              <a:gd name="T3" fmla="*/ 0 h 704"/>
              <a:gd name="T4" fmla="*/ 1297881313 w 3660"/>
              <a:gd name="T5" fmla="*/ 16169694 h 704"/>
              <a:gd name="T6" fmla="*/ 2147483647 w 3660"/>
              <a:gd name="T7" fmla="*/ 85467287 h 704"/>
              <a:gd name="T8" fmla="*/ 2147483647 w 3660"/>
              <a:gd name="T9" fmla="*/ 244854062 h 704"/>
              <a:gd name="T10" fmla="*/ 2147483647 w 3660"/>
              <a:gd name="T11" fmla="*/ 1083364890 h 704"/>
              <a:gd name="T12" fmla="*/ 2147483647 w 3660"/>
              <a:gd name="T13" fmla="*/ 1626202612 h 704"/>
              <a:gd name="T14" fmla="*/ 2147483647 w 3660"/>
              <a:gd name="T15" fmla="*/ 665264515 h 704"/>
              <a:gd name="T16" fmla="*/ 2137092724 w 3660"/>
              <a:gd name="T17" fmla="*/ 559007219 h 704"/>
              <a:gd name="T18" fmla="*/ 1048385117 w 3660"/>
              <a:gd name="T19" fmla="*/ 489708124 h 704"/>
              <a:gd name="T20" fmla="*/ 0 w 3660"/>
              <a:gd name="T21" fmla="*/ 489708124 h 704"/>
              <a:gd name="T22" fmla="*/ 17641889 w 3660"/>
              <a:gd name="T23" fmla="*/ 0 h 7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60"/>
              <a:gd name="T37" fmla="*/ 0 h 704"/>
              <a:gd name="T38" fmla="*/ 3660 w 3660"/>
              <a:gd name="T39" fmla="*/ 704 h 7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60" h="704">
                <a:moveTo>
                  <a:pt x="7" y="0"/>
                </a:moveTo>
                <a:lnTo>
                  <a:pt x="235" y="0"/>
                </a:lnTo>
                <a:lnTo>
                  <a:pt x="515" y="7"/>
                </a:lnTo>
                <a:lnTo>
                  <a:pt x="970" y="37"/>
                </a:lnTo>
                <a:lnTo>
                  <a:pt x="1462" y="106"/>
                </a:lnTo>
                <a:lnTo>
                  <a:pt x="3660" y="469"/>
                </a:lnTo>
                <a:lnTo>
                  <a:pt x="3653" y="704"/>
                </a:lnTo>
                <a:lnTo>
                  <a:pt x="1197" y="288"/>
                </a:lnTo>
                <a:lnTo>
                  <a:pt x="848" y="242"/>
                </a:lnTo>
                <a:lnTo>
                  <a:pt x="416" y="212"/>
                </a:lnTo>
                <a:lnTo>
                  <a:pt x="0" y="212"/>
                </a:lnTo>
                <a:lnTo>
                  <a:pt x="7" y="0"/>
                </a:lnTo>
                <a:close/>
              </a:path>
            </a:pathLst>
          </a:custGeom>
          <a:solidFill>
            <a:srgbClr val="008000">
              <a:alpha val="2705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3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3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3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3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33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3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3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133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95" grpId="0" animBg="1"/>
      <p:bldP spid="113359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2D2D8A"/>
                </a:solidFill>
                <a:latin typeface="Arial"/>
                <a:ea typeface="Segoe UI" pitchFamily="34" charset="0"/>
                <a:cs typeface="Arial" charset="0"/>
              </a:rPr>
              <a:t>Nuclear fission and nuclear fusion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reason fusion works on stars is because their intense gravitational fields can overcome the Coulomb repulsion force between protons.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78788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1141767" name="Picture 7" descr="3258984_f520"/>
          <p:cNvPicPr>
            <a:picLocks noChangeAspect="1" noChangeArrowheads="1"/>
          </p:cNvPicPr>
          <p:nvPr/>
        </p:nvPicPr>
        <p:blipFill>
          <a:blip r:embed="rId6" cstate="print"/>
          <a:srcRect l="26216" r="4616" b="2840"/>
          <a:stretch>
            <a:fillRect/>
          </a:stretch>
        </p:blipFill>
        <p:spPr bwMode="auto">
          <a:xfrm>
            <a:off x="676275" y="4705350"/>
            <a:ext cx="2163763" cy="206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41769" name="Picture 9" descr="1"/>
          <p:cNvPicPr>
            <a:picLocks noChangeAspect="1" noChangeArrowheads="1"/>
          </p:cNvPicPr>
          <p:nvPr/>
        </p:nvPicPr>
        <p:blipFill>
          <a:blip r:embed="rId7" cstate="print"/>
          <a:srcRect b="4996"/>
          <a:stretch>
            <a:fillRect/>
          </a:stretch>
        </p:blipFill>
        <p:spPr bwMode="auto">
          <a:xfrm>
            <a:off x="2043113" y="3184525"/>
            <a:ext cx="2160587" cy="205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41771" name="Picture 11" descr="2"/>
          <p:cNvPicPr>
            <a:picLocks noChangeAspect="1" noChangeArrowheads="1"/>
          </p:cNvPicPr>
          <p:nvPr/>
        </p:nvPicPr>
        <p:blipFill>
          <a:blip r:embed="rId8" cstate="print"/>
          <a:srcRect b="4015"/>
          <a:stretch>
            <a:fillRect/>
          </a:stretch>
        </p:blipFill>
        <p:spPr bwMode="auto">
          <a:xfrm>
            <a:off x="3487738" y="4724400"/>
            <a:ext cx="2135187" cy="204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41773" name="Picture 13" descr="protostar"/>
          <p:cNvPicPr>
            <a:picLocks noChangeAspect="1" noChangeArrowheads="1"/>
          </p:cNvPicPr>
          <p:nvPr/>
        </p:nvPicPr>
        <p:blipFill>
          <a:blip r:embed="rId9" cstate="print"/>
          <a:srcRect l="13445" r="11835"/>
          <a:stretch>
            <a:fillRect/>
          </a:stretch>
        </p:blipFill>
        <p:spPr bwMode="auto">
          <a:xfrm>
            <a:off x="4892675" y="3170238"/>
            <a:ext cx="2135188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41775" name="Picture 15" descr="sun-update-1"/>
          <p:cNvPicPr>
            <a:picLocks noChangeAspect="1" noChangeArrowheads="1"/>
          </p:cNvPicPr>
          <p:nvPr/>
        </p:nvPicPr>
        <p:blipFill>
          <a:blip r:embed="rId10" cstate="print"/>
          <a:srcRect b="5104"/>
          <a:stretch>
            <a:fillRect/>
          </a:stretch>
        </p:blipFill>
        <p:spPr bwMode="auto">
          <a:xfrm>
            <a:off x="6315075" y="4737100"/>
            <a:ext cx="2146300" cy="203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41777" name="Text Box 17"/>
          <p:cNvSpPr txBox="1">
            <a:spLocks noChangeArrowheads="1"/>
          </p:cNvSpPr>
          <p:nvPr/>
        </p:nvSpPr>
        <p:spPr bwMode="auto">
          <a:xfrm>
            <a:off x="677863" y="4702175"/>
            <a:ext cx="1382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Gases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–Nursery phase</a:t>
            </a:r>
          </a:p>
        </p:txBody>
      </p:sp>
      <p:sp>
        <p:nvSpPr>
          <p:cNvPr id="1141778" name="Text Box 18"/>
          <p:cNvSpPr txBox="1">
            <a:spLocks noChangeArrowheads="1"/>
          </p:cNvSpPr>
          <p:nvPr/>
        </p:nvSpPr>
        <p:spPr bwMode="auto">
          <a:xfrm>
            <a:off x="2047875" y="3178175"/>
            <a:ext cx="2190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Gravity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–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Protostar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phase</a:t>
            </a:r>
          </a:p>
        </p:txBody>
      </p:sp>
      <p:sp>
        <p:nvSpPr>
          <p:cNvPr id="1141779" name="Text Box 19"/>
          <p:cNvSpPr txBox="1">
            <a:spLocks noChangeArrowheads="1"/>
          </p:cNvSpPr>
          <p:nvPr/>
        </p:nvSpPr>
        <p:spPr bwMode="auto">
          <a:xfrm>
            <a:off x="3484563" y="4711700"/>
            <a:ext cx="1595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Density increases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–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Protostar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phase</a:t>
            </a:r>
          </a:p>
        </p:txBody>
      </p:sp>
      <p:sp>
        <p:nvSpPr>
          <p:cNvPr id="1141780" name="Text Box 20"/>
          <p:cNvSpPr txBox="1">
            <a:spLocks noChangeArrowheads="1"/>
          </p:cNvSpPr>
          <p:nvPr/>
        </p:nvSpPr>
        <p:spPr bwMode="auto">
          <a:xfrm>
            <a:off x="4881563" y="3170238"/>
            <a:ext cx="2138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Fusion begins – Stellar phase</a:t>
            </a:r>
          </a:p>
        </p:txBody>
      </p:sp>
      <p:sp>
        <p:nvSpPr>
          <p:cNvPr id="1141781" name="Text Box 21"/>
          <p:cNvSpPr txBox="1">
            <a:spLocks noChangeArrowheads="1"/>
          </p:cNvSpPr>
          <p:nvPr/>
        </p:nvSpPr>
        <p:spPr bwMode="auto">
          <a:xfrm>
            <a:off x="6303963" y="4738688"/>
            <a:ext cx="218757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Equilibrium between radiation and gravity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– Stellar phase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1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1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1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1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1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1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1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4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41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4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4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4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4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41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4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4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4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41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41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41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4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777" grpId="0"/>
      <p:bldP spid="1141778" grpId="0"/>
      <p:bldP spid="1141779" grpId="0"/>
      <p:bldP spid="1141780" grpId="0"/>
      <p:bldP spid="114178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2D2D8A"/>
                </a:solidFill>
                <a:latin typeface="Arial"/>
                <a:ea typeface="Segoe UI" pitchFamily="34" charset="0"/>
                <a:cs typeface="Arial" charset="0"/>
              </a:rPr>
              <a:t>Nuclear fission and nuclear fusion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gravitational force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                                squishes hydrogen nuclei                                                                        together overcoming the                                                     repulsive Coulomb force.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energy released by                                                                   fusion prevents the                                                                        gravitational collapse                                                                    from continuing.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latin typeface="+mn-lt"/>
                <a:cs typeface="Times New Roman" pitchFamily="18" charset="0"/>
              </a:rPr>
              <a:t>Gravitation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and                                                                      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radiation pressure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                                                                   reach equilibrium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They balance each other.</a:t>
            </a:r>
            <a:endParaRPr lang="en-US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2042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11438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8617" y="2259671"/>
            <a:ext cx="4659312" cy="442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43823" name="Line 15"/>
          <p:cNvSpPr>
            <a:spLocks noChangeShapeType="1"/>
          </p:cNvSpPr>
          <p:nvPr/>
        </p:nvSpPr>
        <p:spPr bwMode="auto">
          <a:xfrm>
            <a:off x="6635092" y="2775609"/>
            <a:ext cx="0" cy="566737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3824" name="Line 16"/>
          <p:cNvSpPr>
            <a:spLocks noChangeShapeType="1"/>
          </p:cNvSpPr>
          <p:nvPr/>
        </p:nvSpPr>
        <p:spPr bwMode="auto">
          <a:xfrm rot="1472388">
            <a:off x="7220879" y="2924834"/>
            <a:ext cx="0" cy="566737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3825" name="Line 17"/>
          <p:cNvSpPr>
            <a:spLocks noChangeShapeType="1"/>
          </p:cNvSpPr>
          <p:nvPr/>
        </p:nvSpPr>
        <p:spPr bwMode="auto">
          <a:xfrm rot="3126372">
            <a:off x="7733642" y="3310596"/>
            <a:ext cx="1588" cy="566737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3826" name="Line 18"/>
          <p:cNvSpPr>
            <a:spLocks noChangeShapeType="1"/>
          </p:cNvSpPr>
          <p:nvPr/>
        </p:nvSpPr>
        <p:spPr bwMode="auto">
          <a:xfrm rot="4489856">
            <a:off x="7957479" y="3820184"/>
            <a:ext cx="1587" cy="566738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3827" name="Line 19"/>
          <p:cNvSpPr>
            <a:spLocks noChangeShapeType="1"/>
          </p:cNvSpPr>
          <p:nvPr/>
        </p:nvSpPr>
        <p:spPr bwMode="auto">
          <a:xfrm>
            <a:off x="6625567" y="3378859"/>
            <a:ext cx="0" cy="5667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828" name="Line 20"/>
          <p:cNvSpPr>
            <a:spLocks noChangeShapeType="1"/>
          </p:cNvSpPr>
          <p:nvPr/>
        </p:nvSpPr>
        <p:spPr bwMode="auto">
          <a:xfrm rot="1472388">
            <a:off x="6970054" y="3466171"/>
            <a:ext cx="0" cy="566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829" name="Line 21"/>
          <p:cNvSpPr>
            <a:spLocks noChangeShapeType="1"/>
          </p:cNvSpPr>
          <p:nvPr/>
        </p:nvSpPr>
        <p:spPr bwMode="auto">
          <a:xfrm rot="3126372">
            <a:off x="7255804" y="3672546"/>
            <a:ext cx="1588" cy="566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830" name="Line 22"/>
          <p:cNvSpPr>
            <a:spLocks noChangeShapeType="1"/>
          </p:cNvSpPr>
          <p:nvPr/>
        </p:nvSpPr>
        <p:spPr bwMode="auto">
          <a:xfrm rot="4489856">
            <a:off x="7376454" y="3970996"/>
            <a:ext cx="1588" cy="566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3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3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4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143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14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14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14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3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3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143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14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14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14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43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43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27" grpId="0" animBg="1"/>
      <p:bldP spid="1143828" grpId="0" animBg="1"/>
      <p:bldP spid="1143829" grpId="0" animBg="1"/>
      <p:bldP spid="11438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Theory of knowledge: </a:t>
            </a:r>
          </a:p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• The acceptance that mass and energy are equivalent was a major paradigm shift in physics. How have other paradigm shifts changed the direction of science? Have there been similar paradigm shifts in other areas of knowledge? </a:t>
            </a:r>
          </a:p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Utilization: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 </a:t>
            </a:r>
          </a:p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• Our understanding of the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energetics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 of the nucleus has led to ways to produce electricity from nuclei but also to the development of very destructive weapons </a:t>
            </a:r>
          </a:p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• The chemistry of nuclear reactions (see Chemistry option sub-topics C.3 and C.7) </a:t>
            </a:r>
          </a:p>
        </p:txBody>
      </p:sp>
      <p:sp>
        <p:nvSpPr>
          <p:cNvPr id="5123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985125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7: Atomic, nuclear and particle physics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7.2 – Nuclear reactions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2D2D8A"/>
                </a:solidFill>
                <a:latin typeface="Arial"/>
                <a:ea typeface="Segoe UI" pitchFamily="34" charset="0"/>
                <a:cs typeface="Arial" charset="0"/>
              </a:rPr>
              <a:t>Nuclear fission and nuclear fusion </a:t>
            </a:r>
          </a:p>
          <a:p>
            <a:pPr>
              <a:spcBef>
                <a:spcPts val="4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As the fusion progresses                                                     different elements evolve,                                                    and therefore different                                                      fusion reactions occur.</a:t>
            </a:r>
          </a:p>
          <a:p>
            <a:pPr>
              <a:spcBef>
                <a:spcPts val="4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At the same time, the                                                                                    mass of the star                                                                                         decreases a bit                                                                         according to </a:t>
            </a:r>
            <a:r>
              <a:rPr lang="en-US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= </a:t>
            </a:r>
            <a:r>
              <a:rPr lang="en-US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mc</a:t>
            </a:r>
            <a:r>
              <a:rPr lang="en-US" sz="2400" baseline="3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>
              <a:spcBef>
                <a:spcPts val="4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As a result, a new                                                                                    equilibrium is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estab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-                                                                                   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lished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between gravity                                                                             and the radiation pressure                                                                                 and the star grows.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62925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1145869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9656" y="2578559"/>
            <a:ext cx="36480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5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5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5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5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5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5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11458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e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2D2D8A"/>
                </a:solidFill>
                <a:latin typeface="Arial"/>
                <a:ea typeface="Segoe UI" pitchFamily="34" charset="0"/>
                <a:cs typeface="Arial" charset="0"/>
              </a:rPr>
              <a:t>Nuclear fission and nuclear fusion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As the star evolves along the fusion side of the </a:t>
            </a:r>
            <a:r>
              <a:rPr lang="en-US" sz="2400" i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E</a:t>
            </a:r>
            <a:r>
              <a:rPr lang="en-US" sz="2400" i="1" baseline="-250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b</a:t>
            </a:r>
            <a:r>
              <a:rPr lang="en-US" sz="2400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/ A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curve, it slowly runs out of fuel to fuse and gravity again wins out.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star begins to shrink.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For a star with the mass                                                                                of the Sun, the shrinking                                                            will eventually stop and                                                                          the sun will become a                                                              </a:t>
            </a:r>
            <a:r>
              <a:rPr lang="en-US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white dwarf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and slowly                                                                               cool down.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Gravity will not be strong                                                      enough to fuse any more of the nuclei.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78788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114790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9438" y="2794000"/>
            <a:ext cx="36480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19990" y="2833688"/>
            <a:ext cx="1522412" cy="357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554915" y="3511550"/>
            <a:ext cx="323850" cy="2473325"/>
            <a:chOff x="4823" y="2504"/>
            <a:chExt cx="204" cy="1558"/>
          </a:xfrm>
        </p:grpSpPr>
        <p:sp>
          <p:nvSpPr>
            <p:cNvPr id="43015" name="Freeform 7"/>
            <p:cNvSpPr>
              <a:spLocks/>
            </p:cNvSpPr>
            <p:nvPr/>
          </p:nvSpPr>
          <p:spPr bwMode="auto">
            <a:xfrm>
              <a:off x="4823" y="2524"/>
              <a:ext cx="172" cy="1538"/>
            </a:xfrm>
            <a:custGeom>
              <a:avLst/>
              <a:gdLst>
                <a:gd name="T0" fmla="*/ 5 w 172"/>
                <a:gd name="T1" fmla="*/ 1538 h 1538"/>
                <a:gd name="T2" fmla="*/ 28 w 172"/>
                <a:gd name="T3" fmla="*/ 364 h 1538"/>
                <a:gd name="T4" fmla="*/ 172 w 172"/>
                <a:gd name="T5" fmla="*/ 0 h 1538"/>
                <a:gd name="T6" fmla="*/ 0 60000 65536"/>
                <a:gd name="T7" fmla="*/ 0 60000 65536"/>
                <a:gd name="T8" fmla="*/ 0 60000 65536"/>
                <a:gd name="T9" fmla="*/ 0 w 172"/>
                <a:gd name="T10" fmla="*/ 0 h 1538"/>
                <a:gd name="T11" fmla="*/ 172 w 172"/>
                <a:gd name="T12" fmla="*/ 1538 h 15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38">
                  <a:moveTo>
                    <a:pt x="5" y="1538"/>
                  </a:moveTo>
                  <a:cubicBezTo>
                    <a:pt x="2" y="1079"/>
                    <a:pt x="0" y="620"/>
                    <a:pt x="28" y="364"/>
                  </a:cubicBezTo>
                  <a:cubicBezTo>
                    <a:pt x="56" y="108"/>
                    <a:pt x="114" y="54"/>
                    <a:pt x="172" y="0"/>
                  </a:cubicBezTo>
                </a:path>
              </a:pathLst>
            </a:custGeom>
            <a:noFill/>
            <a:ln w="76200" cmpd="sng">
              <a:solidFill>
                <a:srgbClr val="008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auto">
            <a:xfrm>
              <a:off x="4855" y="2504"/>
              <a:ext cx="172" cy="1538"/>
            </a:xfrm>
            <a:custGeom>
              <a:avLst/>
              <a:gdLst>
                <a:gd name="T0" fmla="*/ 5 w 172"/>
                <a:gd name="T1" fmla="*/ 1538 h 1538"/>
                <a:gd name="T2" fmla="*/ 28 w 172"/>
                <a:gd name="T3" fmla="*/ 364 h 1538"/>
                <a:gd name="T4" fmla="*/ 172 w 172"/>
                <a:gd name="T5" fmla="*/ 0 h 1538"/>
                <a:gd name="T6" fmla="*/ 0 60000 65536"/>
                <a:gd name="T7" fmla="*/ 0 60000 65536"/>
                <a:gd name="T8" fmla="*/ 0 60000 65536"/>
                <a:gd name="T9" fmla="*/ 0 w 172"/>
                <a:gd name="T10" fmla="*/ 0 h 1538"/>
                <a:gd name="T11" fmla="*/ 172 w 172"/>
                <a:gd name="T12" fmla="*/ 1538 h 15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38">
                  <a:moveTo>
                    <a:pt x="5" y="1538"/>
                  </a:moveTo>
                  <a:cubicBezTo>
                    <a:pt x="2" y="1079"/>
                    <a:pt x="0" y="620"/>
                    <a:pt x="28" y="364"/>
                  </a:cubicBezTo>
                  <a:cubicBezTo>
                    <a:pt x="56" y="108"/>
                    <a:pt x="114" y="54"/>
                    <a:pt x="172" y="0"/>
                  </a:cubicBezTo>
                </a:path>
              </a:pathLst>
            </a:custGeom>
            <a:noFill/>
            <a:ln w="76200" cmpd="sng">
              <a:solidFill>
                <a:srgbClr val="008000">
                  <a:alpha val="43137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7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7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114790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e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7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7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7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7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2625" y="5964702"/>
            <a:ext cx="7764463" cy="89329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b="1" i="1" dirty="0">
                <a:latin typeface="+mn-lt"/>
              </a:rPr>
              <a:t>FYI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sz="2400" dirty="0" smtClean="0">
                <a:latin typeface="+mn-lt"/>
                <a:sym typeface="Symbol" pitchFamily="18" charset="2"/>
              </a:rPr>
              <a:t>Where do the elements above iron come from?</a:t>
            </a:r>
            <a:endParaRPr 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114995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434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2D2D8A"/>
                </a:solidFill>
                <a:latin typeface="Arial"/>
                <a:ea typeface="Segoe UI" pitchFamily="34" charset="0"/>
                <a:cs typeface="Arial" charset="0"/>
              </a:rPr>
              <a:t>Nuclear fission and nuclear fusion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For a more massive star, there is enough gravity to fuse the elements all the way up to iron.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But there can be no more fusion when the star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          is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completely iron.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Why?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Since the radiation pressure                                                  now ceases, gravity is no longer                                       balanced and the star collapses                                                 into a </a:t>
            </a:r>
            <a:r>
              <a:rPr lang="en-US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neutron star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This is called the </a:t>
            </a:r>
            <a:r>
              <a:rPr lang="en-US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iron                                                   catastrophe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915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7: Atomic, nuclear and particle physics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7.2 – Nuclear reactions</a:t>
            </a:r>
            <a:endParaRPr lang="en-US" sz="28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114995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698181"/>
            <a:ext cx="18288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19990" y="2833688"/>
            <a:ext cx="1522412" cy="357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537838" y="3304481"/>
            <a:ext cx="1073150" cy="2655888"/>
            <a:chOff x="4828" y="2374"/>
            <a:chExt cx="676" cy="1673"/>
          </a:xfrm>
        </p:grpSpPr>
        <p:sp>
          <p:nvSpPr>
            <p:cNvPr id="44039" name="Freeform 10"/>
            <p:cNvSpPr>
              <a:spLocks/>
            </p:cNvSpPr>
            <p:nvPr/>
          </p:nvSpPr>
          <p:spPr bwMode="auto">
            <a:xfrm>
              <a:off x="4828" y="2380"/>
              <a:ext cx="629" cy="1667"/>
            </a:xfrm>
            <a:custGeom>
              <a:avLst/>
              <a:gdLst>
                <a:gd name="T0" fmla="*/ 0 w 629"/>
                <a:gd name="T1" fmla="*/ 1667 h 1667"/>
                <a:gd name="T2" fmla="*/ 38 w 629"/>
                <a:gd name="T3" fmla="*/ 530 h 1667"/>
                <a:gd name="T4" fmla="*/ 144 w 629"/>
                <a:gd name="T5" fmla="*/ 159 h 1667"/>
                <a:gd name="T6" fmla="*/ 356 w 629"/>
                <a:gd name="T7" fmla="*/ 45 h 1667"/>
                <a:gd name="T8" fmla="*/ 629 w 629"/>
                <a:gd name="T9" fmla="*/ 0 h 16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667"/>
                <a:gd name="T17" fmla="*/ 629 w 629"/>
                <a:gd name="T18" fmla="*/ 1667 h 16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667">
                  <a:moveTo>
                    <a:pt x="0" y="1667"/>
                  </a:moveTo>
                  <a:cubicBezTo>
                    <a:pt x="7" y="1224"/>
                    <a:pt x="14" y="781"/>
                    <a:pt x="38" y="530"/>
                  </a:cubicBezTo>
                  <a:cubicBezTo>
                    <a:pt x="62" y="279"/>
                    <a:pt x="91" y="240"/>
                    <a:pt x="144" y="159"/>
                  </a:cubicBezTo>
                  <a:cubicBezTo>
                    <a:pt x="197" y="78"/>
                    <a:pt x="275" y="72"/>
                    <a:pt x="356" y="45"/>
                  </a:cubicBezTo>
                  <a:cubicBezTo>
                    <a:pt x="437" y="18"/>
                    <a:pt x="533" y="9"/>
                    <a:pt x="629" y="0"/>
                  </a:cubicBezTo>
                </a:path>
              </a:pathLst>
            </a:custGeom>
            <a:noFill/>
            <a:ln w="76200" cmpd="sng">
              <a:solidFill>
                <a:srgbClr val="008000">
                  <a:alpha val="56862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Freeform 11"/>
            <p:cNvSpPr>
              <a:spLocks/>
            </p:cNvSpPr>
            <p:nvPr/>
          </p:nvSpPr>
          <p:spPr bwMode="auto">
            <a:xfrm>
              <a:off x="4875" y="2374"/>
              <a:ext cx="629" cy="1667"/>
            </a:xfrm>
            <a:custGeom>
              <a:avLst/>
              <a:gdLst>
                <a:gd name="T0" fmla="*/ 0 w 629"/>
                <a:gd name="T1" fmla="*/ 1667 h 1667"/>
                <a:gd name="T2" fmla="*/ 38 w 629"/>
                <a:gd name="T3" fmla="*/ 530 h 1667"/>
                <a:gd name="T4" fmla="*/ 144 w 629"/>
                <a:gd name="T5" fmla="*/ 159 h 1667"/>
                <a:gd name="T6" fmla="*/ 356 w 629"/>
                <a:gd name="T7" fmla="*/ 45 h 1667"/>
                <a:gd name="T8" fmla="*/ 629 w 629"/>
                <a:gd name="T9" fmla="*/ 0 h 16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667"/>
                <a:gd name="T17" fmla="*/ 629 w 629"/>
                <a:gd name="T18" fmla="*/ 1667 h 16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667">
                  <a:moveTo>
                    <a:pt x="0" y="1667"/>
                  </a:moveTo>
                  <a:cubicBezTo>
                    <a:pt x="7" y="1224"/>
                    <a:pt x="14" y="781"/>
                    <a:pt x="38" y="530"/>
                  </a:cubicBezTo>
                  <a:cubicBezTo>
                    <a:pt x="62" y="279"/>
                    <a:pt x="91" y="240"/>
                    <a:pt x="144" y="159"/>
                  </a:cubicBezTo>
                  <a:cubicBezTo>
                    <a:pt x="197" y="78"/>
                    <a:pt x="275" y="72"/>
                    <a:pt x="356" y="45"/>
                  </a:cubicBezTo>
                  <a:cubicBezTo>
                    <a:pt x="437" y="18"/>
                    <a:pt x="533" y="9"/>
                    <a:pt x="629" y="0"/>
                  </a:cubicBezTo>
                </a:path>
              </a:pathLst>
            </a:custGeom>
            <a:noFill/>
            <a:ln w="76200" cmpd="sng">
              <a:solidFill>
                <a:srgbClr val="008000">
                  <a:alpha val="56862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9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9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9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9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3000" fill="hold"/>
                                        <p:tgtEl>
                                          <p:spTgt spid="11499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e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9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9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solidFill>
                  <a:srgbClr val="2D2D8A"/>
                </a:solidFill>
                <a:latin typeface="Arial"/>
                <a:ea typeface="Segoe UI" pitchFamily="34" charset="0"/>
                <a:cs typeface="Arial" charset="0"/>
              </a:rPr>
              <a:t>Nuclear fission and nuclear fusion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For an even more massive star, there is enough gravity to overcome the neutron barrier to collapse.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Collapse continues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and nothing can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stop it!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star becomes a </a:t>
            </a:r>
            <a:r>
              <a:rPr lang="en-US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black hole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 black hole is an extremely                                              dense body whose gravitational                                                force is so strong that even                                                          light cannot escape it!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Thus you cannot see it directly.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177213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dirty="0" smtClean="0">
                <a:solidFill>
                  <a:srgbClr val="000000"/>
                </a:solidFill>
              </a:rPr>
            </a:br>
            <a:r>
              <a:rPr lang="en-US" altLang="en-US" sz="2800" dirty="0" smtClean="0">
                <a:solidFill>
                  <a:srgbClr val="000000"/>
                </a:solidFill>
              </a:rPr>
              <a:t>7.2 – Nuclear reactions</a:t>
            </a:r>
            <a:endParaRPr lang="en-US" sz="2400" dirty="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152009" name="Oval 9"/>
          <p:cNvSpPr>
            <a:spLocks noChangeArrowheads="1"/>
          </p:cNvSpPr>
          <p:nvPr/>
        </p:nvSpPr>
        <p:spPr bwMode="auto">
          <a:xfrm>
            <a:off x="6113463" y="4515744"/>
            <a:ext cx="204787" cy="204787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5200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3100" y="4164906"/>
            <a:ext cx="9144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9990" y="2833688"/>
            <a:ext cx="1522412" cy="357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7537838" y="3304481"/>
            <a:ext cx="1073150" cy="2655888"/>
            <a:chOff x="4828" y="2374"/>
            <a:chExt cx="676" cy="1673"/>
          </a:xfrm>
        </p:grpSpPr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828" y="2380"/>
              <a:ext cx="629" cy="1667"/>
            </a:xfrm>
            <a:custGeom>
              <a:avLst/>
              <a:gdLst>
                <a:gd name="T0" fmla="*/ 0 w 629"/>
                <a:gd name="T1" fmla="*/ 1667 h 1667"/>
                <a:gd name="T2" fmla="*/ 38 w 629"/>
                <a:gd name="T3" fmla="*/ 530 h 1667"/>
                <a:gd name="T4" fmla="*/ 144 w 629"/>
                <a:gd name="T5" fmla="*/ 159 h 1667"/>
                <a:gd name="T6" fmla="*/ 356 w 629"/>
                <a:gd name="T7" fmla="*/ 45 h 1667"/>
                <a:gd name="T8" fmla="*/ 629 w 629"/>
                <a:gd name="T9" fmla="*/ 0 h 16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667"/>
                <a:gd name="T17" fmla="*/ 629 w 629"/>
                <a:gd name="T18" fmla="*/ 1667 h 16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667">
                  <a:moveTo>
                    <a:pt x="0" y="1667"/>
                  </a:moveTo>
                  <a:cubicBezTo>
                    <a:pt x="7" y="1224"/>
                    <a:pt x="14" y="781"/>
                    <a:pt x="38" y="530"/>
                  </a:cubicBezTo>
                  <a:cubicBezTo>
                    <a:pt x="62" y="279"/>
                    <a:pt x="91" y="240"/>
                    <a:pt x="144" y="159"/>
                  </a:cubicBezTo>
                  <a:cubicBezTo>
                    <a:pt x="197" y="78"/>
                    <a:pt x="275" y="72"/>
                    <a:pt x="356" y="45"/>
                  </a:cubicBezTo>
                  <a:cubicBezTo>
                    <a:pt x="437" y="18"/>
                    <a:pt x="533" y="9"/>
                    <a:pt x="629" y="0"/>
                  </a:cubicBezTo>
                </a:path>
              </a:pathLst>
            </a:custGeom>
            <a:noFill/>
            <a:ln w="76200" cmpd="sng">
              <a:solidFill>
                <a:srgbClr val="008000">
                  <a:alpha val="56862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875" y="2374"/>
              <a:ext cx="629" cy="1667"/>
            </a:xfrm>
            <a:custGeom>
              <a:avLst/>
              <a:gdLst>
                <a:gd name="T0" fmla="*/ 0 w 629"/>
                <a:gd name="T1" fmla="*/ 1667 h 1667"/>
                <a:gd name="T2" fmla="*/ 38 w 629"/>
                <a:gd name="T3" fmla="*/ 530 h 1667"/>
                <a:gd name="T4" fmla="*/ 144 w 629"/>
                <a:gd name="T5" fmla="*/ 159 h 1667"/>
                <a:gd name="T6" fmla="*/ 356 w 629"/>
                <a:gd name="T7" fmla="*/ 45 h 1667"/>
                <a:gd name="T8" fmla="*/ 629 w 629"/>
                <a:gd name="T9" fmla="*/ 0 h 16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667"/>
                <a:gd name="T17" fmla="*/ 629 w 629"/>
                <a:gd name="T18" fmla="*/ 1667 h 16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667">
                  <a:moveTo>
                    <a:pt x="0" y="1667"/>
                  </a:moveTo>
                  <a:cubicBezTo>
                    <a:pt x="7" y="1224"/>
                    <a:pt x="14" y="781"/>
                    <a:pt x="38" y="530"/>
                  </a:cubicBezTo>
                  <a:cubicBezTo>
                    <a:pt x="62" y="279"/>
                    <a:pt x="91" y="240"/>
                    <a:pt x="144" y="159"/>
                  </a:cubicBezTo>
                  <a:cubicBezTo>
                    <a:pt x="197" y="78"/>
                    <a:pt x="275" y="72"/>
                    <a:pt x="356" y="45"/>
                  </a:cubicBezTo>
                  <a:cubicBezTo>
                    <a:pt x="437" y="18"/>
                    <a:pt x="533" y="9"/>
                    <a:pt x="629" y="0"/>
                  </a:cubicBezTo>
                </a:path>
              </a:pathLst>
            </a:custGeom>
            <a:noFill/>
            <a:ln w="76200" cmpd="sng">
              <a:solidFill>
                <a:srgbClr val="008000">
                  <a:alpha val="56862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2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2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2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2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115200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aw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1152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5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6" dur="5000" fill="hold"/>
                                        <p:tgtEl>
                                          <p:spTgt spid="115200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1152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5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2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2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09" grpId="0" animBg="1"/>
      <p:bldP spid="1152009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083" name="Picture 12" descr="stellarEvolutionCh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50" y="0"/>
            <a:ext cx="844708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68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Aims: </a:t>
            </a:r>
          </a:p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• Aim 5: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some of the issues raised by the use of nuclear power transcend national boundaries and require the collaboration of scientists from many different nations </a:t>
            </a:r>
          </a:p>
          <a:p>
            <a:pPr marL="625475" indent="-625475" eaLnBrk="0" hangingPunct="0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• Aim 8: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the development of nuclear power and nuclear weapons raises very serious moral and ethical questions: who should be allowed to possess nuclear power and nuclear weapons and who should make these decisions? There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are also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ea typeface="Segoe UI" pitchFamily="34" charset="0"/>
                <a:cs typeface="Arial" charset="0"/>
              </a:rPr>
              <a:t>serious environmental issues associated with the nuclear waste of nuclear power plants. </a:t>
            </a:r>
          </a:p>
        </p:txBody>
      </p:sp>
      <p:sp>
        <p:nvSpPr>
          <p:cNvPr id="6147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985125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7: Atomic, nuclear and particle physics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7.2 – Nuclear reactions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Nuclear reactions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first induced nuclear reaction was                        accomplished by none other than Australian                        physicist Ernest Rutherford, the same guy                              who bombarded atoms with alpha particles                                     and discovered the nuclear structure of       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atom.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From his experience with alpha emitters,                         Rutherford thought that alpha particles might just be energetic enough to breach the nuclear boundary.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0735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7: Atomic, nuclear and particle physics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7.2 – Nuclear reactions</a:t>
            </a:r>
            <a:endParaRPr lang="en-US" sz="28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1078276" name="Picture 4" descr="Rutherford"/>
          <p:cNvPicPr>
            <a:picLocks noChangeAspect="1" noChangeArrowheads="1"/>
          </p:cNvPicPr>
          <p:nvPr/>
        </p:nvPicPr>
        <p:blipFill>
          <a:blip r:embed="rId7" cstate="print"/>
          <a:srcRect l="15128" t="301" r="10478" b="27725"/>
          <a:stretch>
            <a:fillRect/>
          </a:stretch>
        </p:blipFill>
        <p:spPr bwMode="auto">
          <a:xfrm>
            <a:off x="6878638" y="1743075"/>
            <a:ext cx="2195512" cy="276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78278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6021388"/>
            <a:ext cx="533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8281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6027738"/>
            <a:ext cx="533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8277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5889625"/>
            <a:ext cx="8001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8282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7938" y="6032500"/>
            <a:ext cx="533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8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8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7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8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8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7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7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2342 -0.02106 L 0.28681 -0.05625 L 0.90799 -0.46666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1078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" y="-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7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29462 1.48148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78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7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45" name="Rectangle 25"/>
          <p:cNvSpPr>
            <a:spLocks noChangeArrowheads="1"/>
          </p:cNvSpPr>
          <p:nvPr/>
        </p:nvSpPr>
        <p:spPr bwMode="auto">
          <a:xfrm>
            <a:off x="682625" y="4867275"/>
            <a:ext cx="7764463" cy="19907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b="1" i="1" dirty="0">
                <a:latin typeface="+mn-lt"/>
              </a:rPr>
              <a:t>FYI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latin typeface="+mn-lt"/>
                <a:sym typeface="Symbol" pitchFamily="18" charset="2"/>
              </a:rPr>
              <a:t></a:t>
            </a:r>
            <a:r>
              <a:rPr lang="en-US" sz="2400" dirty="0">
                <a:latin typeface="+mn-lt"/>
                <a:sym typeface="Symbol" pitchFamily="18" charset="2"/>
              </a:rPr>
              <a:t>The nuclear reaction above is an example of an </a:t>
            </a:r>
            <a:r>
              <a:rPr lang="en-US" sz="2400" b="1" dirty="0">
                <a:latin typeface="+mn-lt"/>
                <a:sym typeface="Symbol" pitchFamily="18" charset="2"/>
              </a:rPr>
              <a:t>artificial</a:t>
            </a:r>
            <a:r>
              <a:rPr lang="en-US" sz="2400" dirty="0">
                <a:latin typeface="+mn-lt"/>
                <a:sym typeface="Symbol" pitchFamily="18" charset="2"/>
              </a:rPr>
              <a:t> (</a:t>
            </a:r>
            <a:r>
              <a:rPr lang="en-US" sz="2400" b="1" dirty="0">
                <a:latin typeface="+mn-lt"/>
                <a:sym typeface="Symbol" pitchFamily="18" charset="2"/>
              </a:rPr>
              <a:t>induced</a:t>
            </a:r>
            <a:r>
              <a:rPr lang="en-US" sz="2400" dirty="0">
                <a:latin typeface="+mn-lt"/>
                <a:sym typeface="Symbol" pitchFamily="18" charset="2"/>
              </a:rPr>
              <a:t>) </a:t>
            </a:r>
            <a:r>
              <a:rPr lang="en-US" sz="2400" b="1" dirty="0">
                <a:latin typeface="+mn-lt"/>
                <a:sym typeface="Symbol" pitchFamily="18" charset="2"/>
              </a:rPr>
              <a:t>transmutation </a:t>
            </a:r>
            <a:r>
              <a:rPr lang="en-US" sz="2400" dirty="0">
                <a:latin typeface="+mn-lt"/>
                <a:sym typeface="Symbol" pitchFamily="18" charset="2"/>
              </a:rPr>
              <a:t>- where one element is transmuted into another through artificial means. It is alchemy!</a:t>
            </a:r>
          </a:p>
        </p:txBody>
      </p:sp>
      <p:sp>
        <p:nvSpPr>
          <p:cNvPr id="108032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360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Nuclear reactions</a:t>
            </a:r>
            <a:endParaRPr lang="en-US" sz="2400" dirty="0">
              <a:solidFill>
                <a:schemeClr val="accent6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latin typeface="+mn-lt"/>
              </a:rPr>
              <a:t>In fact, he did just that in the following </a:t>
            </a:r>
            <a:r>
              <a:rPr lang="en-US" sz="2400" b="1" dirty="0">
                <a:latin typeface="+mn-lt"/>
              </a:rPr>
              <a:t>nuclear reaction</a:t>
            </a:r>
            <a:r>
              <a:rPr lang="en-US" sz="2400" dirty="0">
                <a:latin typeface="+mn-lt"/>
              </a:rPr>
              <a:t>:</a:t>
            </a:r>
            <a:endParaRPr lang="en-US" sz="2400" dirty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0735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863725" y="4330700"/>
            <a:ext cx="7885113" cy="631825"/>
            <a:chOff x="607" y="2728"/>
            <a:chExt cx="5066" cy="398"/>
          </a:xfrm>
        </p:grpSpPr>
        <p:sp>
          <p:nvSpPr>
            <p:cNvPr id="1080331" name="Rectangle 11"/>
            <p:cNvSpPr>
              <a:spLocks noChangeArrowheads="1"/>
            </p:cNvSpPr>
            <p:nvPr/>
          </p:nvSpPr>
          <p:spPr bwMode="auto">
            <a:xfrm>
              <a:off x="607" y="2728"/>
              <a:ext cx="370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aseline="30000" dirty="0">
                  <a:latin typeface="+mn-lt"/>
                </a:rPr>
                <a:t>14</a:t>
              </a:r>
              <a:r>
                <a:rPr lang="en-US" sz="2400" dirty="0">
                  <a:latin typeface="+mn-lt"/>
                </a:rPr>
                <a:t>N     +     </a:t>
              </a:r>
              <a:r>
                <a:rPr lang="en-US" sz="2400" baseline="30000" dirty="0">
                  <a:latin typeface="+mn-lt"/>
                </a:rPr>
                <a:t>4</a:t>
              </a:r>
              <a:r>
                <a:rPr lang="en-US" sz="2400" dirty="0">
                  <a:latin typeface="+mn-lt"/>
                </a:rPr>
                <a:t>He      </a:t>
              </a:r>
              <a:r>
                <a:rPr lang="en-US" sz="2400" dirty="0">
                  <a:latin typeface="+mn-lt"/>
                  <a:sym typeface="Symbol" pitchFamily="18" charset="2"/>
                </a:rPr>
                <a:t>      </a:t>
              </a:r>
              <a:r>
                <a:rPr lang="en-US" sz="2400" baseline="30000" dirty="0">
                  <a:latin typeface="+mn-lt"/>
                  <a:sym typeface="Symbol" pitchFamily="18" charset="2"/>
                </a:rPr>
                <a:t>17</a:t>
              </a:r>
              <a:r>
                <a:rPr lang="en-US" sz="2400" dirty="0">
                  <a:latin typeface="+mn-lt"/>
                  <a:sym typeface="Symbol" pitchFamily="18" charset="2"/>
                </a:rPr>
                <a:t>O      +      </a:t>
              </a:r>
              <a:r>
                <a:rPr lang="en-US" sz="2400" baseline="30000" dirty="0">
                  <a:latin typeface="+mn-lt"/>
                  <a:sym typeface="Symbol" pitchFamily="18" charset="2"/>
                </a:rPr>
                <a:t>1</a:t>
              </a:r>
              <a:r>
                <a:rPr lang="en-US" sz="2400" dirty="0">
                  <a:latin typeface="+mn-lt"/>
                  <a:sym typeface="Symbol" pitchFamily="18" charset="2"/>
                </a:rPr>
                <a:t>H</a:t>
              </a:r>
              <a:endParaRPr lang="en-US" sz="2400" b="1" baseline="30000" dirty="0">
                <a:latin typeface="+mn-lt"/>
                <a:sym typeface="Symbol" pitchFamily="18" charset="2"/>
              </a:endParaRPr>
            </a:p>
          </p:txBody>
        </p:sp>
        <p:sp>
          <p:nvSpPr>
            <p:cNvPr id="1080332" name="Rectangle 12"/>
            <p:cNvSpPr>
              <a:spLocks noChangeArrowheads="1"/>
            </p:cNvSpPr>
            <p:nvPr/>
          </p:nvSpPr>
          <p:spPr bwMode="auto">
            <a:xfrm>
              <a:off x="645" y="2864"/>
              <a:ext cx="502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aseline="30000" dirty="0">
                  <a:latin typeface="+mn-lt"/>
                </a:rPr>
                <a:t> 7</a:t>
              </a:r>
              <a:r>
                <a:rPr lang="en-US" sz="2400" dirty="0">
                  <a:latin typeface="+mn-lt"/>
                </a:rPr>
                <a:t>     </a:t>
              </a:r>
              <a:r>
                <a:rPr lang="en-US" sz="2400" baseline="-25000" dirty="0">
                  <a:latin typeface="+mn-lt"/>
                </a:rPr>
                <a:t>  </a:t>
              </a:r>
              <a:r>
                <a:rPr lang="en-US" sz="2400" dirty="0">
                  <a:latin typeface="+mn-lt"/>
                </a:rPr>
                <a:t>       </a:t>
              </a:r>
              <a:r>
                <a:rPr lang="en-US" sz="2400" baseline="-25000" dirty="0">
                  <a:latin typeface="+mn-lt"/>
                </a:rPr>
                <a:t> 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baseline="30000" dirty="0">
                  <a:latin typeface="+mn-lt"/>
                </a:rPr>
                <a:t>2</a:t>
              </a:r>
              <a:r>
                <a:rPr lang="en-US" sz="2400" dirty="0">
                  <a:latin typeface="+mn-lt"/>
                </a:rPr>
                <a:t>        </a:t>
              </a:r>
              <a:r>
                <a:rPr lang="en-US" sz="2400" dirty="0">
                  <a:latin typeface="+mn-lt"/>
                  <a:sym typeface="Symbol" pitchFamily="18" charset="2"/>
                </a:rPr>
                <a:t>             </a:t>
              </a:r>
              <a:r>
                <a:rPr lang="en-US" sz="2400" baseline="30000" dirty="0">
                  <a:latin typeface="+mn-lt"/>
                  <a:sym typeface="Symbol" pitchFamily="18" charset="2"/>
                </a:rPr>
                <a:t>8</a:t>
              </a:r>
              <a:r>
                <a:rPr lang="en-US" sz="2400" dirty="0">
                  <a:latin typeface="+mn-lt"/>
                  <a:sym typeface="Symbol" pitchFamily="18" charset="2"/>
                </a:rPr>
                <a:t>         </a:t>
              </a:r>
              <a:r>
                <a:rPr lang="en-US" sz="2400" baseline="-25000" dirty="0">
                  <a:latin typeface="+mn-lt"/>
                  <a:sym typeface="Symbol" pitchFamily="18" charset="2"/>
                </a:rPr>
                <a:t> </a:t>
              </a:r>
              <a:r>
                <a:rPr lang="en-US" sz="2400" dirty="0">
                  <a:latin typeface="+mn-lt"/>
                  <a:sym typeface="Symbol" pitchFamily="18" charset="2"/>
                </a:rPr>
                <a:t>   </a:t>
              </a:r>
              <a:r>
                <a:rPr lang="en-US" sz="2400" baseline="-25000" dirty="0">
                  <a:latin typeface="+mn-lt"/>
                  <a:sym typeface="Symbol" pitchFamily="18" charset="2"/>
                </a:rPr>
                <a:t> </a:t>
              </a:r>
              <a:r>
                <a:rPr lang="en-US" sz="2400" dirty="0">
                  <a:latin typeface="+mn-lt"/>
                  <a:sym typeface="Symbol" pitchFamily="18" charset="2"/>
                </a:rPr>
                <a:t>   </a:t>
              </a:r>
              <a:r>
                <a:rPr lang="en-US" sz="2400" baseline="-25000" dirty="0">
                  <a:latin typeface="+mn-lt"/>
                  <a:sym typeface="Symbol" pitchFamily="18" charset="2"/>
                </a:rPr>
                <a:t> </a:t>
              </a:r>
              <a:r>
                <a:rPr lang="en-US" sz="2400" baseline="30000" dirty="0">
                  <a:latin typeface="+mn-lt"/>
                  <a:sym typeface="Symbol" pitchFamily="18" charset="2"/>
                </a:rPr>
                <a:t>1</a:t>
              </a:r>
              <a:r>
                <a:rPr lang="en-US" sz="2400" dirty="0">
                  <a:latin typeface="+mn-lt"/>
                  <a:sym typeface="Symbol" pitchFamily="18" charset="2"/>
                </a:rPr>
                <a:t> </a:t>
              </a:r>
              <a:endParaRPr lang="en-US" sz="2400" b="1" baseline="30000" dirty="0">
                <a:latin typeface="+mn-lt"/>
                <a:sym typeface="Symbol" pitchFamily="18" charset="2"/>
              </a:endParaRPr>
            </a:p>
          </p:txBody>
        </p:sp>
      </p:grpSp>
      <p:sp>
        <p:nvSpPr>
          <p:cNvPr id="1080333" name="Rectangle 13"/>
          <p:cNvSpPr>
            <a:spLocks noChangeArrowheads="1"/>
          </p:cNvSpPr>
          <p:nvPr/>
        </p:nvSpPr>
        <p:spPr bwMode="auto">
          <a:xfrm>
            <a:off x="784225" y="2840038"/>
            <a:ext cx="79819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chemeClr val="hlink"/>
                </a:solidFill>
                <a:latin typeface="+mn-lt"/>
              </a:rPr>
              <a:t>nitrogen       	   alpha                  </a:t>
            </a:r>
            <a:r>
              <a:rPr lang="en-US" sz="2400" dirty="0">
                <a:solidFill>
                  <a:schemeClr val="hlink"/>
                </a:solidFill>
                <a:latin typeface="+mn-lt"/>
                <a:sym typeface="Symbol" pitchFamily="18" charset="2"/>
              </a:rPr>
              <a:t>oxygen                proton</a:t>
            </a:r>
            <a:r>
              <a:rPr lang="en-US" sz="2400" dirty="0">
                <a:latin typeface="+mn-lt"/>
                <a:sym typeface="Symbol" pitchFamily="18" charset="2"/>
              </a:rPr>
              <a:t>             		   </a:t>
            </a:r>
            <a:r>
              <a:rPr lang="en-US" sz="2400" dirty="0">
                <a:solidFill>
                  <a:schemeClr val="hlink"/>
                </a:solidFill>
                <a:latin typeface="+mn-lt"/>
              </a:rPr>
              <a:t>particle</a:t>
            </a:r>
          </a:p>
        </p:txBody>
      </p:sp>
      <p:pic>
        <p:nvPicPr>
          <p:cNvPr id="1080335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05750" y="3635375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0336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8475" y="3460750"/>
            <a:ext cx="533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0337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538" y="3349625"/>
            <a:ext cx="8001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260975" y="3351213"/>
            <a:ext cx="909638" cy="781050"/>
            <a:chOff x="3132" y="2149"/>
            <a:chExt cx="573" cy="492"/>
          </a:xfrm>
        </p:grpSpPr>
        <p:pic>
          <p:nvPicPr>
            <p:cNvPr id="8206" name="Picture 1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9" y="2197"/>
              <a:ext cx="33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18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2" y="2149"/>
              <a:ext cx="504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0342" name="Text Box 22"/>
          <p:cNvSpPr txBox="1">
            <a:spLocks noChangeArrowheads="1"/>
          </p:cNvSpPr>
          <p:nvPr/>
        </p:nvSpPr>
        <p:spPr bwMode="auto">
          <a:xfrm>
            <a:off x="2081213" y="3543300"/>
            <a:ext cx="363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+</a:t>
            </a:r>
          </a:p>
        </p:txBody>
      </p:sp>
      <p:sp>
        <p:nvSpPr>
          <p:cNvPr id="1080343" name="Text Box 23"/>
          <p:cNvSpPr txBox="1">
            <a:spLocks noChangeArrowheads="1"/>
          </p:cNvSpPr>
          <p:nvPr/>
        </p:nvSpPr>
        <p:spPr bwMode="auto">
          <a:xfrm>
            <a:off x="4318000" y="3532188"/>
            <a:ext cx="487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+mn-lt"/>
                <a:sym typeface="Symbol" pitchFamily="18" charset="2"/>
              </a:rPr>
              <a:t></a:t>
            </a:r>
          </a:p>
        </p:txBody>
      </p:sp>
      <p:sp>
        <p:nvSpPr>
          <p:cNvPr id="1080344" name="Text Box 24"/>
          <p:cNvSpPr txBox="1">
            <a:spLocks noChangeArrowheads="1"/>
          </p:cNvSpPr>
          <p:nvPr/>
        </p:nvSpPr>
        <p:spPr bwMode="auto">
          <a:xfrm>
            <a:off x="6738938" y="3533775"/>
            <a:ext cx="363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+mn-lt"/>
              </a:rPr>
              <a:t>+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0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0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0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0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0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0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0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0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0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0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0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0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0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80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0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0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0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0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0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0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080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80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80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33" grpId="0"/>
      <p:bldP spid="1080342" grpId="0"/>
      <p:bldP spid="1080343" grpId="0"/>
      <p:bldP spid="10803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85" name="Rectangle 17"/>
          <p:cNvSpPr>
            <a:spLocks noChangeArrowheads="1"/>
          </p:cNvSpPr>
          <p:nvPr/>
        </p:nvSpPr>
        <p:spPr bwMode="auto">
          <a:xfrm>
            <a:off x="682625" y="3629025"/>
            <a:ext cx="7764463" cy="32289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b="1" i="1" dirty="0">
                <a:latin typeface="+mn-lt"/>
              </a:rPr>
              <a:t>FYI </a:t>
            </a:r>
            <a:r>
              <a:rPr lang="en-US" sz="2400" b="1" dirty="0">
                <a:latin typeface="+mn-lt"/>
                <a:sym typeface="Symbol" pitchFamily="18" charset="2"/>
              </a:rPr>
              <a:t></a:t>
            </a:r>
            <a:r>
              <a:rPr lang="en-US" sz="2400" dirty="0">
                <a:latin typeface="+mn-lt"/>
                <a:sym typeface="Symbol" pitchFamily="18" charset="2"/>
              </a:rPr>
              <a:t>At last man’s striving in the studies of                      alchemy have come to fruition! Recall what a driving force this was in chemistry and physics…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latin typeface="+mn-lt"/>
                <a:sym typeface="Symbol" pitchFamily="18" charset="2"/>
              </a:rPr>
              <a:t></a:t>
            </a:r>
            <a:r>
              <a:rPr lang="en-US" sz="2400" dirty="0">
                <a:latin typeface="+mn-lt"/>
                <a:sym typeface="Symbol" pitchFamily="18" charset="2"/>
              </a:rPr>
              <a:t>Particle accelerators are required.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latin typeface="+mn-lt"/>
                <a:sym typeface="Symbol" pitchFamily="18" charset="2"/>
              </a:rPr>
              <a:t></a:t>
            </a:r>
            <a:r>
              <a:rPr lang="en-US" sz="2400" dirty="0">
                <a:latin typeface="+mn-lt"/>
                <a:sym typeface="Symbol" pitchFamily="18" charset="2"/>
              </a:rPr>
              <a:t>But don’t go home asking mom for one                                        so you can make your own bootleg gold.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latin typeface="+mn-lt"/>
                <a:sym typeface="Symbol" pitchFamily="18" charset="2"/>
              </a:rPr>
              <a:t></a:t>
            </a:r>
            <a:r>
              <a:rPr lang="en-US" sz="2400" dirty="0">
                <a:latin typeface="+mn-lt"/>
                <a:sym typeface="Symbol" pitchFamily="18" charset="2"/>
              </a:rPr>
              <a:t>Both accelerators and energy costs                                                far outweigh the return in gold!</a:t>
            </a:r>
          </a:p>
        </p:txBody>
      </p:sp>
      <p:sp>
        <p:nvSpPr>
          <p:cNvPr id="108237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1224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Nuclear reactions</a:t>
            </a:r>
            <a:endParaRPr lang="en-US" sz="2400" dirty="0">
              <a:solidFill>
                <a:schemeClr val="accent6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latin typeface="+mn-lt"/>
              </a:rPr>
              <a:t>Here is another induced transmutation that has been successfully accomplished: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93075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49300" y="2746375"/>
            <a:ext cx="5327650" cy="1003300"/>
            <a:chOff x="711" y="2005"/>
            <a:chExt cx="3356" cy="632"/>
          </a:xfrm>
        </p:grpSpPr>
        <p:grpSp>
          <p:nvGrpSpPr>
            <p:cNvPr id="9225" name="Group 22"/>
            <p:cNvGrpSpPr>
              <a:grpSpLocks/>
            </p:cNvGrpSpPr>
            <p:nvPr/>
          </p:nvGrpSpPr>
          <p:grpSpPr bwMode="auto">
            <a:xfrm>
              <a:off x="809" y="2231"/>
              <a:ext cx="3258" cy="406"/>
              <a:chOff x="809" y="2087"/>
              <a:chExt cx="3258" cy="406"/>
            </a:xfrm>
          </p:grpSpPr>
          <p:sp>
            <p:nvSpPr>
              <p:cNvPr id="1082387" name="Rectangle 19"/>
              <p:cNvSpPr>
                <a:spLocks noChangeArrowheads="1"/>
              </p:cNvSpPr>
              <p:nvPr/>
            </p:nvSpPr>
            <p:spPr bwMode="auto">
              <a:xfrm>
                <a:off x="809" y="2087"/>
                <a:ext cx="3258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sz="2400" baseline="30000" dirty="0">
                    <a:latin typeface="+mn-lt"/>
                  </a:rPr>
                  <a:t>200</a:t>
                </a:r>
                <a:r>
                  <a:rPr lang="en-US" sz="2400" dirty="0">
                    <a:latin typeface="+mn-lt"/>
                  </a:rPr>
                  <a:t>Hg   +   </a:t>
                </a:r>
                <a:r>
                  <a:rPr lang="en-US" sz="2400" baseline="30000" dirty="0">
                    <a:latin typeface="+mn-lt"/>
                  </a:rPr>
                  <a:t>1</a:t>
                </a:r>
                <a:r>
                  <a:rPr lang="en-US" sz="2400" dirty="0">
                    <a:latin typeface="+mn-lt"/>
                  </a:rPr>
                  <a:t>H   </a:t>
                </a:r>
                <a:r>
                  <a:rPr lang="en-US" sz="2400" dirty="0">
                    <a:latin typeface="+mn-lt"/>
                    <a:sym typeface="Symbol" pitchFamily="18" charset="2"/>
                  </a:rPr>
                  <a:t>   </a:t>
                </a:r>
                <a:r>
                  <a:rPr lang="en-US" sz="2400" baseline="30000" dirty="0">
                    <a:latin typeface="+mn-lt"/>
                    <a:sym typeface="Symbol" pitchFamily="18" charset="2"/>
                  </a:rPr>
                  <a:t>197</a:t>
                </a:r>
                <a:r>
                  <a:rPr lang="en-US" sz="2400" dirty="0">
                    <a:latin typeface="+mn-lt"/>
                    <a:sym typeface="Symbol" pitchFamily="18" charset="2"/>
                  </a:rPr>
                  <a:t>Au   +   </a:t>
                </a:r>
                <a:r>
                  <a:rPr lang="en-US" sz="2400" baseline="30000" dirty="0">
                    <a:latin typeface="+mn-lt"/>
                    <a:sym typeface="Symbol" pitchFamily="18" charset="2"/>
                  </a:rPr>
                  <a:t>4</a:t>
                </a:r>
                <a:r>
                  <a:rPr lang="en-US" sz="2400" dirty="0">
                    <a:latin typeface="+mn-lt"/>
                    <a:sym typeface="Symbol" pitchFamily="18" charset="2"/>
                  </a:rPr>
                  <a:t>He</a:t>
                </a:r>
                <a:endParaRPr lang="en-US" sz="2400" b="1" baseline="30000" dirty="0">
                  <a:latin typeface="+mn-lt"/>
                  <a:sym typeface="Symbol" pitchFamily="18" charset="2"/>
                </a:endParaRPr>
              </a:p>
            </p:txBody>
          </p:sp>
          <p:sp>
            <p:nvSpPr>
              <p:cNvPr id="1082388" name="Rectangle 20"/>
              <p:cNvSpPr>
                <a:spLocks noChangeArrowheads="1"/>
              </p:cNvSpPr>
              <p:nvPr/>
            </p:nvSpPr>
            <p:spPr bwMode="auto">
              <a:xfrm>
                <a:off x="875" y="2231"/>
                <a:ext cx="3024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sz="2400" baseline="30000" dirty="0">
                    <a:latin typeface="+mn-lt"/>
                  </a:rPr>
                  <a:t>80</a:t>
                </a:r>
                <a:r>
                  <a:rPr lang="en-US" sz="2400" dirty="0">
                    <a:latin typeface="+mn-lt"/>
                  </a:rPr>
                  <a:t>       </a:t>
                </a:r>
                <a:r>
                  <a:rPr lang="en-US" sz="2400" baseline="-25000" dirty="0">
                    <a:latin typeface="+mn-lt"/>
                  </a:rPr>
                  <a:t> </a:t>
                </a:r>
                <a:r>
                  <a:rPr lang="en-US" sz="2400" baseline="30000" dirty="0">
                    <a:latin typeface="+mn-lt"/>
                  </a:rPr>
                  <a:t> </a:t>
                </a:r>
                <a:r>
                  <a:rPr lang="en-US" sz="2400" baseline="-25000" dirty="0">
                    <a:latin typeface="+mn-lt"/>
                  </a:rPr>
                  <a:t>  </a:t>
                </a:r>
                <a:r>
                  <a:rPr lang="en-US" sz="2400" dirty="0">
                    <a:latin typeface="+mn-lt"/>
                  </a:rPr>
                  <a:t>   </a:t>
                </a:r>
                <a:r>
                  <a:rPr lang="en-US" sz="2400" baseline="30000" dirty="0">
                    <a:latin typeface="+mn-lt"/>
                  </a:rPr>
                  <a:t>1</a:t>
                </a:r>
                <a:r>
                  <a:rPr lang="en-US" sz="2400" dirty="0">
                    <a:latin typeface="+mn-lt"/>
                  </a:rPr>
                  <a:t>        </a:t>
                </a:r>
                <a:r>
                  <a:rPr lang="en-US" sz="2400" baseline="-25000" dirty="0">
                    <a:latin typeface="+mn-lt"/>
                  </a:rPr>
                  <a:t>        </a:t>
                </a:r>
                <a:r>
                  <a:rPr lang="en-US" sz="2400" baseline="30000" dirty="0">
                    <a:latin typeface="+mn-lt"/>
                    <a:sym typeface="Symbol" pitchFamily="18" charset="2"/>
                  </a:rPr>
                  <a:t>79</a:t>
                </a:r>
                <a:r>
                  <a:rPr lang="en-US" sz="2400" dirty="0">
                    <a:latin typeface="+mn-lt"/>
                    <a:sym typeface="Symbol" pitchFamily="18" charset="2"/>
                  </a:rPr>
                  <a:t>  </a:t>
                </a:r>
                <a:r>
                  <a:rPr lang="en-US" sz="2400" baseline="-25000" dirty="0">
                    <a:latin typeface="+mn-lt"/>
                    <a:sym typeface="Symbol" pitchFamily="18" charset="2"/>
                  </a:rPr>
                  <a:t> </a:t>
                </a:r>
                <a:r>
                  <a:rPr lang="en-US" sz="2400" dirty="0">
                    <a:latin typeface="+mn-lt"/>
                    <a:sym typeface="Symbol" pitchFamily="18" charset="2"/>
                  </a:rPr>
                  <a:t>     </a:t>
                </a:r>
                <a:r>
                  <a:rPr lang="en-US" sz="2400" baseline="-25000" dirty="0">
                    <a:latin typeface="+mn-lt"/>
                    <a:sym typeface="Symbol" pitchFamily="18" charset="2"/>
                  </a:rPr>
                  <a:t>        </a:t>
                </a:r>
                <a:r>
                  <a:rPr lang="en-US" sz="2400" baseline="30000" dirty="0">
                    <a:latin typeface="+mn-lt"/>
                    <a:sym typeface="Symbol" pitchFamily="18" charset="2"/>
                  </a:rPr>
                  <a:t>2</a:t>
                </a:r>
                <a:r>
                  <a:rPr lang="en-US" sz="2400" dirty="0">
                    <a:latin typeface="+mn-lt"/>
                    <a:sym typeface="Symbol" pitchFamily="18" charset="2"/>
                  </a:rPr>
                  <a:t> </a:t>
                </a:r>
                <a:endParaRPr lang="en-US" sz="2400" b="1" baseline="30000" dirty="0">
                  <a:latin typeface="+mn-lt"/>
                  <a:sym typeface="Symbol" pitchFamily="18" charset="2"/>
                </a:endParaRPr>
              </a:p>
            </p:txBody>
          </p:sp>
        </p:grpSp>
        <p:sp>
          <p:nvSpPr>
            <p:cNvPr id="1082389" name="Rectangle 21"/>
            <p:cNvSpPr>
              <a:spLocks noChangeArrowheads="1"/>
            </p:cNvSpPr>
            <p:nvPr/>
          </p:nvSpPr>
          <p:spPr bwMode="auto">
            <a:xfrm>
              <a:off x="711" y="2005"/>
              <a:ext cx="3108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dirty="0">
                  <a:solidFill>
                    <a:schemeClr val="hlink"/>
                  </a:solidFill>
                  <a:latin typeface="+mn-lt"/>
                </a:rPr>
                <a:t>mercury   proton       </a:t>
              </a:r>
              <a:r>
                <a:rPr lang="en-US" sz="2400" dirty="0">
                  <a:solidFill>
                    <a:schemeClr val="hlink"/>
                  </a:solidFill>
                  <a:latin typeface="+mn-lt"/>
                  <a:sym typeface="Symbol" pitchFamily="18" charset="2"/>
                </a:rPr>
                <a:t>gold           </a:t>
              </a:r>
            </a:p>
          </p:txBody>
        </p:sp>
      </p:grpSp>
      <p:pic>
        <p:nvPicPr>
          <p:cNvPr id="1082392" name="Picture 24" descr="Fermilab aerial"/>
          <p:cNvPicPr>
            <a:picLocks noChangeAspect="1" noChangeArrowheads="1"/>
          </p:cNvPicPr>
          <p:nvPr/>
        </p:nvPicPr>
        <p:blipFill>
          <a:blip r:embed="rId8" cstate="print"/>
          <a:srcRect b="7451"/>
          <a:stretch>
            <a:fillRect/>
          </a:stretch>
        </p:blipFill>
        <p:spPr bwMode="auto">
          <a:xfrm>
            <a:off x="6421438" y="4670425"/>
            <a:ext cx="2525712" cy="187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2394" name="Picture 26" descr="ANd9GcQ-s6qdzk5C2JInyvLKbNnzDN7oh97bxJnI8lXqWw8achzXwt4C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2763" y="2644775"/>
            <a:ext cx="1728787" cy="122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2403" name="Picture 35" descr="electric-meter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2038" y="2520950"/>
            <a:ext cx="1563687" cy="156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2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2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2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2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2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2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2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2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2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2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82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2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2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2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2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Nuclear reactions</a:t>
            </a:r>
            <a:endParaRPr lang="en-US" sz="2400" dirty="0">
              <a:solidFill>
                <a:schemeClr val="accent6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Here is an example of a nuclear equation: </a:t>
            </a: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ts val="12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There are two </a:t>
            </a:r>
            <a:r>
              <a:rPr lang="en-US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conservation laws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used to balance a nuclear equation: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(1) The 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conservation of nucleons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tells us that the top numbers must tally on each side of the reaction.</a:t>
            </a:r>
            <a:endParaRPr lang="en-US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(2) The 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conservation of charge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tells us that the bottom numbers must tally on each side of the reaction. </a:t>
            </a:r>
          </a:p>
        </p:txBody>
      </p:sp>
      <p:sp>
        <p:nvSpPr>
          <p:cNvPr id="1084436" name="Rectangle 20"/>
          <p:cNvSpPr>
            <a:spLocks noChangeArrowheads="1"/>
          </p:cNvSpPr>
          <p:nvPr/>
        </p:nvSpPr>
        <p:spPr bwMode="auto">
          <a:xfrm>
            <a:off x="731838" y="2466975"/>
            <a:ext cx="7680325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078788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0000"/>
                </a:solidFill>
              </a:rPr>
              <a:t>Topic 7: Atomic, nuclear and particle physics</a:t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7.2 – Nuclear reactions</a:t>
            </a:r>
            <a:endParaRPr lang="en-US" sz="2400" smtClean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84420" name="Rectangle 4"/>
          <p:cNvSpPr>
            <a:spLocks noChangeArrowheads="1"/>
          </p:cNvSpPr>
          <p:nvPr/>
        </p:nvSpPr>
        <p:spPr bwMode="auto">
          <a:xfrm>
            <a:off x="1370013" y="2711450"/>
            <a:ext cx="7524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+mn-lt"/>
              </a:rPr>
              <a:t>Po</a:t>
            </a:r>
            <a:endParaRPr lang="en-US" sz="2800" b="1" dirty="0">
              <a:latin typeface="+mn-lt"/>
              <a:sym typeface="Symbol" pitchFamily="18" charset="2"/>
            </a:endParaRPr>
          </a:p>
        </p:txBody>
      </p:sp>
      <p:sp>
        <p:nvSpPr>
          <p:cNvPr id="1084421" name="Rectangle 5"/>
          <p:cNvSpPr>
            <a:spLocks noChangeArrowheads="1"/>
          </p:cNvSpPr>
          <p:nvPr/>
        </p:nvSpPr>
        <p:spPr bwMode="auto">
          <a:xfrm>
            <a:off x="855663" y="2603500"/>
            <a:ext cx="7350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>
                <a:latin typeface="+mn-lt"/>
              </a:rPr>
              <a:t>214</a:t>
            </a:r>
            <a:endParaRPr lang="en-US" sz="2400" b="1">
              <a:latin typeface="+mn-lt"/>
              <a:sym typeface="Symbol" pitchFamily="18" charset="2"/>
            </a:endParaRPr>
          </a:p>
        </p:txBody>
      </p:sp>
      <p:sp>
        <p:nvSpPr>
          <p:cNvPr id="1084422" name="Rectangle 6"/>
          <p:cNvSpPr>
            <a:spLocks noChangeArrowheads="1"/>
          </p:cNvSpPr>
          <p:nvPr/>
        </p:nvSpPr>
        <p:spPr bwMode="auto">
          <a:xfrm>
            <a:off x="998538" y="2897188"/>
            <a:ext cx="52863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>
                <a:latin typeface="+mn-lt"/>
              </a:rPr>
              <a:t>84</a:t>
            </a:r>
            <a:endParaRPr lang="en-US" sz="2400" b="1">
              <a:latin typeface="+mn-lt"/>
              <a:sym typeface="Symbol" pitchFamily="18" charset="2"/>
            </a:endParaRPr>
          </a:p>
        </p:txBody>
      </p:sp>
      <p:sp>
        <p:nvSpPr>
          <p:cNvPr id="1084423" name="Rectangle 7"/>
          <p:cNvSpPr>
            <a:spLocks noChangeArrowheads="1"/>
          </p:cNvSpPr>
          <p:nvPr/>
        </p:nvSpPr>
        <p:spPr bwMode="auto">
          <a:xfrm>
            <a:off x="1857375" y="2697163"/>
            <a:ext cx="6810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>
                <a:latin typeface="+mn-lt"/>
                <a:sym typeface="Symbol" pitchFamily="18" charset="2"/>
              </a:rPr>
              <a:t></a:t>
            </a:r>
            <a:endParaRPr lang="en-US" sz="2400" b="1">
              <a:latin typeface="+mn-lt"/>
              <a:sym typeface="Symbol" pitchFamily="18" charset="2"/>
            </a:endParaRPr>
          </a:p>
        </p:txBody>
      </p:sp>
      <p:sp>
        <p:nvSpPr>
          <p:cNvPr id="1084424" name="Rectangle 8"/>
          <p:cNvSpPr>
            <a:spLocks noChangeArrowheads="1"/>
          </p:cNvSpPr>
          <p:nvPr/>
        </p:nvSpPr>
        <p:spPr bwMode="auto">
          <a:xfrm>
            <a:off x="2824163" y="2711450"/>
            <a:ext cx="7524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>
                <a:latin typeface="+mn-lt"/>
              </a:rPr>
              <a:t>Pb</a:t>
            </a:r>
            <a:endParaRPr lang="en-US" sz="2800" b="1">
              <a:latin typeface="+mn-lt"/>
              <a:sym typeface="Symbol" pitchFamily="18" charset="2"/>
            </a:endParaRPr>
          </a:p>
        </p:txBody>
      </p:sp>
      <p:sp>
        <p:nvSpPr>
          <p:cNvPr id="1084425" name="Rectangle 9"/>
          <p:cNvSpPr>
            <a:spLocks noChangeArrowheads="1"/>
          </p:cNvSpPr>
          <p:nvPr/>
        </p:nvSpPr>
        <p:spPr bwMode="auto">
          <a:xfrm>
            <a:off x="2290763" y="2613025"/>
            <a:ext cx="7350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>
                <a:latin typeface="+mn-lt"/>
              </a:rPr>
              <a:t>210</a:t>
            </a:r>
            <a:endParaRPr lang="en-US" sz="2400" b="1">
              <a:latin typeface="+mn-lt"/>
              <a:sym typeface="Symbol" pitchFamily="18" charset="2"/>
            </a:endParaRPr>
          </a:p>
        </p:txBody>
      </p:sp>
      <p:sp>
        <p:nvSpPr>
          <p:cNvPr id="1084426" name="Rectangle 10"/>
          <p:cNvSpPr>
            <a:spLocks noChangeArrowheads="1"/>
          </p:cNvSpPr>
          <p:nvPr/>
        </p:nvSpPr>
        <p:spPr bwMode="auto">
          <a:xfrm>
            <a:off x="2446338" y="2897188"/>
            <a:ext cx="52863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>
                <a:latin typeface="+mn-lt"/>
              </a:rPr>
              <a:t>82</a:t>
            </a:r>
            <a:endParaRPr lang="en-US" sz="2400" b="1">
              <a:latin typeface="+mn-lt"/>
              <a:sym typeface="Symbol" pitchFamily="18" charset="2"/>
            </a:endParaRPr>
          </a:p>
        </p:txBody>
      </p:sp>
      <p:sp>
        <p:nvSpPr>
          <p:cNvPr id="1084427" name="Rectangle 11"/>
          <p:cNvSpPr>
            <a:spLocks noChangeArrowheads="1"/>
          </p:cNvSpPr>
          <p:nvPr/>
        </p:nvSpPr>
        <p:spPr bwMode="auto">
          <a:xfrm>
            <a:off x="3408363" y="2732088"/>
            <a:ext cx="68103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  <a:sym typeface="Symbol" pitchFamily="18" charset="2"/>
              </a:rPr>
              <a:t>+</a:t>
            </a:r>
            <a:endParaRPr lang="en-US" sz="2400" b="1" dirty="0">
              <a:latin typeface="+mn-lt"/>
              <a:sym typeface="Symbol" pitchFamily="18" charset="2"/>
            </a:endParaRPr>
          </a:p>
        </p:txBody>
      </p:sp>
      <p:sp>
        <p:nvSpPr>
          <p:cNvPr id="1084428" name="Rectangle 12"/>
          <p:cNvSpPr>
            <a:spLocks noChangeArrowheads="1"/>
          </p:cNvSpPr>
          <p:nvPr/>
        </p:nvSpPr>
        <p:spPr bwMode="auto">
          <a:xfrm>
            <a:off x="3989388" y="2706688"/>
            <a:ext cx="75088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+mn-lt"/>
              </a:rPr>
              <a:t>He</a:t>
            </a:r>
            <a:endParaRPr lang="en-US" sz="2800" b="1" dirty="0">
              <a:latin typeface="+mn-lt"/>
              <a:sym typeface="Symbol" pitchFamily="18" charset="2"/>
            </a:endParaRPr>
          </a:p>
        </p:txBody>
      </p:sp>
      <p:sp>
        <p:nvSpPr>
          <p:cNvPr id="1084429" name="Rectangle 13"/>
          <p:cNvSpPr>
            <a:spLocks noChangeArrowheads="1"/>
          </p:cNvSpPr>
          <p:nvPr/>
        </p:nvSpPr>
        <p:spPr bwMode="auto">
          <a:xfrm>
            <a:off x="3406775" y="2608263"/>
            <a:ext cx="73501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>
                <a:latin typeface="+mn-lt"/>
              </a:rPr>
              <a:t>4</a:t>
            </a:r>
            <a:endParaRPr lang="en-US" sz="2400" b="1">
              <a:latin typeface="+mn-lt"/>
              <a:sym typeface="Symbol" pitchFamily="18" charset="2"/>
            </a:endParaRPr>
          </a:p>
        </p:txBody>
      </p:sp>
      <p:sp>
        <p:nvSpPr>
          <p:cNvPr id="1084430" name="Rectangle 14"/>
          <p:cNvSpPr>
            <a:spLocks noChangeArrowheads="1"/>
          </p:cNvSpPr>
          <p:nvPr/>
        </p:nvSpPr>
        <p:spPr bwMode="auto">
          <a:xfrm>
            <a:off x="3606800" y="2892425"/>
            <a:ext cx="52863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>
                <a:latin typeface="+mn-lt"/>
              </a:rPr>
              <a:t>2</a:t>
            </a:r>
            <a:endParaRPr lang="en-US" sz="2400" b="1">
              <a:latin typeface="+mn-lt"/>
              <a:sym typeface="Symbol" pitchFamily="18" charset="2"/>
            </a:endParaRPr>
          </a:p>
        </p:txBody>
      </p:sp>
      <p:sp>
        <p:nvSpPr>
          <p:cNvPr id="1084431" name="Text Box 15"/>
          <p:cNvSpPr txBox="1">
            <a:spLocks noChangeArrowheads="1"/>
          </p:cNvSpPr>
          <p:nvPr/>
        </p:nvSpPr>
        <p:spPr bwMode="auto">
          <a:xfrm>
            <a:off x="679450" y="3168650"/>
            <a:ext cx="1433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hlink"/>
                </a:solidFill>
                <a:latin typeface="+mn-lt"/>
              </a:rPr>
              <a:t>polonium</a:t>
            </a:r>
          </a:p>
        </p:txBody>
      </p:sp>
      <p:sp>
        <p:nvSpPr>
          <p:cNvPr id="1084432" name="Text Box 16"/>
          <p:cNvSpPr txBox="1">
            <a:spLocks noChangeArrowheads="1"/>
          </p:cNvSpPr>
          <p:nvPr/>
        </p:nvSpPr>
        <p:spPr bwMode="auto">
          <a:xfrm>
            <a:off x="2481263" y="3163888"/>
            <a:ext cx="9509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hlink"/>
                </a:solidFill>
                <a:latin typeface="+mn-lt"/>
              </a:rPr>
              <a:t>lead</a:t>
            </a:r>
          </a:p>
        </p:txBody>
      </p:sp>
      <p:sp>
        <p:nvSpPr>
          <p:cNvPr id="1084433" name="Text Box 17"/>
          <p:cNvSpPr txBox="1">
            <a:spLocks noChangeArrowheads="1"/>
          </p:cNvSpPr>
          <p:nvPr/>
        </p:nvSpPr>
        <p:spPr bwMode="auto">
          <a:xfrm>
            <a:off x="3778250" y="3148013"/>
            <a:ext cx="371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hlink"/>
                </a:solidFill>
                <a:latin typeface="+mn-lt"/>
                <a:sym typeface="Symbol" pitchFamily="18" charset="2"/>
              </a:rPr>
              <a:t></a:t>
            </a:r>
          </a:p>
        </p:txBody>
      </p:sp>
      <p:sp>
        <p:nvSpPr>
          <p:cNvPr id="1084434" name="Rectangle 18"/>
          <p:cNvSpPr>
            <a:spLocks noChangeArrowheads="1"/>
          </p:cNvSpPr>
          <p:nvPr/>
        </p:nvSpPr>
        <p:spPr bwMode="auto">
          <a:xfrm>
            <a:off x="935038" y="2676525"/>
            <a:ext cx="3141662" cy="263525"/>
          </a:xfrm>
          <a:prstGeom prst="rect">
            <a:avLst/>
          </a:prstGeom>
          <a:solidFill>
            <a:schemeClr val="accent6">
              <a:alpha val="3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084435" name="Rectangle 19"/>
          <p:cNvSpPr>
            <a:spLocks noChangeArrowheads="1"/>
          </p:cNvSpPr>
          <p:nvPr/>
        </p:nvSpPr>
        <p:spPr bwMode="auto">
          <a:xfrm>
            <a:off x="928688" y="2940050"/>
            <a:ext cx="3141662" cy="280988"/>
          </a:xfrm>
          <a:prstGeom prst="rect">
            <a:avLst/>
          </a:prstGeom>
          <a:solidFill>
            <a:srgbClr val="FF0000">
              <a:alpha val="3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084437" name="Text Box 21"/>
          <p:cNvSpPr txBox="1">
            <a:spLocks noChangeArrowheads="1"/>
          </p:cNvSpPr>
          <p:nvPr/>
        </p:nvSpPr>
        <p:spPr bwMode="auto">
          <a:xfrm>
            <a:off x="6208713" y="2703513"/>
            <a:ext cx="493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n-lt"/>
              </a:rPr>
              <a:t>X</a:t>
            </a:r>
          </a:p>
        </p:txBody>
      </p:sp>
      <p:sp>
        <p:nvSpPr>
          <p:cNvPr id="1084438" name="Text Box 22"/>
          <p:cNvSpPr txBox="1">
            <a:spLocks noChangeArrowheads="1"/>
          </p:cNvSpPr>
          <p:nvPr/>
        </p:nvSpPr>
        <p:spPr bwMode="auto">
          <a:xfrm>
            <a:off x="4414838" y="2481263"/>
            <a:ext cx="2008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  <a:latin typeface="+mn-lt"/>
              </a:rPr>
              <a:t>Nucleons = A</a:t>
            </a:r>
          </a:p>
        </p:txBody>
      </p:sp>
      <p:sp>
        <p:nvSpPr>
          <p:cNvPr id="1084439" name="Text Box 23"/>
          <p:cNvSpPr txBox="1">
            <a:spLocks noChangeArrowheads="1"/>
          </p:cNvSpPr>
          <p:nvPr/>
        </p:nvSpPr>
        <p:spPr bwMode="auto">
          <a:xfrm>
            <a:off x="4619625" y="3027363"/>
            <a:ext cx="1782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Protons = Z</a:t>
            </a:r>
          </a:p>
        </p:txBody>
      </p:sp>
      <p:sp>
        <p:nvSpPr>
          <p:cNvPr id="1084440" name="Text Box 24"/>
          <p:cNvSpPr txBox="1">
            <a:spLocks noChangeArrowheads="1"/>
          </p:cNvSpPr>
          <p:nvPr/>
        </p:nvSpPr>
        <p:spPr bwMode="auto">
          <a:xfrm>
            <a:off x="6540500" y="3038475"/>
            <a:ext cx="200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8000"/>
                </a:solidFill>
                <a:latin typeface="+mn-lt"/>
              </a:rPr>
              <a:t>N = Neutrons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5025" y="3773488"/>
            <a:ext cx="7464425" cy="461962"/>
            <a:chOff x="510" y="3773"/>
            <a:chExt cx="4702" cy="291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592" y="3786"/>
              <a:ext cx="263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i="1" dirty="0">
                  <a:solidFill>
                    <a:schemeClr val="accent6"/>
                  </a:solidFill>
                  <a:latin typeface="+mn-lt"/>
                  <a:cs typeface="Times New Roman" pitchFamily="18" charset="0"/>
                  <a:sym typeface="Symbol" pitchFamily="18" charset="2"/>
                </a:rPr>
                <a:t>A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cs typeface="Times New Roman" pitchFamily="18" charset="0"/>
                  <a:sym typeface="Symbol" pitchFamily="18" charset="2"/>
                </a:rPr>
                <a:t> = </a:t>
              </a:r>
              <a:r>
                <a:rPr lang="en-US" sz="2400" i="1" dirty="0">
                  <a:solidFill>
                    <a:srgbClr val="FF0000"/>
                  </a:solidFill>
                  <a:latin typeface="+mn-lt"/>
                  <a:cs typeface="Times New Roman" pitchFamily="18" charset="0"/>
                  <a:sym typeface="Symbol" pitchFamily="18" charset="2"/>
                </a:rPr>
                <a:t>Z</a:t>
              </a:r>
              <a:r>
                <a:rPr lang="en-US" sz="2400" dirty="0">
                  <a:solidFill>
                    <a:srgbClr val="000000"/>
                  </a:solidFill>
                  <a:latin typeface="+mn-lt"/>
                  <a:cs typeface="Times New Roman" pitchFamily="18" charset="0"/>
                  <a:sym typeface="Symbol" pitchFamily="18" charset="2"/>
                </a:rPr>
                <a:t> + </a:t>
              </a:r>
              <a:r>
                <a:rPr lang="en-US" sz="2400" i="1" dirty="0">
                  <a:solidFill>
                    <a:srgbClr val="008000"/>
                  </a:solidFill>
                  <a:latin typeface="+mn-lt"/>
                  <a:cs typeface="Times New Roman" pitchFamily="18" charset="0"/>
                  <a:sym typeface="Symbol" pitchFamily="18" charset="2"/>
                </a:rPr>
                <a:t>N</a:t>
              </a:r>
              <a:endParaRPr lang="en-US" sz="2400" i="1" dirty="0">
                <a:solidFill>
                  <a:srgbClr val="008000"/>
                </a:solidFill>
                <a:latin typeface="+mn-lt"/>
                <a:sym typeface="Symbol" pitchFamily="18" charset="2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3224" y="3773"/>
              <a:ext cx="1988" cy="2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>
                  <a:solidFill>
                    <a:schemeClr val="bg1"/>
                  </a:solidFill>
                  <a:latin typeface="+mn-lt"/>
                </a:rPr>
                <a:t>nucleon relationship</a:t>
              </a: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510" y="3775"/>
              <a:ext cx="4701" cy="2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4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4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4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4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4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4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4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84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84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4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84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84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84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84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84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84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4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84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4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8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8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8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8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8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8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84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84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8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8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84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84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84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84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108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84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84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108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436" grpId="0" animBg="1"/>
      <p:bldP spid="1084420" grpId="0"/>
      <p:bldP spid="1084421" grpId="0"/>
      <p:bldP spid="1084422" grpId="0"/>
      <p:bldP spid="1084423" grpId="0"/>
      <p:bldP spid="1084424" grpId="0"/>
      <p:bldP spid="1084425" grpId="0"/>
      <p:bldP spid="1084426" grpId="0"/>
      <p:bldP spid="1084427" grpId="0"/>
      <p:bldP spid="1084428" grpId="0"/>
      <p:bldP spid="1084429" grpId="0"/>
      <p:bldP spid="1084430" grpId="0"/>
      <p:bldP spid="1084431" grpId="0"/>
      <p:bldP spid="1084432" grpId="0"/>
      <p:bldP spid="1084433" grpId="0"/>
      <p:bldP spid="1084434" grpId="0" animBg="1"/>
      <p:bldP spid="1084435" grpId="0" animBg="1"/>
      <p:bldP spid="1084437" grpId="0"/>
      <p:bldP spid="1084438" grpId="0"/>
      <p:bldP spid="1084439" grpId="0"/>
      <p:bldP spid="108444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14556</TotalTime>
  <Words>3726</Words>
  <Application>Microsoft Office PowerPoint</Application>
  <PresentationFormat>On-screen Show (4:3)</PresentationFormat>
  <Paragraphs>533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Courier New</vt:lpstr>
      <vt:lpstr>Arial</vt:lpstr>
      <vt:lpstr>Segoe UI</vt:lpstr>
      <vt:lpstr>Calibri</vt:lpstr>
      <vt:lpstr>Symbol</vt:lpstr>
      <vt:lpstr>Times New Roman</vt:lpstr>
      <vt:lpstr>Default Design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Slide 27</vt:lpstr>
      <vt:lpstr>Slide 28</vt:lpstr>
      <vt:lpstr>Slide 29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Slide 34</vt:lpstr>
      <vt:lpstr>Topic 7: Atomic, nuclear and particle physics 7.2 – Nuclear reactions</vt:lpstr>
      <vt:lpstr>Topic 7: Atomic, nuclear and particle physics 7.2 – Nuclear reactions</vt:lpstr>
      <vt:lpstr>Slide 37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Topic 7: Atomic, nuclear and particle physics 7.2 – Nuclear reactions</vt:lpstr>
      <vt:lpstr>Slide 44</vt:lpstr>
    </vt:vector>
  </TitlesOfParts>
  <Company>Bay View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vivienne</cp:lastModifiedBy>
  <cp:revision>1008</cp:revision>
  <dcterms:created xsi:type="dcterms:W3CDTF">2006-01-31T23:43:34Z</dcterms:created>
  <dcterms:modified xsi:type="dcterms:W3CDTF">2014-07-22T19:04:50Z</dcterms:modified>
</cp:coreProperties>
</file>