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8CE2-EA6B-49BF-8FD5-6DC909065682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1DF5D-4846-44E6-9EDD-35E162D5A2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55B92C-E0B6-4A1F-9EBC-B66759CF478F}" type="slidenum">
              <a:rPr lang="en-US"/>
              <a:pPr/>
              <a:t>1</a:t>
            </a:fld>
            <a:endParaRPr lang="en-US"/>
          </a:p>
        </p:txBody>
      </p:sp>
      <p:sp>
        <p:nvSpPr>
          <p:cNvPr id="79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1571A-B8CF-45A4-BFD2-87A98BAA6B80}" type="slidenum">
              <a:rPr lang="en-US"/>
              <a:pPr/>
              <a:t>10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995838-62C7-45A6-A3C3-57335D26C793}" type="slidenum">
              <a:rPr lang="en-US"/>
              <a:pPr/>
              <a:t>11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6FC161-8AD6-4109-81E1-66B654B6826C}" type="slidenum">
              <a:rPr lang="en-US"/>
              <a:pPr/>
              <a:t>12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CA1EC-220D-4BFA-AA87-6AE916EC0AA5}" type="slidenum">
              <a:rPr lang="en-US"/>
              <a:pPr/>
              <a:t>13</a:t>
            </a:fld>
            <a:endParaRPr lang="en-US"/>
          </a:p>
        </p:txBody>
      </p:sp>
      <p:sp>
        <p:nvSpPr>
          <p:cNvPr id="1239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72A0A-9C09-4C12-802C-969A320276A4}" type="slidenum">
              <a:rPr lang="en-US"/>
              <a:pPr/>
              <a:t>14</a:t>
            </a:fld>
            <a:endParaRPr lang="en-US"/>
          </a:p>
        </p:txBody>
      </p:sp>
      <p:sp>
        <p:nvSpPr>
          <p:cNvPr id="117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3D4B6B-41ED-43B3-986D-180BFACC73B0}" type="slidenum">
              <a:rPr lang="en-US"/>
              <a:pPr/>
              <a:t>15</a:t>
            </a:fld>
            <a:endParaRPr lang="en-US"/>
          </a:p>
        </p:txBody>
      </p:sp>
      <p:sp>
        <p:nvSpPr>
          <p:cNvPr id="118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09D4A-F6D3-48D6-8248-C497E02AF526}" type="slidenum">
              <a:rPr lang="en-US"/>
              <a:pPr/>
              <a:t>16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38DCC9-7D7C-4C64-82F2-BBED908D219D}" type="slidenum">
              <a:rPr lang="en-US"/>
              <a:pPr/>
              <a:t>17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24BB1-3598-4200-86B8-C162A0A8DEC3}" type="slidenum">
              <a:rPr lang="en-US"/>
              <a:pPr/>
              <a:t>18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F3CF4-2BF8-48EB-985F-8D208563C252}" type="slidenum">
              <a:rPr lang="en-US"/>
              <a:pPr/>
              <a:t>19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EF6DBA-8998-4EBD-8E18-ED3C69652FAC}" type="slidenum">
              <a:rPr lang="en-US"/>
              <a:pPr/>
              <a:t>2</a:t>
            </a:fld>
            <a:endParaRPr lang="en-US"/>
          </a:p>
        </p:txBody>
      </p:sp>
      <p:sp>
        <p:nvSpPr>
          <p:cNvPr id="1153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C08DC2-9804-4393-8AA2-F01E1219D1FF}" type="slidenum">
              <a:rPr lang="en-US"/>
              <a:pPr/>
              <a:t>20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0187C2-9316-4FA9-84CD-68E6D53B05EE}" type="slidenum">
              <a:rPr lang="en-US"/>
              <a:pPr/>
              <a:t>21</a:t>
            </a:fld>
            <a:endParaRPr lang="en-US"/>
          </a:p>
        </p:txBody>
      </p:sp>
      <p:sp>
        <p:nvSpPr>
          <p:cNvPr id="119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77B1CB-8FCF-4FD4-A4D1-751CDCF922EB}" type="slidenum">
              <a:rPr lang="en-US"/>
              <a:pPr/>
              <a:t>22</a:t>
            </a:fld>
            <a:endParaRPr 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C36B2E-CDA7-4F37-85D3-4A56EB3704A9}" type="slidenum">
              <a:rPr lang="en-US"/>
              <a:pPr/>
              <a:t>23</a:t>
            </a:fld>
            <a:endParaRPr lang="en-US"/>
          </a:p>
        </p:txBody>
      </p:sp>
      <p:sp>
        <p:nvSpPr>
          <p:cNvPr id="119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7556CA-10C1-4CBD-BC51-A7A51D12422D}" type="slidenum">
              <a:rPr lang="en-US"/>
              <a:pPr/>
              <a:t>24</a:t>
            </a:fld>
            <a:endParaRPr lang="en-US"/>
          </a:p>
        </p:txBody>
      </p:sp>
      <p:sp>
        <p:nvSpPr>
          <p:cNvPr id="1202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0255AD-CA44-4B15-9C2F-147295E44251}" type="slidenum">
              <a:rPr lang="en-US"/>
              <a:pPr/>
              <a:t>25</a:t>
            </a:fld>
            <a:endParaRPr lang="en-US"/>
          </a:p>
        </p:txBody>
      </p:sp>
      <p:sp>
        <p:nvSpPr>
          <p:cNvPr id="114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A1F815-23A9-41C6-9DBD-C59152A24B8B}" type="slidenum">
              <a:rPr lang="en-US"/>
              <a:pPr/>
              <a:t>26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A78020-A502-4B87-8D44-A4CE5AF66AAE}" type="slidenum">
              <a:rPr lang="en-US"/>
              <a:pPr/>
              <a:t>27</a:t>
            </a:fld>
            <a:endParaRPr lang="en-US"/>
          </a:p>
        </p:txBody>
      </p:sp>
      <p:sp>
        <p:nvSpPr>
          <p:cNvPr id="1200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CE423-48D4-4C47-A27C-CC64E51E8375}" type="slidenum">
              <a:rPr lang="en-US"/>
              <a:pPr/>
              <a:t>28</a:t>
            </a:fld>
            <a:endParaRPr lang="en-US"/>
          </a:p>
        </p:txBody>
      </p:sp>
      <p:sp>
        <p:nvSpPr>
          <p:cNvPr id="1212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630D88-BACD-4DC8-89A8-2ADC15DFA43F}" type="slidenum">
              <a:rPr lang="en-US"/>
              <a:pPr/>
              <a:t>3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4EF3B-470C-4A30-B43E-FF956D836887}" type="slidenum">
              <a:rPr lang="en-US"/>
              <a:pPr/>
              <a:t>4</a:t>
            </a:fld>
            <a:endParaRPr lang="en-US"/>
          </a:p>
        </p:txBody>
      </p:sp>
      <p:sp>
        <p:nvSpPr>
          <p:cNvPr id="1157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B9101-C3F2-48D5-83B9-C4A09C0C892E}" type="slidenum">
              <a:rPr lang="en-US"/>
              <a:pPr/>
              <a:t>5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82C7F-DB3F-4913-A6D3-7435B9DC000B}" type="slidenum">
              <a:rPr lang="en-US"/>
              <a:pPr/>
              <a:t>6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1562D5-0D9C-4312-B2C3-9FF3B13CB890}" type="slidenum">
              <a:rPr lang="en-US"/>
              <a:pPr/>
              <a:t>7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8DF1F9-7C34-46B2-81E6-D9C78D7BD856}" type="slidenum">
              <a:rPr lang="en-US"/>
              <a:pPr/>
              <a:t>8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69490-2CD0-4A15-BA37-1DAD9ECCF317}" type="slidenum">
              <a:rPr lang="en-US"/>
              <a:pPr/>
              <a:t>9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2006 By Timothy K. Lund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6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47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41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9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8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2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8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FFCF3-77CF-432E-A08A-C5ABCEF43754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2C6AC-CAA6-4665-A9E8-2EC82E4ED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0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1.xls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1.wav"/><Relationship Id="rId9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://www.wwnorton.com/college/geo/animations/milankovitch_cycle.htm" TargetMode="External"/><Relationship Id="rId4" Type="http://schemas.openxmlformats.org/officeDocument/2006/relationships/audio" Target="../media/audio7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10" Type="http://schemas.openxmlformats.org/officeDocument/2006/relationships/image" Target="../media/image19.png"/><Relationship Id="rId4" Type="http://schemas.openxmlformats.org/officeDocument/2006/relationships/audio" Target="../media/audio7.wav"/><Relationship Id="rId9" Type="http://schemas.openxmlformats.org/officeDocument/2006/relationships/hyperlink" Target="http://www.wwnorton.com/college/geo/animations/milankovitch_cycle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hyperlink" Target="http://www.wwnorton.com/college/geo/animations/milankovitch_cycle.htm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audio" Target="../media/audio11.wav"/><Relationship Id="rId4" Type="http://schemas.openxmlformats.org/officeDocument/2006/relationships/audio" Target="../media/audio10.wav"/><Relationship Id="rId9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://www.wwnorton.com/college/geo/animations/milankovitch_cycle.htm" TargetMode="Externa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.wav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2.wav"/><Relationship Id="rId5" Type="http://schemas.openxmlformats.org/officeDocument/2006/relationships/audio" Target="../media/audio8.wav"/><Relationship Id="rId4" Type="http://schemas.openxmlformats.org/officeDocument/2006/relationships/audio" Target="../media/audio6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audio" Target="../media/audio1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hyperlink" Target="ftp://ftp.cmdl.noaa.gov/ccg/co2/trends/co2_mm_gl.txt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3.wav"/><Relationship Id="rId5" Type="http://schemas.openxmlformats.org/officeDocument/2006/relationships/audio" Target="../media/audio9.wav"/><Relationship Id="rId4" Type="http://schemas.openxmlformats.org/officeDocument/2006/relationships/audio" Target="../media/audio4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137795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8.6.1	Describe some possible models of global warming.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8.6.2	State what is meant by the enhanced greenhouse effect.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</p:spTree>
    <p:extLst>
      <p:ext uri="{BB962C8B-B14F-4D97-AF65-F5344CB8AC3E}">
        <p14:creationId xmlns:p14="http://schemas.microsoft.com/office/powerpoint/2010/main" val="299489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7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7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27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166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66340" name="Rectangle 4"/>
          <p:cNvSpPr>
            <a:spLocks noChangeArrowheads="1"/>
          </p:cNvSpPr>
          <p:nvPr/>
        </p:nvSpPr>
        <p:spPr bwMode="auto">
          <a:xfrm>
            <a:off x="674688" y="1806575"/>
            <a:ext cx="7772400" cy="5051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Create a spreadsheet to determine what the mass will be when the aquarium reaches equilibrium and how many seconds it will take.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Highlight cell D3 and enter </a:t>
            </a:r>
            <a:r>
              <a:rPr lang="en-US" b="1" i="1">
                <a:sym typeface="Symbol" pitchFamily="18" charset="2"/>
              </a:rPr>
              <a:t>=0.1*C3</a:t>
            </a:r>
            <a:r>
              <a:rPr lang="en-US">
                <a:sym typeface="Symbol" pitchFamily="18" charset="2"/>
              </a:rPr>
              <a:t>. </a:t>
            </a: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Highlight cell E3 and enter </a:t>
            </a:r>
            <a:r>
              <a:rPr lang="en-US" b="1" i="1">
                <a:sym typeface="Symbol" pitchFamily="18" charset="2"/>
              </a:rPr>
              <a:t>=C3-D3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pic>
        <p:nvPicPr>
          <p:cNvPr id="116634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5340350"/>
            <a:ext cx="5803900" cy="1381125"/>
          </a:xfrm>
          <a:prstGeom prst="rect">
            <a:avLst/>
          </a:prstGeom>
          <a:noFill/>
        </p:spPr>
      </p:pic>
      <p:grpSp>
        <p:nvGrpSpPr>
          <p:cNvPr id="1166348" name="Group 12"/>
          <p:cNvGrpSpPr>
            <a:grpSpLocks/>
          </p:cNvGrpSpPr>
          <p:nvPr/>
        </p:nvGrpSpPr>
        <p:grpSpPr bwMode="auto">
          <a:xfrm>
            <a:off x="1577975" y="3532188"/>
            <a:ext cx="5824538" cy="1381125"/>
            <a:chOff x="994" y="2225"/>
            <a:chExt cx="3669" cy="870"/>
          </a:xfrm>
        </p:grpSpPr>
        <p:pic>
          <p:nvPicPr>
            <p:cNvPr id="1166346" name="Picture 1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94" y="2225"/>
              <a:ext cx="3669" cy="870"/>
            </a:xfrm>
            <a:prstGeom prst="rect">
              <a:avLst/>
            </a:prstGeom>
            <a:noFill/>
          </p:spPr>
        </p:pic>
        <p:sp>
          <p:nvSpPr>
            <p:cNvPr id="1166347" name="Rectangle 11"/>
            <p:cNvSpPr>
              <a:spLocks noChangeArrowheads="1"/>
            </p:cNvSpPr>
            <p:nvPr/>
          </p:nvSpPr>
          <p:spPr bwMode="auto">
            <a:xfrm>
              <a:off x="4123" y="2933"/>
              <a:ext cx="440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141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6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66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66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6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66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6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43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27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70436" name="Rectangle 4"/>
          <p:cNvSpPr>
            <a:spLocks noChangeArrowheads="1"/>
          </p:cNvSpPr>
          <p:nvPr/>
        </p:nvSpPr>
        <p:spPr bwMode="auto">
          <a:xfrm>
            <a:off x="674688" y="1806575"/>
            <a:ext cx="7772400" cy="5051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Create a spreadsheet to determine what the mass will be when the aquarium reaches equilibrium and how many seconds it will take.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Highlight cells                                     A3 through D3                                       all the way down                                     to about row 100. </a:t>
            </a: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Then select                                  </a:t>
            </a:r>
            <a:r>
              <a:rPr lang="en-US" i="1">
                <a:sym typeface="Symbol" pitchFamily="18" charset="2"/>
              </a:rPr>
              <a:t>EditFillDown</a:t>
            </a:r>
            <a:r>
              <a:rPr lang="en-US">
                <a:sym typeface="Symbol" pitchFamily="18" charset="2"/>
              </a:rPr>
              <a:t>                                     (or </a:t>
            </a:r>
            <a:r>
              <a:rPr lang="en-US" i="1">
                <a:sym typeface="Symbol" pitchFamily="18" charset="2"/>
              </a:rPr>
              <a:t>Ctrl+D</a:t>
            </a:r>
            <a:r>
              <a:rPr lang="en-US">
                <a:sym typeface="Symbol" pitchFamily="18" charset="2"/>
              </a:rPr>
              <a:t>) to copy                                 down all of the                                  formulas to each cell                               for all 100 rows.</a:t>
            </a:r>
            <a:endParaRPr lang="en-US" i="1">
              <a:sym typeface="Symbol" pitchFamily="18" charset="2"/>
            </a:endParaRPr>
          </a:p>
        </p:txBody>
      </p:sp>
      <p:pic>
        <p:nvPicPr>
          <p:cNvPr id="117044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0600" y="2930525"/>
            <a:ext cx="4697413" cy="1519238"/>
          </a:xfrm>
          <a:prstGeom prst="rect">
            <a:avLst/>
          </a:prstGeom>
          <a:noFill/>
        </p:spPr>
      </p:pic>
      <p:pic>
        <p:nvPicPr>
          <p:cNvPr id="1170442" name="Picture 10"/>
          <p:cNvPicPr>
            <a:picLocks noChangeAspect="1" noChangeArrowheads="1"/>
          </p:cNvPicPr>
          <p:nvPr/>
        </p:nvPicPr>
        <p:blipFill>
          <a:blip r:embed="rId6" cstate="print"/>
          <a:srcRect b="27519"/>
          <a:stretch>
            <a:fillRect/>
          </a:stretch>
        </p:blipFill>
        <p:spPr bwMode="auto">
          <a:xfrm>
            <a:off x="4279900" y="4513263"/>
            <a:ext cx="4108450" cy="23447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453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0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0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1704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0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70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"/>
                                        <p:tgtEl>
                                          <p:spTgt spid="1170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27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72484" name="Rectangle 4"/>
          <p:cNvSpPr>
            <a:spLocks noChangeArrowheads="1"/>
          </p:cNvSpPr>
          <p:nvPr/>
        </p:nvSpPr>
        <p:spPr bwMode="auto">
          <a:xfrm>
            <a:off x="674688" y="1806575"/>
            <a:ext cx="7772400" cy="5051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Create a spreadsheet to determine what the mass will be when the aquarium reaches equilibrium and how many seconds it will take.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Finally, make a                                    graph or read the                              spreadsheet: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The graph shows                                    that the mass of                                   water will be 45 kg                                  at equilibrium.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This will occur                                    after about 45                                  seconds.</a:t>
            </a:r>
          </a:p>
        </p:txBody>
      </p:sp>
      <p:graphicFrame>
        <p:nvGraphicFramePr>
          <p:cNvPr id="1172487" name="Object 7"/>
          <p:cNvGraphicFramePr>
            <a:graphicFrameLocks noChangeAspect="1"/>
          </p:cNvGraphicFramePr>
          <p:nvPr/>
        </p:nvGraphicFramePr>
        <p:xfrm>
          <a:off x="3722688" y="2773363"/>
          <a:ext cx="5421312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art" r:id="rId8" imgW="4638697" imgH="3476617" progId="Excel.Chart.8">
                  <p:embed/>
                </p:oleObj>
              </mc:Choice>
              <mc:Fallback>
                <p:oleObj name="Chart" r:id="rId8" imgW="4638697" imgH="347661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2688" y="2773363"/>
                        <a:ext cx="5421312" cy="406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2488" name="Text Box 8"/>
          <p:cNvSpPr txBox="1">
            <a:spLocks noChangeArrowheads="1"/>
          </p:cNvSpPr>
          <p:nvPr/>
        </p:nvSpPr>
        <p:spPr bwMode="auto">
          <a:xfrm>
            <a:off x="6718300" y="3400425"/>
            <a:ext cx="18605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CC00FF"/>
                </a:solidFill>
              </a:rPr>
              <a:t>equilibrium</a:t>
            </a:r>
          </a:p>
        </p:txBody>
      </p:sp>
      <p:sp>
        <p:nvSpPr>
          <p:cNvPr id="1172489" name="Line 9"/>
          <p:cNvSpPr>
            <a:spLocks noChangeShapeType="1"/>
          </p:cNvSpPr>
          <p:nvPr/>
        </p:nvSpPr>
        <p:spPr bwMode="auto">
          <a:xfrm flipV="1">
            <a:off x="6316663" y="3586163"/>
            <a:ext cx="0" cy="2454275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34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2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11724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7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2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2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2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7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24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724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172487" grpId="0"/>
      <p:bldP spid="1172488" grpId="0"/>
      <p:bldP spid="117248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01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27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2380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238020" name="Rectangle 4"/>
          <p:cNvSpPr>
            <a:spLocks noChangeArrowheads="1"/>
          </p:cNvSpPr>
          <p:nvPr/>
        </p:nvSpPr>
        <p:spPr bwMode="auto">
          <a:xfrm>
            <a:off x="674688" y="1806575"/>
            <a:ext cx="7772400" cy="5051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Compare </a:t>
            </a:r>
            <a:r>
              <a:rPr lang="en-US" sz="1800"/>
              <a:t>the following two images showing the world weather for July 1, 1998:</a:t>
            </a:r>
            <a:r>
              <a:rPr lang="en-US">
                <a:sym typeface="Symbol" pitchFamily="18" charset="2"/>
              </a:rPr>
              <a:t> </a:t>
            </a:r>
          </a:p>
        </p:txBody>
      </p:sp>
      <p:sp>
        <p:nvSpPr>
          <p:cNvPr id="1238021" name="Rectangle 5"/>
          <p:cNvSpPr>
            <a:spLocks noChangeArrowheads="1"/>
          </p:cNvSpPr>
          <p:nvPr/>
        </p:nvSpPr>
        <p:spPr bwMode="auto">
          <a:xfrm>
            <a:off x="7080250" y="2447925"/>
            <a:ext cx="176212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009999"/>
                </a:solidFill>
              </a:rPr>
              <a:t>Actual satellite view</a:t>
            </a:r>
          </a:p>
        </p:txBody>
      </p:sp>
      <p:sp>
        <p:nvSpPr>
          <p:cNvPr id="1238022" name="Rectangle 6"/>
          <p:cNvSpPr>
            <a:spLocks noChangeArrowheads="1"/>
          </p:cNvSpPr>
          <p:nvPr/>
        </p:nvSpPr>
        <p:spPr bwMode="auto">
          <a:xfrm>
            <a:off x="7085013" y="4529138"/>
            <a:ext cx="17621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009999"/>
                </a:solidFill>
              </a:rPr>
              <a:t>Hadley Centre's computer simulation</a:t>
            </a:r>
          </a:p>
        </p:txBody>
      </p:sp>
      <p:grpSp>
        <p:nvGrpSpPr>
          <p:cNvPr id="1238023" name="Group 7"/>
          <p:cNvGrpSpPr>
            <a:grpSpLocks/>
          </p:cNvGrpSpPr>
          <p:nvPr/>
        </p:nvGrpSpPr>
        <p:grpSpPr bwMode="auto">
          <a:xfrm>
            <a:off x="692150" y="4514850"/>
            <a:ext cx="6419850" cy="2336800"/>
            <a:chOff x="436" y="2812"/>
            <a:chExt cx="4044" cy="1472"/>
          </a:xfrm>
        </p:grpSpPr>
        <p:pic>
          <p:nvPicPr>
            <p:cNvPr id="1238024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3" y="2852"/>
              <a:ext cx="3727" cy="125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38025" name="Text Box 9"/>
            <p:cNvSpPr txBox="1">
              <a:spLocks noChangeArrowheads="1"/>
            </p:cNvSpPr>
            <p:nvPr/>
          </p:nvSpPr>
          <p:spPr bwMode="auto">
            <a:xfrm>
              <a:off x="694" y="4092"/>
              <a:ext cx="371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400">
                  <a:latin typeface="Arial" charset="0"/>
                </a:rPr>
                <a:t>0                          90E                        180                       90W</a:t>
              </a:r>
            </a:p>
          </p:txBody>
        </p:sp>
        <p:grpSp>
          <p:nvGrpSpPr>
            <p:cNvPr id="1238026" name="Group 10"/>
            <p:cNvGrpSpPr>
              <a:grpSpLocks/>
            </p:cNvGrpSpPr>
            <p:nvPr/>
          </p:nvGrpSpPr>
          <p:grpSpPr bwMode="auto">
            <a:xfrm>
              <a:off x="436" y="2812"/>
              <a:ext cx="362" cy="1336"/>
              <a:chOff x="257" y="1493"/>
              <a:chExt cx="362" cy="1336"/>
            </a:xfrm>
          </p:grpSpPr>
          <p:sp>
            <p:nvSpPr>
              <p:cNvPr id="1238027" name="Text Box 11"/>
              <p:cNvSpPr txBox="1">
                <a:spLocks noChangeArrowheads="1"/>
              </p:cNvSpPr>
              <p:nvPr/>
            </p:nvSpPr>
            <p:spPr bwMode="auto">
              <a:xfrm>
                <a:off x="257" y="1493"/>
                <a:ext cx="3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60 N</a:t>
                </a:r>
              </a:p>
            </p:txBody>
          </p:sp>
          <p:sp>
            <p:nvSpPr>
              <p:cNvPr id="1238028" name="Text Box 12"/>
              <p:cNvSpPr txBox="1">
                <a:spLocks noChangeArrowheads="1"/>
              </p:cNvSpPr>
              <p:nvPr/>
            </p:nvSpPr>
            <p:spPr bwMode="auto">
              <a:xfrm>
                <a:off x="260" y="1768"/>
                <a:ext cx="3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30 N</a:t>
                </a:r>
              </a:p>
            </p:txBody>
          </p:sp>
          <p:sp>
            <p:nvSpPr>
              <p:cNvPr id="1238029" name="Text Box 13"/>
              <p:cNvSpPr txBox="1">
                <a:spLocks noChangeArrowheads="1"/>
              </p:cNvSpPr>
              <p:nvPr/>
            </p:nvSpPr>
            <p:spPr bwMode="auto">
              <a:xfrm>
                <a:off x="322" y="2063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1238030" name="Text Box 14"/>
              <p:cNvSpPr txBox="1">
                <a:spLocks noChangeArrowheads="1"/>
              </p:cNvSpPr>
              <p:nvPr/>
            </p:nvSpPr>
            <p:spPr bwMode="auto">
              <a:xfrm>
                <a:off x="264" y="2362"/>
                <a:ext cx="3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30 S</a:t>
                </a:r>
              </a:p>
            </p:txBody>
          </p:sp>
          <p:sp>
            <p:nvSpPr>
              <p:cNvPr id="1238031" name="Text Box 15"/>
              <p:cNvSpPr txBox="1">
                <a:spLocks noChangeArrowheads="1"/>
              </p:cNvSpPr>
              <p:nvPr/>
            </p:nvSpPr>
            <p:spPr bwMode="auto">
              <a:xfrm>
                <a:off x="273" y="2637"/>
                <a:ext cx="3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60 S</a:t>
                </a:r>
              </a:p>
            </p:txBody>
          </p:sp>
        </p:grpSp>
      </p:grpSp>
      <p:grpSp>
        <p:nvGrpSpPr>
          <p:cNvPr id="1238032" name="Group 16"/>
          <p:cNvGrpSpPr>
            <a:grpSpLocks/>
          </p:cNvGrpSpPr>
          <p:nvPr/>
        </p:nvGrpSpPr>
        <p:grpSpPr bwMode="auto">
          <a:xfrm>
            <a:off x="674688" y="2420938"/>
            <a:ext cx="6440487" cy="2120900"/>
            <a:chOff x="425" y="1493"/>
            <a:chExt cx="4057" cy="1336"/>
          </a:xfrm>
        </p:grpSpPr>
        <p:grpSp>
          <p:nvGrpSpPr>
            <p:cNvPr id="1238033" name="Group 17"/>
            <p:cNvGrpSpPr>
              <a:grpSpLocks/>
            </p:cNvGrpSpPr>
            <p:nvPr/>
          </p:nvGrpSpPr>
          <p:grpSpPr bwMode="auto">
            <a:xfrm>
              <a:off x="425" y="1493"/>
              <a:ext cx="362" cy="1336"/>
              <a:chOff x="257" y="1493"/>
              <a:chExt cx="362" cy="1336"/>
            </a:xfrm>
          </p:grpSpPr>
          <p:sp>
            <p:nvSpPr>
              <p:cNvPr id="1238034" name="Text Box 18"/>
              <p:cNvSpPr txBox="1">
                <a:spLocks noChangeArrowheads="1"/>
              </p:cNvSpPr>
              <p:nvPr/>
            </p:nvSpPr>
            <p:spPr bwMode="auto">
              <a:xfrm>
                <a:off x="257" y="1493"/>
                <a:ext cx="3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60 N</a:t>
                </a:r>
              </a:p>
            </p:txBody>
          </p:sp>
          <p:sp>
            <p:nvSpPr>
              <p:cNvPr id="1238035" name="Text Box 19"/>
              <p:cNvSpPr txBox="1">
                <a:spLocks noChangeArrowheads="1"/>
              </p:cNvSpPr>
              <p:nvPr/>
            </p:nvSpPr>
            <p:spPr bwMode="auto">
              <a:xfrm>
                <a:off x="260" y="1768"/>
                <a:ext cx="35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30 N</a:t>
                </a:r>
              </a:p>
            </p:txBody>
          </p:sp>
          <p:sp>
            <p:nvSpPr>
              <p:cNvPr id="1238036" name="Text Box 20"/>
              <p:cNvSpPr txBox="1">
                <a:spLocks noChangeArrowheads="1"/>
              </p:cNvSpPr>
              <p:nvPr/>
            </p:nvSpPr>
            <p:spPr bwMode="auto">
              <a:xfrm>
                <a:off x="322" y="2063"/>
                <a:ext cx="178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0</a:t>
                </a:r>
              </a:p>
            </p:txBody>
          </p:sp>
          <p:sp>
            <p:nvSpPr>
              <p:cNvPr id="1238037" name="Text Box 21"/>
              <p:cNvSpPr txBox="1">
                <a:spLocks noChangeArrowheads="1"/>
              </p:cNvSpPr>
              <p:nvPr/>
            </p:nvSpPr>
            <p:spPr bwMode="auto">
              <a:xfrm>
                <a:off x="264" y="2362"/>
                <a:ext cx="3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30 S</a:t>
                </a:r>
              </a:p>
            </p:txBody>
          </p:sp>
          <p:sp>
            <p:nvSpPr>
              <p:cNvPr id="1238038" name="Text Box 22"/>
              <p:cNvSpPr txBox="1">
                <a:spLocks noChangeArrowheads="1"/>
              </p:cNvSpPr>
              <p:nvPr/>
            </p:nvSpPr>
            <p:spPr bwMode="auto">
              <a:xfrm>
                <a:off x="273" y="2637"/>
                <a:ext cx="34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1400">
                    <a:latin typeface="Arial" charset="0"/>
                  </a:rPr>
                  <a:t>60 S</a:t>
                </a:r>
              </a:p>
            </p:txBody>
          </p:sp>
        </p:grpSp>
        <p:grpSp>
          <p:nvGrpSpPr>
            <p:cNvPr id="1238039" name="Group 23"/>
            <p:cNvGrpSpPr>
              <a:grpSpLocks/>
            </p:cNvGrpSpPr>
            <p:nvPr/>
          </p:nvGrpSpPr>
          <p:grpSpPr bwMode="auto">
            <a:xfrm>
              <a:off x="750" y="1539"/>
              <a:ext cx="3732" cy="1242"/>
              <a:chOff x="750" y="1539"/>
              <a:chExt cx="3732" cy="1242"/>
            </a:xfrm>
          </p:grpSpPr>
          <p:pic>
            <p:nvPicPr>
              <p:cNvPr id="1238040" name="Picture 2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50" y="1539"/>
                <a:ext cx="3732" cy="124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238041" name="Line 25"/>
              <p:cNvSpPr>
                <a:spLocks noChangeShapeType="1"/>
              </p:cNvSpPr>
              <p:nvPr/>
            </p:nvSpPr>
            <p:spPr bwMode="auto">
              <a:xfrm flipV="1">
                <a:off x="4285" y="2045"/>
                <a:ext cx="110" cy="300"/>
              </a:xfrm>
              <a:prstGeom prst="line">
                <a:avLst/>
              </a:prstGeom>
              <a:noFill/>
              <a:ln w="57150">
                <a:solidFill>
                  <a:srgbClr val="FFFFCC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8042" name="Group 26"/>
          <p:cNvGrpSpPr>
            <a:grpSpLocks/>
          </p:cNvGrpSpPr>
          <p:nvPr/>
        </p:nvGrpSpPr>
        <p:grpSpPr bwMode="auto">
          <a:xfrm>
            <a:off x="1938338" y="5327650"/>
            <a:ext cx="5030787" cy="704850"/>
            <a:chOff x="1221" y="3324"/>
            <a:chExt cx="3169" cy="444"/>
          </a:xfrm>
        </p:grpSpPr>
        <p:sp>
          <p:nvSpPr>
            <p:cNvPr id="1238043" name="Line 27"/>
            <p:cNvSpPr>
              <a:spLocks noChangeShapeType="1"/>
            </p:cNvSpPr>
            <p:nvPr/>
          </p:nvSpPr>
          <p:spPr bwMode="auto">
            <a:xfrm flipH="1" flipV="1">
              <a:off x="2891" y="3357"/>
              <a:ext cx="191" cy="294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044" name="Line 28"/>
            <p:cNvSpPr>
              <a:spLocks noChangeShapeType="1"/>
            </p:cNvSpPr>
            <p:nvPr/>
          </p:nvSpPr>
          <p:spPr bwMode="auto">
            <a:xfrm flipV="1">
              <a:off x="1221" y="3492"/>
              <a:ext cx="190" cy="276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8045" name="Line 29"/>
            <p:cNvSpPr>
              <a:spLocks noChangeShapeType="1"/>
            </p:cNvSpPr>
            <p:nvPr/>
          </p:nvSpPr>
          <p:spPr bwMode="auto">
            <a:xfrm flipV="1">
              <a:off x="4280" y="3324"/>
              <a:ext cx="110" cy="300"/>
            </a:xfrm>
            <a:prstGeom prst="line">
              <a:avLst/>
            </a:prstGeom>
            <a:noFill/>
            <a:ln w="57150">
              <a:solidFill>
                <a:srgbClr val="FFFFC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8046" name="Rectangle 30"/>
          <p:cNvSpPr>
            <a:spLocks noChangeArrowheads="1"/>
          </p:cNvSpPr>
          <p:nvPr/>
        </p:nvSpPr>
        <p:spPr bwMode="auto">
          <a:xfrm>
            <a:off x="7077075" y="5808663"/>
            <a:ext cx="2066925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CC00FF"/>
                </a:solidFill>
              </a:rPr>
              <a:t>Note the minor differences</a:t>
            </a:r>
          </a:p>
        </p:txBody>
      </p:sp>
    </p:spTree>
    <p:extLst>
      <p:ext uri="{BB962C8B-B14F-4D97-AF65-F5344CB8AC3E}">
        <p14:creationId xmlns:p14="http://schemas.microsoft.com/office/powerpoint/2010/main" val="419826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38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380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38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38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38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38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8021" grpId="0"/>
      <p:bldP spid="1238022" grpId="0"/>
      <p:bldP spid="12380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4815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Global warming (and cooling) are both natural processes and fluctuate in a periodic manner. The four causes of global warming and cooling are: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-The sun’s varying power output.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-The Milankovitch cycles.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-Greenhouse gas fluctuation.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-Radioactivity.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We will discuss each in turn on the following slides.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enhanced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that portion of the greenhouse effect that is caused by humans.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</p:spTree>
    <p:extLst>
      <p:ext uri="{BB962C8B-B14F-4D97-AF65-F5344CB8AC3E}">
        <p14:creationId xmlns:p14="http://schemas.microsoft.com/office/powerpoint/2010/main" val="342192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8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78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7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78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8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8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8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8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78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8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sun’s varying power output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Because the sun is                                fluid rather than                                 solid, different                               latitudes rotate at                            different rates in a                            process called                             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differential rotation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Differential rotation                            causes an 11-year                                sunspot and solar                                flare variation (with                              changing power                                output) and magnetic                               pole reversal.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80677" name="Picture 5" descr="solarcycle.gif (2978553 bytes)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05300" y="2611438"/>
            <a:ext cx="4838700" cy="3629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909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0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0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0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72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sun’s varying power output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first animation shows                        sunspots during a single rota-                      tion of the sun on its axis.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next animations show how                        far-reaching solar flares are.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82725" name="Picture 5" descr="animation of rotating sun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4063" y="1774825"/>
            <a:ext cx="2509837" cy="2509838"/>
          </a:xfrm>
          <a:prstGeom prst="rect">
            <a:avLst/>
          </a:prstGeom>
          <a:noFill/>
        </p:spPr>
      </p:pic>
      <p:pic>
        <p:nvPicPr>
          <p:cNvPr id="1182726" name="Picture 6" descr="Movie of an eruptive prominenc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75" y="4276725"/>
            <a:ext cx="2517775" cy="2517775"/>
          </a:xfrm>
          <a:prstGeom prst="rect">
            <a:avLst/>
          </a:prstGeom>
          <a:noFill/>
        </p:spPr>
      </p:pic>
      <p:pic>
        <p:nvPicPr>
          <p:cNvPr id="1182728" name="Picture 8" descr="Animation of a coronal mass ejection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6125" y="4276725"/>
            <a:ext cx="2517775" cy="2517775"/>
          </a:xfrm>
          <a:prstGeom prst="rect">
            <a:avLst/>
          </a:prstGeom>
          <a:noFill/>
        </p:spPr>
      </p:pic>
      <p:pic>
        <p:nvPicPr>
          <p:cNvPr id="1182730" name="Picture 10" descr="animation of rotating sun in X-rays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8" y="4278313"/>
            <a:ext cx="2516187" cy="2516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018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2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82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2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182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82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82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sun’s varying power output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There is also a centuries-long variation in overall power output of the sun, with the 11-year sunspot activity superimposed: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847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682625" y="3409950"/>
            <a:ext cx="7773988" cy="82550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 Maunder Minimum was a mini ice-age.</a:t>
            </a:r>
          </a:p>
        </p:txBody>
      </p:sp>
      <p:pic>
        <p:nvPicPr>
          <p:cNvPr id="1184776" name="Picture 8" descr="photosphere of sun"/>
          <p:cNvPicPr>
            <a:picLocks noChangeAspect="1" noChangeArrowheads="1"/>
          </p:cNvPicPr>
          <p:nvPr/>
        </p:nvPicPr>
        <p:blipFill>
          <a:blip r:embed="rId6" cstate="print"/>
          <a:srcRect t="54898"/>
          <a:stretch>
            <a:fillRect/>
          </a:stretch>
        </p:blipFill>
        <p:spPr bwMode="auto">
          <a:xfrm>
            <a:off x="0" y="4162425"/>
            <a:ext cx="9144000" cy="2689225"/>
          </a:xfrm>
          <a:prstGeom prst="rect">
            <a:avLst/>
          </a:prstGeom>
          <a:noFill/>
        </p:spPr>
      </p:pic>
      <p:sp>
        <p:nvSpPr>
          <p:cNvPr id="1184779" name="Text Box 11"/>
          <p:cNvSpPr txBox="1">
            <a:spLocks noChangeArrowheads="1"/>
          </p:cNvSpPr>
          <p:nvPr/>
        </p:nvSpPr>
        <p:spPr bwMode="auto">
          <a:xfrm>
            <a:off x="2716213" y="5226050"/>
            <a:ext cx="1538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1645 - 1715</a:t>
            </a:r>
          </a:p>
        </p:txBody>
      </p:sp>
      <p:sp>
        <p:nvSpPr>
          <p:cNvPr id="1184781" name="Text Box 13"/>
          <p:cNvSpPr txBox="1">
            <a:spLocks noChangeArrowheads="1"/>
          </p:cNvSpPr>
          <p:nvPr/>
        </p:nvSpPr>
        <p:spPr bwMode="auto">
          <a:xfrm>
            <a:off x="5162550" y="5180013"/>
            <a:ext cx="1058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Present</a:t>
            </a:r>
          </a:p>
        </p:txBody>
      </p:sp>
      <p:sp>
        <p:nvSpPr>
          <p:cNvPr id="1184782" name="Line 14"/>
          <p:cNvSpPr>
            <a:spLocks noChangeShapeType="1"/>
          </p:cNvSpPr>
          <p:nvPr/>
        </p:nvSpPr>
        <p:spPr bwMode="auto">
          <a:xfrm>
            <a:off x="1360488" y="4635500"/>
            <a:ext cx="4224337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arrow" w="med" len="med"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4783" name="Text Box 15"/>
          <p:cNvSpPr txBox="1">
            <a:spLocks noChangeArrowheads="1"/>
          </p:cNvSpPr>
          <p:nvPr/>
        </p:nvSpPr>
        <p:spPr bwMode="auto">
          <a:xfrm>
            <a:off x="2919413" y="4468813"/>
            <a:ext cx="1271587" cy="396875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Centuries</a:t>
            </a:r>
          </a:p>
        </p:txBody>
      </p:sp>
      <p:sp>
        <p:nvSpPr>
          <p:cNvPr id="1184784" name="Line 16"/>
          <p:cNvSpPr>
            <a:spLocks noChangeShapeType="1"/>
          </p:cNvSpPr>
          <p:nvPr/>
        </p:nvSpPr>
        <p:spPr bwMode="auto">
          <a:xfrm flipV="1">
            <a:off x="6835775" y="4441825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4785" name="Line 17"/>
          <p:cNvSpPr>
            <a:spLocks noChangeShapeType="1"/>
          </p:cNvSpPr>
          <p:nvPr/>
        </p:nvSpPr>
        <p:spPr bwMode="auto">
          <a:xfrm flipV="1">
            <a:off x="7064375" y="4441825"/>
            <a:ext cx="0" cy="739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4786" name="Text Box 18"/>
          <p:cNvSpPr txBox="1">
            <a:spLocks noChangeArrowheads="1"/>
          </p:cNvSpPr>
          <p:nvPr/>
        </p:nvSpPr>
        <p:spPr bwMode="auto">
          <a:xfrm>
            <a:off x="7132638" y="4524375"/>
            <a:ext cx="1157287" cy="396875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11 years</a:t>
            </a:r>
          </a:p>
        </p:txBody>
      </p:sp>
      <p:sp>
        <p:nvSpPr>
          <p:cNvPr id="1184787" name="Line 19"/>
          <p:cNvSpPr>
            <a:spLocks noChangeShapeType="1"/>
          </p:cNvSpPr>
          <p:nvPr/>
        </p:nvSpPr>
        <p:spPr bwMode="auto">
          <a:xfrm>
            <a:off x="6835775" y="4691063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184790" name="Picture 22" descr="solarchange.GIF (21859 bytes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049838"/>
            <a:ext cx="2573338" cy="1808162"/>
          </a:xfrm>
          <a:prstGeom prst="rect">
            <a:avLst/>
          </a:prstGeom>
          <a:noFill/>
        </p:spPr>
      </p:pic>
      <p:sp>
        <p:nvSpPr>
          <p:cNvPr id="1184777" name="Freeform 9"/>
          <p:cNvSpPr>
            <a:spLocks/>
          </p:cNvSpPr>
          <p:nvPr/>
        </p:nvSpPr>
        <p:spPr bwMode="auto">
          <a:xfrm>
            <a:off x="-33338" y="4433888"/>
            <a:ext cx="9329738" cy="184785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912" y="82"/>
              </a:cxn>
              <a:cxn ang="0">
                <a:pos x="2092" y="1117"/>
              </a:cxn>
              <a:cxn ang="0">
                <a:pos x="3408" y="123"/>
              </a:cxn>
              <a:cxn ang="0">
                <a:pos x="4773" y="1083"/>
              </a:cxn>
              <a:cxn ang="0">
                <a:pos x="5610" y="610"/>
              </a:cxn>
            </a:cxnLst>
            <a:rect l="0" t="0" r="r" b="b"/>
            <a:pathLst>
              <a:path w="5610" h="1164">
                <a:moveTo>
                  <a:pt x="0" y="624"/>
                </a:moveTo>
                <a:cubicBezTo>
                  <a:pt x="281" y="312"/>
                  <a:pt x="563" y="0"/>
                  <a:pt x="912" y="82"/>
                </a:cubicBezTo>
                <a:cubicBezTo>
                  <a:pt x="1261" y="164"/>
                  <a:pt x="1676" y="1110"/>
                  <a:pt x="2092" y="1117"/>
                </a:cubicBezTo>
                <a:cubicBezTo>
                  <a:pt x="2508" y="1124"/>
                  <a:pt x="2961" y="129"/>
                  <a:pt x="3408" y="123"/>
                </a:cubicBezTo>
                <a:cubicBezTo>
                  <a:pt x="3855" y="117"/>
                  <a:pt x="4406" y="1002"/>
                  <a:pt x="4773" y="1083"/>
                </a:cubicBezTo>
                <a:cubicBezTo>
                  <a:pt x="5140" y="1164"/>
                  <a:pt x="5375" y="887"/>
                  <a:pt x="5610" y="610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4778" name="Freeform 10"/>
          <p:cNvSpPr>
            <a:spLocks/>
          </p:cNvSpPr>
          <p:nvPr/>
        </p:nvSpPr>
        <p:spPr bwMode="auto">
          <a:xfrm>
            <a:off x="-33338" y="4216400"/>
            <a:ext cx="9253538" cy="2314575"/>
          </a:xfrm>
          <a:custGeom>
            <a:avLst/>
            <a:gdLst/>
            <a:ahLst/>
            <a:cxnLst>
              <a:cxn ang="0">
                <a:pos x="82" y="419"/>
              </a:cxn>
              <a:cxn ang="0">
                <a:pos x="254" y="241"/>
              </a:cxn>
              <a:cxn ang="0">
                <a:pos x="418" y="131"/>
              </a:cxn>
              <a:cxn ang="0">
                <a:pos x="603" y="62"/>
              </a:cxn>
              <a:cxn ang="0">
                <a:pos x="768" y="35"/>
              </a:cxn>
              <a:cxn ang="0">
                <a:pos x="953" y="28"/>
              </a:cxn>
              <a:cxn ang="0">
                <a:pos x="1131" y="104"/>
              </a:cxn>
              <a:cxn ang="0">
                <a:pos x="1275" y="227"/>
              </a:cxn>
              <a:cxn ang="0">
                <a:pos x="1426" y="282"/>
              </a:cxn>
              <a:cxn ang="0">
                <a:pos x="1543" y="542"/>
              </a:cxn>
              <a:cxn ang="0">
                <a:pos x="1707" y="728"/>
              </a:cxn>
              <a:cxn ang="0">
                <a:pos x="1858" y="899"/>
              </a:cxn>
              <a:cxn ang="0">
                <a:pos x="2030" y="940"/>
              </a:cxn>
              <a:cxn ang="0">
                <a:pos x="2181" y="1029"/>
              </a:cxn>
              <a:cxn ang="0">
                <a:pos x="2379" y="954"/>
              </a:cxn>
              <a:cxn ang="0">
                <a:pos x="2551" y="865"/>
              </a:cxn>
              <a:cxn ang="0">
                <a:pos x="2702" y="693"/>
              </a:cxn>
              <a:cxn ang="0">
                <a:pos x="2866" y="508"/>
              </a:cxn>
              <a:cxn ang="0">
                <a:pos x="3003" y="392"/>
              </a:cxn>
              <a:cxn ang="0">
                <a:pos x="3168" y="206"/>
              </a:cxn>
              <a:cxn ang="0">
                <a:pos x="3333" y="90"/>
              </a:cxn>
              <a:cxn ang="0">
                <a:pos x="3518" y="69"/>
              </a:cxn>
              <a:cxn ang="0">
                <a:pos x="3689" y="1"/>
              </a:cxn>
              <a:cxn ang="0">
                <a:pos x="3867" y="145"/>
              </a:cxn>
              <a:cxn ang="0">
                <a:pos x="4018" y="220"/>
              </a:cxn>
              <a:cxn ang="0">
                <a:pos x="4190" y="309"/>
              </a:cxn>
              <a:cxn ang="0">
                <a:pos x="4334" y="474"/>
              </a:cxn>
              <a:cxn ang="0">
                <a:pos x="4457" y="652"/>
              </a:cxn>
              <a:cxn ang="0">
                <a:pos x="4594" y="755"/>
              </a:cxn>
              <a:cxn ang="0">
                <a:pos x="4731" y="926"/>
              </a:cxn>
              <a:cxn ang="0">
                <a:pos x="4923" y="1064"/>
              </a:cxn>
              <a:cxn ang="0">
                <a:pos x="5047" y="961"/>
              </a:cxn>
              <a:cxn ang="0">
                <a:pos x="5253" y="1043"/>
              </a:cxn>
              <a:cxn ang="0">
                <a:pos x="5424" y="947"/>
              </a:cxn>
              <a:cxn ang="0">
                <a:pos x="5595" y="885"/>
              </a:cxn>
              <a:cxn ang="0">
                <a:pos x="5746" y="803"/>
              </a:cxn>
            </a:cxnLst>
            <a:rect l="0" t="0" r="r" b="b"/>
            <a:pathLst>
              <a:path w="5829" h="1458">
                <a:moveTo>
                  <a:pt x="0" y="728"/>
                </a:moveTo>
                <a:cubicBezTo>
                  <a:pt x="27" y="564"/>
                  <a:pt x="55" y="401"/>
                  <a:pt x="82" y="419"/>
                </a:cubicBezTo>
                <a:cubicBezTo>
                  <a:pt x="109" y="437"/>
                  <a:pt x="137" y="866"/>
                  <a:pt x="165" y="837"/>
                </a:cubicBezTo>
                <a:cubicBezTo>
                  <a:pt x="193" y="808"/>
                  <a:pt x="229" y="274"/>
                  <a:pt x="254" y="241"/>
                </a:cubicBezTo>
                <a:cubicBezTo>
                  <a:pt x="279" y="208"/>
                  <a:pt x="288" y="656"/>
                  <a:pt x="315" y="638"/>
                </a:cubicBezTo>
                <a:cubicBezTo>
                  <a:pt x="342" y="620"/>
                  <a:pt x="393" y="142"/>
                  <a:pt x="418" y="131"/>
                </a:cubicBezTo>
                <a:cubicBezTo>
                  <a:pt x="443" y="120"/>
                  <a:pt x="435" y="581"/>
                  <a:pt x="466" y="570"/>
                </a:cubicBezTo>
                <a:cubicBezTo>
                  <a:pt x="497" y="559"/>
                  <a:pt x="571" y="91"/>
                  <a:pt x="603" y="62"/>
                </a:cubicBezTo>
                <a:cubicBezTo>
                  <a:pt x="635" y="33"/>
                  <a:pt x="631" y="402"/>
                  <a:pt x="658" y="398"/>
                </a:cubicBezTo>
                <a:cubicBezTo>
                  <a:pt x="685" y="394"/>
                  <a:pt x="739" y="41"/>
                  <a:pt x="768" y="35"/>
                </a:cubicBezTo>
                <a:cubicBezTo>
                  <a:pt x="797" y="29"/>
                  <a:pt x="799" y="365"/>
                  <a:pt x="830" y="364"/>
                </a:cubicBezTo>
                <a:cubicBezTo>
                  <a:pt x="861" y="363"/>
                  <a:pt x="925" y="27"/>
                  <a:pt x="953" y="28"/>
                </a:cubicBezTo>
                <a:cubicBezTo>
                  <a:pt x="981" y="29"/>
                  <a:pt x="971" y="358"/>
                  <a:pt x="1001" y="371"/>
                </a:cubicBezTo>
                <a:cubicBezTo>
                  <a:pt x="1031" y="384"/>
                  <a:pt x="1107" y="82"/>
                  <a:pt x="1131" y="104"/>
                </a:cubicBezTo>
                <a:cubicBezTo>
                  <a:pt x="1155" y="126"/>
                  <a:pt x="1121" y="481"/>
                  <a:pt x="1145" y="501"/>
                </a:cubicBezTo>
                <a:cubicBezTo>
                  <a:pt x="1169" y="521"/>
                  <a:pt x="1252" y="207"/>
                  <a:pt x="1275" y="227"/>
                </a:cubicBezTo>
                <a:cubicBezTo>
                  <a:pt x="1298" y="247"/>
                  <a:pt x="1257" y="609"/>
                  <a:pt x="1282" y="618"/>
                </a:cubicBezTo>
                <a:cubicBezTo>
                  <a:pt x="1307" y="627"/>
                  <a:pt x="1397" y="244"/>
                  <a:pt x="1426" y="282"/>
                </a:cubicBezTo>
                <a:cubicBezTo>
                  <a:pt x="1455" y="320"/>
                  <a:pt x="1434" y="801"/>
                  <a:pt x="1454" y="844"/>
                </a:cubicBezTo>
                <a:cubicBezTo>
                  <a:pt x="1474" y="887"/>
                  <a:pt x="1519" y="516"/>
                  <a:pt x="1543" y="542"/>
                </a:cubicBezTo>
                <a:cubicBezTo>
                  <a:pt x="1567" y="568"/>
                  <a:pt x="1571" y="971"/>
                  <a:pt x="1598" y="1002"/>
                </a:cubicBezTo>
                <a:cubicBezTo>
                  <a:pt x="1625" y="1033"/>
                  <a:pt x="1684" y="694"/>
                  <a:pt x="1707" y="728"/>
                </a:cubicBezTo>
                <a:cubicBezTo>
                  <a:pt x="1730" y="762"/>
                  <a:pt x="1710" y="1179"/>
                  <a:pt x="1735" y="1208"/>
                </a:cubicBezTo>
                <a:cubicBezTo>
                  <a:pt x="1760" y="1237"/>
                  <a:pt x="1830" y="887"/>
                  <a:pt x="1858" y="899"/>
                </a:cubicBezTo>
                <a:cubicBezTo>
                  <a:pt x="1886" y="911"/>
                  <a:pt x="1878" y="1276"/>
                  <a:pt x="1906" y="1283"/>
                </a:cubicBezTo>
                <a:cubicBezTo>
                  <a:pt x="1934" y="1290"/>
                  <a:pt x="2006" y="917"/>
                  <a:pt x="2030" y="940"/>
                </a:cubicBezTo>
                <a:cubicBezTo>
                  <a:pt x="2054" y="963"/>
                  <a:pt x="2025" y="1405"/>
                  <a:pt x="2050" y="1420"/>
                </a:cubicBezTo>
                <a:cubicBezTo>
                  <a:pt x="2075" y="1435"/>
                  <a:pt x="2151" y="1033"/>
                  <a:pt x="2181" y="1029"/>
                </a:cubicBezTo>
                <a:cubicBezTo>
                  <a:pt x="2211" y="1025"/>
                  <a:pt x="2196" y="1405"/>
                  <a:pt x="2229" y="1393"/>
                </a:cubicBezTo>
                <a:cubicBezTo>
                  <a:pt x="2262" y="1381"/>
                  <a:pt x="2345" y="959"/>
                  <a:pt x="2379" y="954"/>
                </a:cubicBezTo>
                <a:cubicBezTo>
                  <a:pt x="2413" y="949"/>
                  <a:pt x="2405" y="1380"/>
                  <a:pt x="2434" y="1365"/>
                </a:cubicBezTo>
                <a:cubicBezTo>
                  <a:pt x="2463" y="1350"/>
                  <a:pt x="2521" y="884"/>
                  <a:pt x="2551" y="865"/>
                </a:cubicBezTo>
                <a:cubicBezTo>
                  <a:pt x="2581" y="846"/>
                  <a:pt x="2588" y="1278"/>
                  <a:pt x="2613" y="1249"/>
                </a:cubicBezTo>
                <a:cubicBezTo>
                  <a:pt x="2638" y="1220"/>
                  <a:pt x="2674" y="718"/>
                  <a:pt x="2702" y="693"/>
                </a:cubicBezTo>
                <a:cubicBezTo>
                  <a:pt x="2730" y="668"/>
                  <a:pt x="2757" y="1129"/>
                  <a:pt x="2784" y="1098"/>
                </a:cubicBezTo>
                <a:cubicBezTo>
                  <a:pt x="2811" y="1067"/>
                  <a:pt x="2843" y="526"/>
                  <a:pt x="2866" y="508"/>
                </a:cubicBezTo>
                <a:cubicBezTo>
                  <a:pt x="2889" y="490"/>
                  <a:pt x="2898" y="1007"/>
                  <a:pt x="2921" y="988"/>
                </a:cubicBezTo>
                <a:cubicBezTo>
                  <a:pt x="2944" y="969"/>
                  <a:pt x="2973" y="431"/>
                  <a:pt x="3003" y="392"/>
                </a:cubicBezTo>
                <a:cubicBezTo>
                  <a:pt x="3033" y="353"/>
                  <a:pt x="3072" y="786"/>
                  <a:pt x="3099" y="755"/>
                </a:cubicBezTo>
                <a:cubicBezTo>
                  <a:pt x="3126" y="724"/>
                  <a:pt x="3141" y="236"/>
                  <a:pt x="3168" y="206"/>
                </a:cubicBezTo>
                <a:cubicBezTo>
                  <a:pt x="3195" y="176"/>
                  <a:pt x="3236" y="596"/>
                  <a:pt x="3264" y="577"/>
                </a:cubicBezTo>
                <a:cubicBezTo>
                  <a:pt x="3292" y="558"/>
                  <a:pt x="3308" y="104"/>
                  <a:pt x="3333" y="90"/>
                </a:cubicBezTo>
                <a:cubicBezTo>
                  <a:pt x="3358" y="76"/>
                  <a:pt x="3384" y="497"/>
                  <a:pt x="3415" y="494"/>
                </a:cubicBezTo>
                <a:cubicBezTo>
                  <a:pt x="3446" y="491"/>
                  <a:pt x="3488" y="71"/>
                  <a:pt x="3518" y="69"/>
                </a:cubicBezTo>
                <a:cubicBezTo>
                  <a:pt x="3548" y="67"/>
                  <a:pt x="3565" y="492"/>
                  <a:pt x="3593" y="481"/>
                </a:cubicBezTo>
                <a:cubicBezTo>
                  <a:pt x="3621" y="470"/>
                  <a:pt x="3662" y="0"/>
                  <a:pt x="3689" y="1"/>
                </a:cubicBezTo>
                <a:cubicBezTo>
                  <a:pt x="3716" y="2"/>
                  <a:pt x="3728" y="464"/>
                  <a:pt x="3758" y="488"/>
                </a:cubicBezTo>
                <a:cubicBezTo>
                  <a:pt x="3788" y="512"/>
                  <a:pt x="3841" y="118"/>
                  <a:pt x="3867" y="145"/>
                </a:cubicBezTo>
                <a:cubicBezTo>
                  <a:pt x="3893" y="172"/>
                  <a:pt x="3890" y="639"/>
                  <a:pt x="3915" y="652"/>
                </a:cubicBezTo>
                <a:cubicBezTo>
                  <a:pt x="3940" y="665"/>
                  <a:pt x="3990" y="210"/>
                  <a:pt x="4018" y="220"/>
                </a:cubicBezTo>
                <a:cubicBezTo>
                  <a:pt x="4046" y="230"/>
                  <a:pt x="4051" y="699"/>
                  <a:pt x="4080" y="714"/>
                </a:cubicBezTo>
                <a:cubicBezTo>
                  <a:pt x="4109" y="729"/>
                  <a:pt x="4167" y="289"/>
                  <a:pt x="4190" y="309"/>
                </a:cubicBezTo>
                <a:cubicBezTo>
                  <a:pt x="4213" y="329"/>
                  <a:pt x="4193" y="810"/>
                  <a:pt x="4217" y="837"/>
                </a:cubicBezTo>
                <a:cubicBezTo>
                  <a:pt x="4241" y="864"/>
                  <a:pt x="4311" y="455"/>
                  <a:pt x="4334" y="474"/>
                </a:cubicBezTo>
                <a:cubicBezTo>
                  <a:pt x="4357" y="493"/>
                  <a:pt x="4333" y="924"/>
                  <a:pt x="4354" y="954"/>
                </a:cubicBezTo>
                <a:cubicBezTo>
                  <a:pt x="4375" y="984"/>
                  <a:pt x="4439" y="629"/>
                  <a:pt x="4457" y="652"/>
                </a:cubicBezTo>
                <a:cubicBezTo>
                  <a:pt x="4475" y="675"/>
                  <a:pt x="4441" y="1074"/>
                  <a:pt x="4464" y="1091"/>
                </a:cubicBezTo>
                <a:cubicBezTo>
                  <a:pt x="4487" y="1108"/>
                  <a:pt x="4568" y="742"/>
                  <a:pt x="4594" y="755"/>
                </a:cubicBezTo>
                <a:cubicBezTo>
                  <a:pt x="4620" y="768"/>
                  <a:pt x="4599" y="1138"/>
                  <a:pt x="4622" y="1166"/>
                </a:cubicBezTo>
                <a:cubicBezTo>
                  <a:pt x="4645" y="1194"/>
                  <a:pt x="4705" y="917"/>
                  <a:pt x="4731" y="926"/>
                </a:cubicBezTo>
                <a:cubicBezTo>
                  <a:pt x="4757" y="935"/>
                  <a:pt x="4747" y="1198"/>
                  <a:pt x="4779" y="1221"/>
                </a:cubicBezTo>
                <a:cubicBezTo>
                  <a:pt x="4811" y="1244"/>
                  <a:pt x="4892" y="1027"/>
                  <a:pt x="4923" y="1064"/>
                </a:cubicBezTo>
                <a:cubicBezTo>
                  <a:pt x="4954" y="1101"/>
                  <a:pt x="4944" y="1458"/>
                  <a:pt x="4965" y="1441"/>
                </a:cubicBezTo>
                <a:cubicBezTo>
                  <a:pt x="4986" y="1424"/>
                  <a:pt x="5020" y="970"/>
                  <a:pt x="5047" y="961"/>
                </a:cubicBezTo>
                <a:cubicBezTo>
                  <a:pt x="5074" y="952"/>
                  <a:pt x="5095" y="1372"/>
                  <a:pt x="5129" y="1386"/>
                </a:cubicBezTo>
                <a:cubicBezTo>
                  <a:pt x="5163" y="1400"/>
                  <a:pt x="5218" y="1060"/>
                  <a:pt x="5253" y="1043"/>
                </a:cubicBezTo>
                <a:cubicBezTo>
                  <a:pt x="5288" y="1026"/>
                  <a:pt x="5314" y="1299"/>
                  <a:pt x="5342" y="1283"/>
                </a:cubicBezTo>
                <a:cubicBezTo>
                  <a:pt x="5370" y="1267"/>
                  <a:pt x="5391" y="959"/>
                  <a:pt x="5424" y="947"/>
                </a:cubicBezTo>
                <a:cubicBezTo>
                  <a:pt x="5457" y="935"/>
                  <a:pt x="5513" y="1224"/>
                  <a:pt x="5541" y="1214"/>
                </a:cubicBezTo>
                <a:cubicBezTo>
                  <a:pt x="5569" y="1204"/>
                  <a:pt x="5570" y="906"/>
                  <a:pt x="5595" y="885"/>
                </a:cubicBezTo>
                <a:cubicBezTo>
                  <a:pt x="5620" y="864"/>
                  <a:pt x="5666" y="1105"/>
                  <a:pt x="5691" y="1091"/>
                </a:cubicBezTo>
                <a:cubicBezTo>
                  <a:pt x="5716" y="1077"/>
                  <a:pt x="5723" y="820"/>
                  <a:pt x="5746" y="803"/>
                </a:cubicBezTo>
                <a:cubicBezTo>
                  <a:pt x="5769" y="786"/>
                  <a:pt x="5799" y="887"/>
                  <a:pt x="5829" y="988"/>
                </a:cubicBezTo>
              </a:path>
            </a:pathLst>
          </a:custGeom>
          <a:noFill/>
          <a:ln w="38100" cmpd="sng">
            <a:solidFill>
              <a:srgbClr val="66FF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4780" name="Text Box 12"/>
          <p:cNvSpPr txBox="1">
            <a:spLocks noChangeArrowheads="1"/>
          </p:cNvSpPr>
          <p:nvPr/>
        </p:nvSpPr>
        <p:spPr bwMode="auto">
          <a:xfrm>
            <a:off x="2182813" y="6445250"/>
            <a:ext cx="279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" charset="0"/>
              </a:rPr>
              <a:t>Th</a:t>
            </a:r>
            <a:r>
              <a:rPr lang="en-US">
                <a:latin typeface="Arial" charset="0"/>
              </a:rPr>
              <a:t>e Maunder Minimum</a:t>
            </a:r>
          </a:p>
        </p:txBody>
      </p:sp>
    </p:spTree>
    <p:extLst>
      <p:ext uri="{BB962C8B-B14F-4D97-AF65-F5344CB8AC3E}">
        <p14:creationId xmlns:p14="http://schemas.microsoft.com/office/powerpoint/2010/main" val="3831147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4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4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8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84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4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8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1847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1847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8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84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84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2000"/>
                                        <p:tgtEl>
                                          <p:spTgt spid="118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4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5" dur="2000" fill="hold"/>
                                        <p:tgtEl>
                                          <p:spTgt spid="11847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2000" fill="hold"/>
                                        <p:tgtEl>
                                          <p:spTgt spid="11847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9" dur="2000" fill="hold"/>
                                        <p:tgtEl>
                                          <p:spTgt spid="11847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8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84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9" grpId="0"/>
      <p:bldP spid="1184781" grpId="0"/>
      <p:bldP spid="1184782" grpId="0" animBg="1"/>
      <p:bldP spid="1184783" grpId="0" animBg="1"/>
      <p:bldP spid="1184784" grpId="0" animBg="1"/>
      <p:bldP spid="1184784" grpId="1" animBg="1"/>
      <p:bldP spid="1184785" grpId="0" animBg="1"/>
      <p:bldP spid="1184785" grpId="1" animBg="1"/>
      <p:bldP spid="1184786" grpId="0" animBg="1"/>
      <p:bldP spid="1184787" grpId="0" animBg="1"/>
      <p:bldP spid="1184787" grpId="1" animBg="1"/>
      <p:bldP spid="1184777" grpId="0" animBg="1"/>
      <p:bldP spid="1184778" grpId="0" animBg="1"/>
      <p:bldP spid="118478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 	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Milankovitch cycles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These extraterrestrial factors were            enumerated in 1941 by Serbian Milutin Milankovitch in his great work on ice ages.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Factor 1: The elliptical cycle.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-In a 100,000-year long cycle the earth's elliptical orbit changes its shape.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-Currently, our orbit is nearly circular:  The fluctuation in the solar radiation reaching us between January and July is only 6%.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-When the orbit is at its most eccentric  fluctuation can be as great as 30%.  </a:t>
            </a:r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74533" name="Picture 5" descr="View Animat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3363" y="1708150"/>
            <a:ext cx="1123950" cy="847725"/>
          </a:xfrm>
          <a:prstGeom prst="rect">
            <a:avLst/>
          </a:prstGeom>
          <a:noFill/>
        </p:spPr>
      </p:pic>
      <p:pic>
        <p:nvPicPr>
          <p:cNvPr id="1174544" name="Picture 16" descr="Milutin Milankovitch."/>
          <p:cNvPicPr>
            <a:picLocks noChangeAspect="1" noChangeArrowheads="1"/>
          </p:cNvPicPr>
          <p:nvPr/>
        </p:nvPicPr>
        <p:blipFill>
          <a:blip r:embed="rId7" cstate="print"/>
          <a:srcRect l="7585" r="6787" b="32993"/>
          <a:stretch>
            <a:fillRect/>
          </a:stretch>
        </p:blipFill>
        <p:spPr bwMode="auto">
          <a:xfrm>
            <a:off x="7781925" y="0"/>
            <a:ext cx="1362075" cy="1563688"/>
          </a:xfrm>
          <a:prstGeom prst="rect">
            <a:avLst/>
          </a:prstGeom>
          <a:noFill/>
        </p:spPr>
      </p:pic>
      <p:sp>
        <p:nvSpPr>
          <p:cNvPr id="1174545" name="Oval 17"/>
          <p:cNvSpPr>
            <a:spLocks noChangeArrowheads="1"/>
          </p:cNvSpPr>
          <p:nvPr/>
        </p:nvSpPr>
        <p:spPr bwMode="auto">
          <a:xfrm>
            <a:off x="8113713" y="3678238"/>
            <a:ext cx="239712" cy="2397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4546" name="Oval 18"/>
          <p:cNvSpPr>
            <a:spLocks noChangeArrowheads="1"/>
          </p:cNvSpPr>
          <p:nvPr/>
        </p:nvSpPr>
        <p:spPr bwMode="auto">
          <a:xfrm>
            <a:off x="7515225" y="3319463"/>
            <a:ext cx="1393825" cy="925512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4547" name="Oval 19"/>
          <p:cNvSpPr>
            <a:spLocks noChangeArrowheads="1"/>
          </p:cNvSpPr>
          <p:nvPr/>
        </p:nvSpPr>
        <p:spPr bwMode="auto">
          <a:xfrm>
            <a:off x="7656513" y="3211513"/>
            <a:ext cx="1143000" cy="1143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4548" name="Oval 20"/>
          <p:cNvSpPr>
            <a:spLocks noChangeArrowheads="1"/>
          </p:cNvSpPr>
          <p:nvPr/>
        </p:nvSpPr>
        <p:spPr bwMode="auto">
          <a:xfrm>
            <a:off x="8178800" y="3155950"/>
            <a:ext cx="120650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74549" name="Oval 21"/>
          <p:cNvSpPr>
            <a:spLocks noChangeArrowheads="1"/>
          </p:cNvSpPr>
          <p:nvPr/>
        </p:nvSpPr>
        <p:spPr bwMode="auto">
          <a:xfrm>
            <a:off x="8175625" y="3252788"/>
            <a:ext cx="120650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758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4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4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4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74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7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74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4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4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74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74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74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74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174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48148E-6 C 0.03316 -1.48148E-6 0.06129 0.03727 0.06129 0.08333 C 0.06129 0.12917 0.03316 0.16667 -0.00121 0.16667 C -0.03576 0.16667 -0.06371 0.12917 -0.06371 0.08333 C -0.06371 0.03727 -0.03576 -1.48148E-6 -0.00121 -1.48148E-6 Z " pathEditMode="relative" rAng="0" ptsTypes="fffff">
                                      <p:cBhvr>
                                        <p:cTn id="55" dur="2000" fill="hold"/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74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4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7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174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7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0.00046 C 0.03958 0.00046 0.07413 0.03079 0.07413 0.06852 C 0.07413 0.10602 0.03958 0.13681 -0.00209 0.13681 C -0.04427 0.13681 -0.07813 0.10602 -0.07813 0.06852 C -0.07813 0.03079 -0.04427 0.00046 -0.00209 0.00046 Z " pathEditMode="relative" rAng="0" ptsTypes="fffff">
                                      <p:cBhvr>
                                        <p:cTn id="76" dur="2000" fill="hold"/>
                                        <p:tgtEl>
                                          <p:spTgt spid="1174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45" grpId="0" animBg="1"/>
      <p:bldP spid="1174546" grpId="0" animBg="1"/>
      <p:bldP spid="1174547" grpId="0" animBg="1"/>
      <p:bldP spid="1174548" grpId="0" animBg="1"/>
      <p:bldP spid="1174548" grpId="1" animBg="1"/>
      <p:bldP spid="1174548" grpId="2" animBg="1"/>
      <p:bldP spid="1174549" grpId="0" animBg="1"/>
      <p:bldP spid="117454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81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 	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Milankovitch cycles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These extraterrestrial factors were            enumerated in 1941 by Serbian Milutin Milankovitch in his great work on ice ages.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Factor 2: The tilt cycle.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-In a 42,000-year long cycle the earth's rotational axis tilt varies between 21.8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° and 24.4°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(Currently, our tilt is 22.5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°).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-Tilt determines at which latitude most of the solar radiation falls.  </a:t>
            </a:r>
          </a:p>
        </p:txBody>
      </p:sp>
      <p:sp>
        <p:nvSpPr>
          <p:cNvPr id="1186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86821" name="Picture 5" descr="Milutin Milankovitch."/>
          <p:cNvPicPr>
            <a:picLocks noChangeAspect="1" noChangeArrowheads="1"/>
          </p:cNvPicPr>
          <p:nvPr/>
        </p:nvPicPr>
        <p:blipFill>
          <a:blip r:embed="rId5" cstate="print"/>
          <a:srcRect l="7585" r="6787" b="32993"/>
          <a:stretch>
            <a:fillRect/>
          </a:stretch>
        </p:blipFill>
        <p:spPr bwMode="auto">
          <a:xfrm>
            <a:off x="7781925" y="0"/>
            <a:ext cx="1362075" cy="1563688"/>
          </a:xfrm>
          <a:prstGeom prst="rect">
            <a:avLst/>
          </a:prstGeom>
          <a:noFill/>
        </p:spPr>
      </p:pic>
      <p:grpSp>
        <p:nvGrpSpPr>
          <p:cNvPr id="1186851" name="Group 35"/>
          <p:cNvGrpSpPr>
            <a:grpSpLocks/>
          </p:cNvGrpSpPr>
          <p:nvPr/>
        </p:nvGrpSpPr>
        <p:grpSpPr bwMode="auto">
          <a:xfrm>
            <a:off x="5472113" y="5218113"/>
            <a:ext cx="1774825" cy="1558925"/>
            <a:chOff x="2454" y="3287"/>
            <a:chExt cx="1118" cy="982"/>
          </a:xfrm>
        </p:grpSpPr>
        <p:sp>
          <p:nvSpPr>
            <p:cNvPr id="1186848" name="Line 32"/>
            <p:cNvSpPr>
              <a:spLocks noChangeShapeType="1"/>
            </p:cNvSpPr>
            <p:nvPr/>
          </p:nvSpPr>
          <p:spPr bwMode="auto">
            <a:xfrm flipV="1">
              <a:off x="2827" y="3317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6840" name="Group 24"/>
            <p:cNvGrpSpPr>
              <a:grpSpLocks/>
            </p:cNvGrpSpPr>
            <p:nvPr/>
          </p:nvGrpSpPr>
          <p:grpSpPr bwMode="auto">
            <a:xfrm>
              <a:off x="2459" y="3420"/>
              <a:ext cx="711" cy="797"/>
              <a:chOff x="4327" y="1674"/>
              <a:chExt cx="978" cy="1097"/>
            </a:xfrm>
          </p:grpSpPr>
          <p:sp>
            <p:nvSpPr>
              <p:cNvPr id="1186841" name="Line 25"/>
              <p:cNvSpPr>
                <a:spLocks noChangeShapeType="1"/>
              </p:cNvSpPr>
              <p:nvPr/>
            </p:nvSpPr>
            <p:spPr bwMode="auto">
              <a:xfrm flipV="1">
                <a:off x="4490" y="1674"/>
                <a:ext cx="658" cy="109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86842" name="Picture 26" descr="Earth view-white background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7" y="1726"/>
                <a:ext cx="978" cy="947"/>
              </a:xfrm>
              <a:prstGeom prst="rect">
                <a:avLst/>
              </a:prstGeom>
              <a:noFill/>
            </p:spPr>
          </p:pic>
        </p:grpSp>
        <p:sp>
          <p:nvSpPr>
            <p:cNvPr id="1186843" name="Arc 27"/>
            <p:cNvSpPr>
              <a:spLocks/>
            </p:cNvSpPr>
            <p:nvPr/>
          </p:nvSpPr>
          <p:spPr bwMode="auto">
            <a:xfrm flipH="1">
              <a:off x="2454" y="3459"/>
              <a:ext cx="381" cy="672"/>
            </a:xfrm>
            <a:custGeom>
              <a:avLst/>
              <a:gdLst>
                <a:gd name="G0" fmla="+- 727 0 0"/>
                <a:gd name="G1" fmla="+- 21600 0 0"/>
                <a:gd name="G2" fmla="+- 21600 0 0"/>
                <a:gd name="T0" fmla="*/ 727 w 22327"/>
                <a:gd name="T1" fmla="*/ 0 h 43200"/>
                <a:gd name="T2" fmla="*/ 0 w 22327"/>
                <a:gd name="T3" fmla="*/ 43188 h 43200"/>
                <a:gd name="T4" fmla="*/ 727 w 2232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7" h="43200" fill="none" extrusionOk="0">
                  <a:moveTo>
                    <a:pt x="726" y="0"/>
                  </a:moveTo>
                  <a:cubicBezTo>
                    <a:pt x="12656" y="0"/>
                    <a:pt x="22327" y="9670"/>
                    <a:pt x="22327" y="21600"/>
                  </a:cubicBezTo>
                  <a:cubicBezTo>
                    <a:pt x="22327" y="33529"/>
                    <a:pt x="12656" y="43200"/>
                    <a:pt x="727" y="43200"/>
                  </a:cubicBezTo>
                  <a:cubicBezTo>
                    <a:pt x="484" y="43200"/>
                    <a:pt x="242" y="43195"/>
                    <a:pt x="0" y="43187"/>
                  </a:cubicBezTo>
                </a:path>
                <a:path w="22327" h="43200" stroke="0" extrusionOk="0">
                  <a:moveTo>
                    <a:pt x="726" y="0"/>
                  </a:moveTo>
                  <a:cubicBezTo>
                    <a:pt x="12656" y="0"/>
                    <a:pt x="22327" y="9670"/>
                    <a:pt x="22327" y="21600"/>
                  </a:cubicBezTo>
                  <a:cubicBezTo>
                    <a:pt x="22327" y="33529"/>
                    <a:pt x="12656" y="43200"/>
                    <a:pt x="727" y="43200"/>
                  </a:cubicBezTo>
                  <a:cubicBezTo>
                    <a:pt x="484" y="43200"/>
                    <a:pt x="242" y="43195"/>
                    <a:pt x="0" y="43187"/>
                  </a:cubicBezTo>
                  <a:lnTo>
                    <a:pt x="727" y="21600"/>
                  </a:lnTo>
                  <a:close/>
                </a:path>
              </a:pathLst>
            </a:custGeom>
            <a:solidFill>
              <a:srgbClr val="FFFF00">
                <a:alpha val="38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6844" name="Text Box 28"/>
            <p:cNvSpPr txBox="1">
              <a:spLocks noChangeArrowheads="1"/>
            </p:cNvSpPr>
            <p:nvPr/>
          </p:nvSpPr>
          <p:spPr bwMode="auto">
            <a:xfrm>
              <a:off x="3081" y="3287"/>
              <a:ext cx="4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22.5</a:t>
              </a:r>
              <a:r>
                <a:rPr lang="en-US">
                  <a:latin typeface="Arial" charset="0"/>
                  <a:cs typeface="Arial" charset="0"/>
                </a:rPr>
                <a:t>°</a:t>
              </a:r>
            </a:p>
          </p:txBody>
        </p:sp>
      </p:grpSp>
      <p:grpSp>
        <p:nvGrpSpPr>
          <p:cNvPr id="1186852" name="Group 36"/>
          <p:cNvGrpSpPr>
            <a:grpSpLocks/>
          </p:cNvGrpSpPr>
          <p:nvPr/>
        </p:nvGrpSpPr>
        <p:grpSpPr bwMode="auto">
          <a:xfrm>
            <a:off x="7300913" y="5226050"/>
            <a:ext cx="1874837" cy="1530350"/>
            <a:chOff x="4207" y="3292"/>
            <a:chExt cx="1181" cy="964"/>
          </a:xfrm>
        </p:grpSpPr>
        <p:sp>
          <p:nvSpPr>
            <p:cNvPr id="1186833" name="Line 17"/>
            <p:cNvSpPr>
              <a:spLocks noChangeShapeType="1"/>
            </p:cNvSpPr>
            <p:nvPr/>
          </p:nvSpPr>
          <p:spPr bwMode="auto">
            <a:xfrm flipV="1">
              <a:off x="4576" y="3304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6834" name="Group 18"/>
            <p:cNvGrpSpPr>
              <a:grpSpLocks/>
            </p:cNvGrpSpPr>
            <p:nvPr/>
          </p:nvGrpSpPr>
          <p:grpSpPr bwMode="auto">
            <a:xfrm rot="801233">
              <a:off x="4208" y="3365"/>
              <a:ext cx="709" cy="796"/>
              <a:chOff x="4327" y="1674"/>
              <a:chExt cx="978" cy="1097"/>
            </a:xfrm>
          </p:grpSpPr>
          <p:sp>
            <p:nvSpPr>
              <p:cNvPr id="1186835" name="Line 19"/>
              <p:cNvSpPr>
                <a:spLocks noChangeShapeType="1"/>
              </p:cNvSpPr>
              <p:nvPr/>
            </p:nvSpPr>
            <p:spPr bwMode="auto">
              <a:xfrm flipV="1">
                <a:off x="4490" y="1674"/>
                <a:ext cx="658" cy="109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86836" name="Picture 20" descr="Earth view-white background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7" y="1726"/>
                <a:ext cx="978" cy="947"/>
              </a:xfrm>
              <a:prstGeom prst="rect">
                <a:avLst/>
              </a:prstGeom>
              <a:noFill/>
            </p:spPr>
          </p:pic>
        </p:grpSp>
        <p:sp>
          <p:nvSpPr>
            <p:cNvPr id="1186838" name="Text Box 22"/>
            <p:cNvSpPr txBox="1">
              <a:spLocks noChangeArrowheads="1"/>
            </p:cNvSpPr>
            <p:nvPr/>
          </p:nvSpPr>
          <p:spPr bwMode="auto">
            <a:xfrm>
              <a:off x="4897" y="3292"/>
              <a:ext cx="4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24.4</a:t>
              </a:r>
              <a:r>
                <a:rPr lang="en-US">
                  <a:latin typeface="Arial" charset="0"/>
                  <a:cs typeface="Arial" charset="0"/>
                </a:rPr>
                <a:t>°</a:t>
              </a:r>
            </a:p>
          </p:txBody>
        </p:sp>
        <p:sp>
          <p:nvSpPr>
            <p:cNvPr id="1186846" name="Arc 30"/>
            <p:cNvSpPr>
              <a:spLocks/>
            </p:cNvSpPr>
            <p:nvPr/>
          </p:nvSpPr>
          <p:spPr bwMode="auto">
            <a:xfrm flipH="1">
              <a:off x="4207" y="3408"/>
              <a:ext cx="381" cy="672"/>
            </a:xfrm>
            <a:custGeom>
              <a:avLst/>
              <a:gdLst>
                <a:gd name="G0" fmla="+- 727 0 0"/>
                <a:gd name="G1" fmla="+- 21600 0 0"/>
                <a:gd name="G2" fmla="+- 21600 0 0"/>
                <a:gd name="T0" fmla="*/ 727 w 22327"/>
                <a:gd name="T1" fmla="*/ 0 h 43200"/>
                <a:gd name="T2" fmla="*/ 0 w 22327"/>
                <a:gd name="T3" fmla="*/ 43188 h 43200"/>
                <a:gd name="T4" fmla="*/ 727 w 2232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7" h="43200" fill="none" extrusionOk="0">
                  <a:moveTo>
                    <a:pt x="726" y="0"/>
                  </a:moveTo>
                  <a:cubicBezTo>
                    <a:pt x="12656" y="0"/>
                    <a:pt x="22327" y="9670"/>
                    <a:pt x="22327" y="21600"/>
                  </a:cubicBezTo>
                  <a:cubicBezTo>
                    <a:pt x="22327" y="33529"/>
                    <a:pt x="12656" y="43200"/>
                    <a:pt x="727" y="43200"/>
                  </a:cubicBezTo>
                  <a:cubicBezTo>
                    <a:pt x="484" y="43200"/>
                    <a:pt x="242" y="43195"/>
                    <a:pt x="0" y="43187"/>
                  </a:cubicBezTo>
                </a:path>
                <a:path w="22327" h="43200" stroke="0" extrusionOk="0">
                  <a:moveTo>
                    <a:pt x="726" y="0"/>
                  </a:moveTo>
                  <a:cubicBezTo>
                    <a:pt x="12656" y="0"/>
                    <a:pt x="22327" y="9670"/>
                    <a:pt x="22327" y="21600"/>
                  </a:cubicBezTo>
                  <a:cubicBezTo>
                    <a:pt x="22327" y="33529"/>
                    <a:pt x="12656" y="43200"/>
                    <a:pt x="727" y="43200"/>
                  </a:cubicBezTo>
                  <a:cubicBezTo>
                    <a:pt x="484" y="43200"/>
                    <a:pt x="242" y="43195"/>
                    <a:pt x="0" y="43187"/>
                  </a:cubicBezTo>
                  <a:lnTo>
                    <a:pt x="727" y="21600"/>
                  </a:lnTo>
                  <a:close/>
                </a:path>
              </a:pathLst>
            </a:custGeom>
            <a:solidFill>
              <a:srgbClr val="FFFF00">
                <a:alpha val="38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86850" name="Group 34"/>
          <p:cNvGrpSpPr>
            <a:grpSpLocks/>
          </p:cNvGrpSpPr>
          <p:nvPr/>
        </p:nvGrpSpPr>
        <p:grpSpPr bwMode="auto">
          <a:xfrm>
            <a:off x="3640138" y="5237163"/>
            <a:ext cx="1752600" cy="1544637"/>
            <a:chOff x="826" y="3299"/>
            <a:chExt cx="1104" cy="973"/>
          </a:xfrm>
        </p:grpSpPr>
        <p:sp>
          <p:nvSpPr>
            <p:cNvPr id="1186849" name="Line 33"/>
            <p:cNvSpPr>
              <a:spLocks noChangeShapeType="1"/>
            </p:cNvSpPr>
            <p:nvPr/>
          </p:nvSpPr>
          <p:spPr bwMode="auto">
            <a:xfrm flipV="1">
              <a:off x="1198" y="3320"/>
              <a:ext cx="1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86828" name="Group 12"/>
            <p:cNvGrpSpPr>
              <a:grpSpLocks/>
            </p:cNvGrpSpPr>
            <p:nvPr/>
          </p:nvGrpSpPr>
          <p:grpSpPr bwMode="auto">
            <a:xfrm rot="-489576">
              <a:off x="836" y="3423"/>
              <a:ext cx="710" cy="810"/>
              <a:chOff x="4327" y="1674"/>
              <a:chExt cx="978" cy="1097"/>
            </a:xfrm>
          </p:grpSpPr>
          <p:sp>
            <p:nvSpPr>
              <p:cNvPr id="1186829" name="Line 13"/>
              <p:cNvSpPr>
                <a:spLocks noChangeShapeType="1"/>
              </p:cNvSpPr>
              <p:nvPr/>
            </p:nvSpPr>
            <p:spPr bwMode="auto">
              <a:xfrm flipV="1">
                <a:off x="4490" y="1674"/>
                <a:ext cx="658" cy="1097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1186830" name="Picture 14" descr="Earth view-white background"/>
              <p:cNvPicPr>
                <a:picLocks noChangeAspect="1" noChangeArrowheads="1"/>
              </p:cNvPicPr>
              <p:nvPr/>
            </p:nvPicPr>
            <p:blipFill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327" y="1726"/>
                <a:ext cx="978" cy="947"/>
              </a:xfrm>
              <a:prstGeom prst="rect">
                <a:avLst/>
              </a:prstGeom>
              <a:noFill/>
            </p:spPr>
          </p:pic>
        </p:grpSp>
        <p:sp>
          <p:nvSpPr>
            <p:cNvPr id="1186832" name="Text Box 16"/>
            <p:cNvSpPr txBox="1">
              <a:spLocks noChangeArrowheads="1"/>
            </p:cNvSpPr>
            <p:nvPr/>
          </p:nvSpPr>
          <p:spPr bwMode="auto">
            <a:xfrm>
              <a:off x="1439" y="3299"/>
              <a:ext cx="4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21.8</a:t>
              </a:r>
              <a:r>
                <a:rPr lang="en-US">
                  <a:latin typeface="Arial" charset="0"/>
                  <a:cs typeface="Arial" charset="0"/>
                </a:rPr>
                <a:t>°</a:t>
              </a:r>
            </a:p>
          </p:txBody>
        </p:sp>
        <p:sp>
          <p:nvSpPr>
            <p:cNvPr id="1186847" name="Arc 31"/>
            <p:cNvSpPr>
              <a:spLocks/>
            </p:cNvSpPr>
            <p:nvPr/>
          </p:nvSpPr>
          <p:spPr bwMode="auto">
            <a:xfrm flipH="1">
              <a:off x="826" y="3468"/>
              <a:ext cx="381" cy="672"/>
            </a:xfrm>
            <a:custGeom>
              <a:avLst/>
              <a:gdLst>
                <a:gd name="G0" fmla="+- 727 0 0"/>
                <a:gd name="G1" fmla="+- 21600 0 0"/>
                <a:gd name="G2" fmla="+- 21600 0 0"/>
                <a:gd name="T0" fmla="*/ 727 w 22327"/>
                <a:gd name="T1" fmla="*/ 0 h 43200"/>
                <a:gd name="T2" fmla="*/ 0 w 22327"/>
                <a:gd name="T3" fmla="*/ 43188 h 43200"/>
                <a:gd name="T4" fmla="*/ 727 w 22327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327" h="43200" fill="none" extrusionOk="0">
                  <a:moveTo>
                    <a:pt x="726" y="0"/>
                  </a:moveTo>
                  <a:cubicBezTo>
                    <a:pt x="12656" y="0"/>
                    <a:pt x="22327" y="9670"/>
                    <a:pt x="22327" y="21600"/>
                  </a:cubicBezTo>
                  <a:cubicBezTo>
                    <a:pt x="22327" y="33529"/>
                    <a:pt x="12656" y="43200"/>
                    <a:pt x="727" y="43200"/>
                  </a:cubicBezTo>
                  <a:cubicBezTo>
                    <a:pt x="484" y="43200"/>
                    <a:pt x="242" y="43195"/>
                    <a:pt x="0" y="43187"/>
                  </a:cubicBezTo>
                </a:path>
                <a:path w="22327" h="43200" stroke="0" extrusionOk="0">
                  <a:moveTo>
                    <a:pt x="726" y="0"/>
                  </a:moveTo>
                  <a:cubicBezTo>
                    <a:pt x="12656" y="0"/>
                    <a:pt x="22327" y="9670"/>
                    <a:pt x="22327" y="21600"/>
                  </a:cubicBezTo>
                  <a:cubicBezTo>
                    <a:pt x="22327" y="33529"/>
                    <a:pt x="12656" y="43200"/>
                    <a:pt x="727" y="43200"/>
                  </a:cubicBezTo>
                  <a:cubicBezTo>
                    <a:pt x="484" y="43200"/>
                    <a:pt x="242" y="43195"/>
                    <a:pt x="0" y="43187"/>
                  </a:cubicBezTo>
                  <a:lnTo>
                    <a:pt x="727" y="21600"/>
                  </a:lnTo>
                  <a:close/>
                </a:path>
              </a:pathLst>
            </a:custGeom>
            <a:solidFill>
              <a:srgbClr val="FFFF00">
                <a:alpha val="38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86853" name="Picture 37" descr="View Animatio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53363" y="1708150"/>
            <a:ext cx="1123950" cy="8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814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6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6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6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6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6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6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68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8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68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86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86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86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6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6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Sankey diagram                             presented at the end                            of Topic 8.5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                                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                             showed that overall,                                the intensity                                     entering each                                   interface balanced                               precisely with the                                intensity leaving                                     each interface.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But if the input and output intensities are balanced the temperature remains constant. We show our first “model” for global warming here: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520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grpSp>
        <p:nvGrpSpPr>
          <p:cNvPr id="1152017" name="Group 17"/>
          <p:cNvGrpSpPr>
            <a:grpSpLocks/>
          </p:cNvGrpSpPr>
          <p:nvPr/>
        </p:nvGrpSpPr>
        <p:grpSpPr bwMode="auto">
          <a:xfrm>
            <a:off x="4133850" y="2078038"/>
            <a:ext cx="4957763" cy="3155950"/>
            <a:chOff x="2604" y="2324"/>
            <a:chExt cx="3123" cy="1988"/>
          </a:xfrm>
        </p:grpSpPr>
        <p:grpSp>
          <p:nvGrpSpPr>
            <p:cNvPr id="1152018" name="Group 18"/>
            <p:cNvGrpSpPr>
              <a:grpSpLocks/>
            </p:cNvGrpSpPr>
            <p:nvPr/>
          </p:nvGrpSpPr>
          <p:grpSpPr bwMode="auto">
            <a:xfrm>
              <a:off x="3192" y="2324"/>
              <a:ext cx="702" cy="1129"/>
              <a:chOff x="3860" y="2333"/>
              <a:chExt cx="573" cy="1152"/>
            </a:xfrm>
          </p:grpSpPr>
          <p:sp>
            <p:nvSpPr>
              <p:cNvPr id="1152019" name="AutoShape 19"/>
              <p:cNvSpPr>
                <a:spLocks noChangeArrowheads="1"/>
              </p:cNvSpPr>
              <p:nvPr/>
            </p:nvSpPr>
            <p:spPr bwMode="auto">
              <a:xfrm rot="5400000">
                <a:off x="3571" y="2622"/>
                <a:ext cx="1152" cy="573"/>
              </a:xfrm>
              <a:prstGeom prst="chevron">
                <a:avLst>
                  <a:gd name="adj" fmla="val 50262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20" name="Text Box 20"/>
              <p:cNvSpPr txBox="1">
                <a:spLocks noChangeArrowheads="1"/>
              </p:cNvSpPr>
              <p:nvPr/>
            </p:nvSpPr>
            <p:spPr bwMode="auto">
              <a:xfrm>
                <a:off x="3860" y="2625"/>
                <a:ext cx="57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340</a:t>
                </a:r>
              </a:p>
            </p:txBody>
          </p:sp>
        </p:grpSp>
        <p:sp>
          <p:nvSpPr>
            <p:cNvPr id="1152021" name="AutoShape 21"/>
            <p:cNvSpPr>
              <a:spLocks noChangeArrowheads="1"/>
            </p:cNvSpPr>
            <p:nvPr/>
          </p:nvSpPr>
          <p:spPr bwMode="auto">
            <a:xfrm rot="10800000">
              <a:off x="2861" y="3159"/>
              <a:ext cx="461" cy="459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2022" name="Group 22"/>
            <p:cNvGrpSpPr>
              <a:grpSpLocks/>
            </p:cNvGrpSpPr>
            <p:nvPr/>
          </p:nvGrpSpPr>
          <p:grpSpPr bwMode="auto">
            <a:xfrm>
              <a:off x="3129" y="3165"/>
              <a:ext cx="278" cy="930"/>
              <a:chOff x="3797" y="3197"/>
              <a:chExt cx="278" cy="930"/>
            </a:xfrm>
          </p:grpSpPr>
          <p:sp>
            <p:nvSpPr>
              <p:cNvPr id="1152023" name="AutoShape 23"/>
              <p:cNvSpPr>
                <a:spLocks noChangeArrowheads="1"/>
              </p:cNvSpPr>
              <p:nvPr/>
            </p:nvSpPr>
            <p:spPr bwMode="auto">
              <a:xfrm rot="5400000">
                <a:off x="3631" y="3555"/>
                <a:ext cx="799" cy="84"/>
              </a:xfrm>
              <a:prstGeom prst="homePlate">
                <a:avLst>
                  <a:gd name="adj" fmla="val 75038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24" name="AutoShape 24"/>
              <p:cNvSpPr>
                <a:spLocks noChangeArrowheads="1"/>
              </p:cNvSpPr>
              <p:nvPr/>
            </p:nvSpPr>
            <p:spPr bwMode="auto">
              <a:xfrm rot="10800000">
                <a:off x="3797" y="383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025" name="Group 25"/>
            <p:cNvGrpSpPr>
              <a:grpSpLocks/>
            </p:cNvGrpSpPr>
            <p:nvPr/>
          </p:nvGrpSpPr>
          <p:grpSpPr bwMode="auto">
            <a:xfrm>
              <a:off x="2682" y="3778"/>
              <a:ext cx="559" cy="278"/>
              <a:chOff x="3350" y="3810"/>
              <a:chExt cx="559" cy="278"/>
            </a:xfrm>
          </p:grpSpPr>
          <p:sp>
            <p:nvSpPr>
              <p:cNvPr id="1152026" name="AutoShape 26"/>
              <p:cNvSpPr>
                <a:spLocks noChangeArrowheads="1"/>
              </p:cNvSpPr>
              <p:nvPr/>
            </p:nvSpPr>
            <p:spPr bwMode="auto">
              <a:xfrm rot="10800000">
                <a:off x="3534" y="4003"/>
                <a:ext cx="375" cy="84"/>
              </a:xfrm>
              <a:prstGeom prst="homePlate">
                <a:avLst>
                  <a:gd name="adj" fmla="val 72627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27" name="AutoShape 27"/>
              <p:cNvSpPr>
                <a:spLocks noChangeArrowheads="1"/>
              </p:cNvSpPr>
              <p:nvPr/>
            </p:nvSpPr>
            <p:spPr bwMode="auto">
              <a:xfrm rot="16200000">
                <a:off x="3359" y="380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2028" name="Group 28"/>
            <p:cNvGrpSpPr>
              <a:grpSpLocks/>
            </p:cNvGrpSpPr>
            <p:nvPr/>
          </p:nvGrpSpPr>
          <p:grpSpPr bwMode="auto">
            <a:xfrm>
              <a:off x="2765" y="2682"/>
              <a:ext cx="437" cy="701"/>
              <a:chOff x="3433" y="2714"/>
              <a:chExt cx="437" cy="701"/>
            </a:xfrm>
          </p:grpSpPr>
          <p:sp>
            <p:nvSpPr>
              <p:cNvPr id="1152029" name="AutoShape 29"/>
              <p:cNvSpPr>
                <a:spLocks noChangeArrowheads="1"/>
              </p:cNvSpPr>
              <p:nvPr/>
            </p:nvSpPr>
            <p:spPr bwMode="auto">
              <a:xfrm rot="16200000">
                <a:off x="3303" y="2997"/>
                <a:ext cx="701" cy="136"/>
              </a:xfrm>
              <a:prstGeom prst="chevron">
                <a:avLst>
                  <a:gd name="adj" fmla="val 51473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30" name="Text Box 30"/>
              <p:cNvSpPr txBox="1">
                <a:spLocks noChangeArrowheads="1"/>
              </p:cNvSpPr>
              <p:nvPr/>
            </p:nvSpPr>
            <p:spPr bwMode="auto">
              <a:xfrm>
                <a:off x="3433" y="2769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75</a:t>
                </a:r>
              </a:p>
            </p:txBody>
          </p:sp>
        </p:grpSp>
        <p:grpSp>
          <p:nvGrpSpPr>
            <p:cNvPr id="1152031" name="Group 31"/>
            <p:cNvGrpSpPr>
              <a:grpSpLocks/>
            </p:cNvGrpSpPr>
            <p:nvPr/>
          </p:nvGrpSpPr>
          <p:grpSpPr bwMode="auto">
            <a:xfrm>
              <a:off x="2604" y="2682"/>
              <a:ext cx="354" cy="1185"/>
              <a:chOff x="3272" y="2714"/>
              <a:chExt cx="354" cy="1185"/>
            </a:xfrm>
          </p:grpSpPr>
          <p:sp>
            <p:nvSpPr>
              <p:cNvPr id="1152032" name="AutoShape 32"/>
              <p:cNvSpPr>
                <a:spLocks noChangeArrowheads="1"/>
              </p:cNvSpPr>
              <p:nvPr/>
            </p:nvSpPr>
            <p:spPr bwMode="auto">
              <a:xfrm rot="16200000">
                <a:off x="2844" y="3261"/>
                <a:ext cx="1185" cy="92"/>
              </a:xfrm>
              <a:prstGeom prst="homePlate">
                <a:avLst>
                  <a:gd name="adj" fmla="val 77223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33" name="Text Box 33"/>
              <p:cNvSpPr txBox="1">
                <a:spLocks noChangeArrowheads="1"/>
              </p:cNvSpPr>
              <p:nvPr/>
            </p:nvSpPr>
            <p:spPr bwMode="auto">
              <a:xfrm>
                <a:off x="3272" y="2867"/>
                <a:ext cx="3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30</a:t>
                </a:r>
              </a:p>
            </p:txBody>
          </p:sp>
        </p:grpSp>
        <p:grpSp>
          <p:nvGrpSpPr>
            <p:cNvPr id="1152034" name="Group 34"/>
            <p:cNvGrpSpPr>
              <a:grpSpLocks/>
            </p:cNvGrpSpPr>
            <p:nvPr/>
          </p:nvGrpSpPr>
          <p:grpSpPr bwMode="auto">
            <a:xfrm>
              <a:off x="3330" y="3165"/>
              <a:ext cx="542" cy="1101"/>
              <a:chOff x="3330" y="3171"/>
              <a:chExt cx="542" cy="1101"/>
            </a:xfrm>
          </p:grpSpPr>
          <p:sp>
            <p:nvSpPr>
              <p:cNvPr id="1152035" name="AutoShape 35"/>
              <p:cNvSpPr>
                <a:spLocks noChangeArrowheads="1"/>
              </p:cNvSpPr>
              <p:nvPr/>
            </p:nvSpPr>
            <p:spPr bwMode="auto">
              <a:xfrm rot="5400000">
                <a:off x="3034" y="3543"/>
                <a:ext cx="1101" cy="357"/>
              </a:xfrm>
              <a:prstGeom prst="homePlate">
                <a:avLst>
                  <a:gd name="adj" fmla="val 47346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36" name="Text Box 36"/>
              <p:cNvSpPr txBox="1">
                <a:spLocks noChangeArrowheads="1"/>
              </p:cNvSpPr>
              <p:nvPr/>
            </p:nvSpPr>
            <p:spPr bwMode="auto">
              <a:xfrm>
                <a:off x="3330" y="3262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165</a:t>
                </a:r>
              </a:p>
            </p:txBody>
          </p:sp>
        </p:grpSp>
        <p:grpSp>
          <p:nvGrpSpPr>
            <p:cNvPr id="1152037" name="Group 37"/>
            <p:cNvGrpSpPr>
              <a:grpSpLocks/>
            </p:cNvGrpSpPr>
            <p:nvPr/>
          </p:nvGrpSpPr>
          <p:grpSpPr bwMode="auto">
            <a:xfrm>
              <a:off x="4258" y="2587"/>
              <a:ext cx="599" cy="700"/>
              <a:chOff x="4967" y="2587"/>
              <a:chExt cx="542" cy="700"/>
            </a:xfrm>
          </p:grpSpPr>
          <p:sp>
            <p:nvSpPr>
              <p:cNvPr id="1152038" name="AutoShape 38"/>
              <p:cNvSpPr>
                <a:spLocks noChangeArrowheads="1"/>
              </p:cNvSpPr>
              <p:nvPr/>
            </p:nvSpPr>
            <p:spPr bwMode="auto">
              <a:xfrm rot="16200000">
                <a:off x="4881" y="2762"/>
                <a:ext cx="700" cy="349"/>
              </a:xfrm>
              <a:prstGeom prst="homePlate">
                <a:avLst>
                  <a:gd name="adj" fmla="val 47571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39" name="Text Box 39"/>
              <p:cNvSpPr txBox="1">
                <a:spLocks noChangeArrowheads="1"/>
              </p:cNvSpPr>
              <p:nvPr/>
            </p:nvSpPr>
            <p:spPr bwMode="auto">
              <a:xfrm>
                <a:off x="4967" y="2759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195</a:t>
                </a:r>
              </a:p>
            </p:txBody>
          </p:sp>
        </p:grpSp>
        <p:grpSp>
          <p:nvGrpSpPr>
            <p:cNvPr id="1152040" name="Group 40"/>
            <p:cNvGrpSpPr>
              <a:grpSpLocks/>
            </p:cNvGrpSpPr>
            <p:nvPr/>
          </p:nvGrpSpPr>
          <p:grpSpPr bwMode="auto">
            <a:xfrm>
              <a:off x="3761" y="3163"/>
              <a:ext cx="420" cy="447"/>
              <a:chOff x="4397" y="3175"/>
              <a:chExt cx="420" cy="447"/>
            </a:xfrm>
          </p:grpSpPr>
          <p:sp>
            <p:nvSpPr>
              <p:cNvPr id="1152041" name="AutoShape 41"/>
              <p:cNvSpPr>
                <a:spLocks noChangeArrowheads="1"/>
              </p:cNvSpPr>
              <p:nvPr/>
            </p:nvSpPr>
            <p:spPr bwMode="auto">
              <a:xfrm rot="10800000" flipH="1">
                <a:off x="4397" y="3175"/>
                <a:ext cx="420" cy="447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42" name="Text Box 42"/>
              <p:cNvSpPr txBox="1">
                <a:spLocks noChangeArrowheads="1"/>
              </p:cNvSpPr>
              <p:nvPr/>
            </p:nvSpPr>
            <p:spPr bwMode="auto">
              <a:xfrm>
                <a:off x="4447" y="3370"/>
                <a:ext cx="3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/>
                  <a:t>70</a:t>
                </a:r>
              </a:p>
            </p:txBody>
          </p:sp>
        </p:grpSp>
        <p:grpSp>
          <p:nvGrpSpPr>
            <p:cNvPr id="1152043" name="Group 43"/>
            <p:cNvGrpSpPr>
              <a:grpSpLocks/>
            </p:cNvGrpSpPr>
            <p:nvPr/>
          </p:nvGrpSpPr>
          <p:grpSpPr bwMode="auto">
            <a:xfrm>
              <a:off x="3896" y="3462"/>
              <a:ext cx="1049" cy="597"/>
              <a:chOff x="3764" y="3462"/>
              <a:chExt cx="1049" cy="597"/>
            </a:xfrm>
          </p:grpSpPr>
          <p:sp>
            <p:nvSpPr>
              <p:cNvPr id="1152044" name="AutoShape 44"/>
              <p:cNvSpPr>
                <a:spLocks noChangeArrowheads="1"/>
              </p:cNvSpPr>
              <p:nvPr/>
            </p:nvSpPr>
            <p:spPr bwMode="auto">
              <a:xfrm rot="16200000">
                <a:off x="3975" y="3423"/>
                <a:ext cx="597" cy="675"/>
              </a:xfrm>
              <a:prstGeom prst="homePlate">
                <a:avLst>
                  <a:gd name="adj" fmla="val 33505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45" name="Text Box 45"/>
              <p:cNvSpPr txBox="1">
                <a:spLocks noChangeArrowheads="1"/>
              </p:cNvSpPr>
              <p:nvPr/>
            </p:nvSpPr>
            <p:spPr bwMode="auto">
              <a:xfrm>
                <a:off x="3764" y="3645"/>
                <a:ext cx="10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350</a:t>
                </a:r>
              </a:p>
            </p:txBody>
          </p:sp>
        </p:grpSp>
        <p:grpSp>
          <p:nvGrpSpPr>
            <p:cNvPr id="1152046" name="Group 46"/>
            <p:cNvGrpSpPr>
              <a:grpSpLocks/>
            </p:cNvGrpSpPr>
            <p:nvPr/>
          </p:nvGrpSpPr>
          <p:grpSpPr bwMode="auto">
            <a:xfrm>
              <a:off x="4665" y="2585"/>
              <a:ext cx="345" cy="1477"/>
              <a:chOff x="4533" y="2585"/>
              <a:chExt cx="345" cy="1477"/>
            </a:xfrm>
          </p:grpSpPr>
          <p:sp>
            <p:nvSpPr>
              <p:cNvPr id="1152047" name="AutoShape 47"/>
              <p:cNvSpPr>
                <a:spLocks noChangeArrowheads="1"/>
              </p:cNvSpPr>
              <p:nvPr/>
            </p:nvSpPr>
            <p:spPr bwMode="auto">
              <a:xfrm rot="16200000">
                <a:off x="3967" y="3250"/>
                <a:ext cx="1477" cy="148"/>
              </a:xfrm>
              <a:prstGeom prst="homePlate">
                <a:avLst>
                  <a:gd name="adj" fmla="val 107467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48" name="Text Box 48"/>
              <p:cNvSpPr txBox="1">
                <a:spLocks noChangeArrowheads="1"/>
              </p:cNvSpPr>
              <p:nvPr/>
            </p:nvSpPr>
            <p:spPr bwMode="auto">
              <a:xfrm>
                <a:off x="4533" y="3647"/>
                <a:ext cx="34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40</a:t>
                </a:r>
              </a:p>
            </p:txBody>
          </p:sp>
        </p:grpSp>
        <p:grpSp>
          <p:nvGrpSpPr>
            <p:cNvPr id="1152049" name="Group 49"/>
            <p:cNvGrpSpPr>
              <a:grpSpLocks/>
            </p:cNvGrpSpPr>
            <p:nvPr/>
          </p:nvGrpSpPr>
          <p:grpSpPr bwMode="auto">
            <a:xfrm>
              <a:off x="4826" y="3645"/>
              <a:ext cx="800" cy="432"/>
              <a:chOff x="5211" y="3639"/>
              <a:chExt cx="507" cy="432"/>
            </a:xfrm>
          </p:grpSpPr>
          <p:sp>
            <p:nvSpPr>
              <p:cNvPr id="1152050" name="AutoShape 50"/>
              <p:cNvSpPr>
                <a:spLocks noChangeArrowheads="1"/>
              </p:cNvSpPr>
              <p:nvPr/>
            </p:nvSpPr>
            <p:spPr bwMode="auto">
              <a:xfrm rot="5400000">
                <a:off x="5236" y="3686"/>
                <a:ext cx="425" cy="346"/>
              </a:xfrm>
              <a:prstGeom prst="homePlate">
                <a:avLst>
                  <a:gd name="adj" fmla="val 41155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51" name="Text Box 51"/>
              <p:cNvSpPr txBox="1">
                <a:spLocks noChangeArrowheads="1"/>
              </p:cNvSpPr>
              <p:nvPr/>
            </p:nvSpPr>
            <p:spPr bwMode="auto">
              <a:xfrm>
                <a:off x="5211" y="3639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325</a:t>
                </a:r>
              </a:p>
            </p:txBody>
          </p:sp>
        </p:grpSp>
        <p:grpSp>
          <p:nvGrpSpPr>
            <p:cNvPr id="1152052" name="Group 52"/>
            <p:cNvGrpSpPr>
              <a:grpSpLocks/>
            </p:cNvGrpSpPr>
            <p:nvPr/>
          </p:nvGrpSpPr>
          <p:grpSpPr bwMode="auto">
            <a:xfrm>
              <a:off x="5467" y="3571"/>
              <a:ext cx="250" cy="490"/>
              <a:chOff x="5335" y="3571"/>
              <a:chExt cx="250" cy="490"/>
            </a:xfrm>
          </p:grpSpPr>
          <p:sp>
            <p:nvSpPr>
              <p:cNvPr id="1152053" name="AutoShape 53"/>
              <p:cNvSpPr>
                <a:spLocks noChangeArrowheads="1"/>
              </p:cNvSpPr>
              <p:nvPr/>
            </p:nvSpPr>
            <p:spPr bwMode="auto">
              <a:xfrm rot="16200000">
                <a:off x="5214" y="3740"/>
                <a:ext cx="490" cy="152"/>
              </a:xfrm>
              <a:prstGeom prst="homePlate">
                <a:avLst>
                  <a:gd name="adj" fmla="val 48325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54" name="Text Box 54"/>
              <p:cNvSpPr txBox="1">
                <a:spLocks noChangeArrowheads="1"/>
              </p:cNvSpPr>
              <p:nvPr/>
            </p:nvSpPr>
            <p:spPr bwMode="auto">
              <a:xfrm rot="16200000">
                <a:off x="5258" y="3649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100</a:t>
                </a:r>
              </a:p>
            </p:txBody>
          </p:sp>
        </p:grpSp>
        <p:sp>
          <p:nvSpPr>
            <p:cNvPr id="1152055" name="Rectangle 55"/>
            <p:cNvSpPr>
              <a:spLocks noChangeArrowheads="1"/>
            </p:cNvSpPr>
            <p:nvPr/>
          </p:nvSpPr>
          <p:spPr bwMode="auto">
            <a:xfrm>
              <a:off x="4064" y="3283"/>
              <a:ext cx="1663" cy="369"/>
            </a:xfrm>
            <a:prstGeom prst="rect">
              <a:avLst/>
            </a:prstGeom>
            <a:solidFill>
              <a:srgbClr val="009900">
                <a:alpha val="3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b="1"/>
                <a:t>520</a:t>
              </a:r>
            </a:p>
          </p:txBody>
        </p:sp>
        <p:grpSp>
          <p:nvGrpSpPr>
            <p:cNvPr id="1152056" name="Group 56"/>
            <p:cNvGrpSpPr>
              <a:grpSpLocks/>
            </p:cNvGrpSpPr>
            <p:nvPr/>
          </p:nvGrpSpPr>
          <p:grpSpPr bwMode="auto">
            <a:xfrm>
              <a:off x="2616" y="3160"/>
              <a:ext cx="3104" cy="1152"/>
              <a:chOff x="2903" y="3198"/>
              <a:chExt cx="2395" cy="1152"/>
            </a:xfrm>
          </p:grpSpPr>
          <p:sp>
            <p:nvSpPr>
              <p:cNvPr id="1152057" name="Rectangle 57"/>
              <p:cNvSpPr>
                <a:spLocks noChangeArrowheads="1"/>
              </p:cNvSpPr>
              <p:nvPr/>
            </p:nvSpPr>
            <p:spPr bwMode="auto">
              <a:xfrm>
                <a:off x="2903" y="4100"/>
                <a:ext cx="2395" cy="220"/>
              </a:xfrm>
              <a:prstGeom prst="rect">
                <a:avLst/>
              </a:prstGeom>
              <a:solidFill>
                <a:srgbClr val="009900">
                  <a:alpha val="78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58" name="Rectangle 58"/>
              <p:cNvSpPr>
                <a:spLocks noChangeArrowheads="1"/>
              </p:cNvSpPr>
              <p:nvPr/>
            </p:nvSpPr>
            <p:spPr bwMode="auto">
              <a:xfrm>
                <a:off x="2903" y="3198"/>
                <a:ext cx="2395" cy="902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3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41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2059" name="Text Box 59"/>
              <p:cNvSpPr txBox="1">
                <a:spLocks noChangeArrowheads="1"/>
              </p:cNvSpPr>
              <p:nvPr/>
            </p:nvSpPr>
            <p:spPr bwMode="auto">
              <a:xfrm>
                <a:off x="2903" y="4100"/>
                <a:ext cx="2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GROUND</a:t>
                </a:r>
              </a:p>
            </p:txBody>
          </p:sp>
          <p:sp>
            <p:nvSpPr>
              <p:cNvPr id="1152060" name="Text Box 60"/>
              <p:cNvSpPr txBox="1">
                <a:spLocks noChangeArrowheads="1"/>
              </p:cNvSpPr>
              <p:nvPr/>
            </p:nvSpPr>
            <p:spPr bwMode="auto">
              <a:xfrm>
                <a:off x="2903" y="3658"/>
                <a:ext cx="239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b="1">
                  <a:solidFill>
                    <a:schemeClr val="bg2"/>
                  </a:solidFill>
                </a:endParaRPr>
              </a:p>
              <a:p>
                <a:pPr algn="ctr"/>
                <a:r>
                  <a:rPr lang="en-US" b="1">
                    <a:solidFill>
                      <a:schemeClr val="bg2"/>
                    </a:solidFill>
                  </a:rPr>
                  <a:t>GREENHOUSE ATMOSPHERE</a:t>
                </a:r>
              </a:p>
            </p:txBody>
          </p:sp>
        </p:grpSp>
        <p:sp>
          <p:nvSpPr>
            <p:cNvPr id="1152061" name="Rectangle 61"/>
            <p:cNvSpPr>
              <a:spLocks noChangeArrowheads="1"/>
            </p:cNvSpPr>
            <p:nvPr/>
          </p:nvSpPr>
          <p:spPr bwMode="auto">
            <a:xfrm>
              <a:off x="2607" y="4061"/>
              <a:ext cx="3119" cy="166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b="1"/>
                <a:t>490</a:t>
              </a:r>
              <a:r>
                <a:rPr lang="en-US" b="1" baseline="-25000"/>
                <a:t> </a:t>
              </a:r>
              <a:r>
                <a:rPr lang="en-US" b="1"/>
                <a:t>  </a:t>
              </a:r>
            </a:p>
          </p:txBody>
        </p:sp>
      </p:grpSp>
      <p:grpSp>
        <p:nvGrpSpPr>
          <p:cNvPr id="1152066" name="Group 66"/>
          <p:cNvGrpSpPr>
            <a:grpSpLocks/>
          </p:cNvGrpSpPr>
          <p:nvPr/>
        </p:nvGrpSpPr>
        <p:grpSpPr bwMode="auto">
          <a:xfrm>
            <a:off x="820738" y="6167438"/>
            <a:ext cx="7464425" cy="652462"/>
            <a:chOff x="517" y="3885"/>
            <a:chExt cx="4702" cy="411"/>
          </a:xfrm>
        </p:grpSpPr>
        <p:sp>
          <p:nvSpPr>
            <p:cNvPr id="1152063" name="Rectangle 63"/>
            <p:cNvSpPr>
              <a:spLocks noChangeArrowheads="1"/>
            </p:cNvSpPr>
            <p:nvPr/>
          </p:nvSpPr>
          <p:spPr bwMode="auto">
            <a:xfrm>
              <a:off x="549" y="3894"/>
              <a:ext cx="226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I</a:t>
              </a:r>
              <a:r>
                <a:rPr lang="en-US" i="1" baseline="-25000"/>
                <a:t>in</a:t>
              </a:r>
              <a:r>
                <a:rPr lang="en-US" baseline="-25000"/>
                <a:t> </a:t>
              </a:r>
              <a:r>
                <a:rPr lang="en-US"/>
                <a:t>–</a:t>
              </a:r>
              <a:r>
                <a:rPr lang="en-US" baseline="-25000"/>
                <a:t> </a:t>
              </a:r>
              <a:r>
                <a:rPr lang="en-US" i="1"/>
                <a:t>I</a:t>
              </a:r>
              <a:r>
                <a:rPr lang="en-US" i="1" baseline="-25000"/>
                <a:t>out</a:t>
              </a:r>
              <a:r>
                <a:rPr lang="en-US"/>
                <a:t> = 0 </a:t>
              </a:r>
              <a:r>
                <a:rPr lang="en-US">
                  <a:sym typeface="Symbol" pitchFamily="18" charset="2"/>
                </a:rPr>
                <a:t> 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∆</a:t>
              </a:r>
              <a:r>
                <a:rPr lang="en-US" i="1">
                  <a:cs typeface="Courier New" pitchFamily="49" charset="0"/>
                  <a:sym typeface="Symbol" pitchFamily="18" charset="2"/>
                </a:rPr>
                <a:t>T</a:t>
              </a:r>
              <a:r>
                <a:rPr lang="en-US">
                  <a:cs typeface="Courier New" pitchFamily="49" charset="0"/>
                  <a:sym typeface="Symbol" pitchFamily="18" charset="2"/>
                </a:rPr>
                <a:t> = 0</a:t>
              </a:r>
              <a:r>
                <a:rPr lang="en-US">
                  <a:cs typeface="Courier New" pitchFamily="49" charset="0"/>
                </a:rPr>
                <a:t> </a:t>
              </a:r>
            </a:p>
          </p:txBody>
        </p:sp>
        <p:sp>
          <p:nvSpPr>
            <p:cNvPr id="1152064" name="Text Box 64"/>
            <p:cNvSpPr txBox="1">
              <a:spLocks noChangeArrowheads="1"/>
            </p:cNvSpPr>
            <p:nvPr/>
          </p:nvSpPr>
          <p:spPr bwMode="auto">
            <a:xfrm>
              <a:off x="3225" y="3890"/>
              <a:ext cx="1994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1</a:t>
              </a:r>
              <a:r>
                <a:rPr lang="en-US" sz="1800" b="1" baseline="30000">
                  <a:solidFill>
                    <a:schemeClr val="bg1"/>
                  </a:solidFill>
                  <a:latin typeface="Arial" charset="0"/>
                </a:rPr>
                <a:t>st</a:t>
              </a: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 model constraint for temperature change </a:t>
              </a:r>
            </a:p>
          </p:txBody>
        </p:sp>
        <p:sp>
          <p:nvSpPr>
            <p:cNvPr id="1152065" name="Rectangle 65"/>
            <p:cNvSpPr>
              <a:spLocks noChangeArrowheads="1"/>
            </p:cNvSpPr>
            <p:nvPr/>
          </p:nvSpPr>
          <p:spPr bwMode="auto">
            <a:xfrm>
              <a:off x="517" y="3885"/>
              <a:ext cx="4701" cy="411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52067" name="Rectangle 67"/>
          <p:cNvSpPr>
            <a:spLocks noChangeArrowheads="1"/>
          </p:cNvSpPr>
          <p:nvPr/>
        </p:nvSpPr>
        <p:spPr bwMode="auto">
          <a:xfrm>
            <a:off x="4157663" y="3321050"/>
            <a:ext cx="4922837" cy="1920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52068" name="Rectangle 68"/>
          <p:cNvSpPr>
            <a:spLocks noChangeArrowheads="1"/>
          </p:cNvSpPr>
          <p:nvPr/>
        </p:nvSpPr>
        <p:spPr bwMode="auto">
          <a:xfrm>
            <a:off x="4152900" y="4741863"/>
            <a:ext cx="4922838" cy="192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96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20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20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520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152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1520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20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5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52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2067" grpId="0" animBg="1"/>
      <p:bldP spid="115206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928" name="Rectangle 64"/>
          <p:cNvSpPr>
            <a:spLocks noChangeArrowheads="1"/>
          </p:cNvSpPr>
          <p:nvPr/>
        </p:nvSpPr>
        <p:spPr bwMode="auto">
          <a:xfrm>
            <a:off x="682625" y="5768975"/>
            <a:ext cx="7773988" cy="10890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When Vega marks true north the in-                tensity of the seasons is much more extreme.</a:t>
            </a:r>
          </a:p>
        </p:txBody>
      </p:sp>
      <p:sp>
        <p:nvSpPr>
          <p:cNvPr id="118886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38467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 	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Milankovitch cycles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These extraterrestrial factors were            enumerated in 1941 by Serbian Milutin Milankovitch in his great work on ice ages.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Factor 3: The wobble cycle.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>
                <a:solidFill>
                  <a:srgbClr val="000000"/>
                </a:solidFill>
                <a:cs typeface="Courier New" pitchFamily="49" charset="0"/>
              </a:rPr>
              <a:t>In a 22,000-year long cycle the earth's rotational axis wobbles like a precessing top.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/>
              <a:t>Currently, our north pole is                          aimed at Polaris, the Pole Star</a:t>
            </a:r>
            <a:r>
              <a:rPr lang="en-US">
                <a:cs typeface="Courier New" pitchFamily="49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cs typeface="Courier New" pitchFamily="49" charset="0"/>
              </a:rPr>
              <a:t>-The axis can also point to Vega,                          and all points in between.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88869" name="Picture 5" descr="Milutin Milankovitch."/>
          <p:cNvPicPr>
            <a:picLocks noChangeAspect="1" noChangeArrowheads="1"/>
          </p:cNvPicPr>
          <p:nvPr/>
        </p:nvPicPr>
        <p:blipFill>
          <a:blip r:embed="rId6" cstate="print"/>
          <a:srcRect l="7585" r="6787" b="32993"/>
          <a:stretch>
            <a:fillRect/>
          </a:stretch>
        </p:blipFill>
        <p:spPr bwMode="auto">
          <a:xfrm>
            <a:off x="7781925" y="0"/>
            <a:ext cx="1362075" cy="1563688"/>
          </a:xfrm>
          <a:prstGeom prst="rect">
            <a:avLst/>
          </a:prstGeom>
          <a:noFill/>
        </p:spPr>
      </p:pic>
      <p:grpSp>
        <p:nvGrpSpPr>
          <p:cNvPr id="1188896" name="Group 32"/>
          <p:cNvGrpSpPr>
            <a:grpSpLocks/>
          </p:cNvGrpSpPr>
          <p:nvPr/>
        </p:nvGrpSpPr>
        <p:grpSpPr bwMode="auto">
          <a:xfrm rot="21193362" flipH="1">
            <a:off x="7981950" y="4948238"/>
            <a:ext cx="685800" cy="1905000"/>
            <a:chOff x="4602" y="2085"/>
            <a:chExt cx="432" cy="1200"/>
          </a:xfrm>
        </p:grpSpPr>
        <p:grpSp>
          <p:nvGrpSpPr>
            <p:cNvPr id="1188897" name="Group 33"/>
            <p:cNvGrpSpPr>
              <a:grpSpLocks/>
            </p:cNvGrpSpPr>
            <p:nvPr/>
          </p:nvGrpSpPr>
          <p:grpSpPr bwMode="auto">
            <a:xfrm>
              <a:off x="4602" y="2405"/>
              <a:ext cx="432" cy="708"/>
              <a:chOff x="5157" y="622"/>
              <a:chExt cx="432" cy="708"/>
            </a:xfrm>
          </p:grpSpPr>
          <p:sp>
            <p:nvSpPr>
              <p:cNvPr id="1188898" name="Oval 34"/>
              <p:cNvSpPr>
                <a:spLocks noChangeArrowheads="1"/>
              </p:cNvSpPr>
              <p:nvPr/>
            </p:nvSpPr>
            <p:spPr bwMode="auto">
              <a:xfrm>
                <a:off x="5157" y="720"/>
                <a:ext cx="432" cy="50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24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899" name="Rectangle 35"/>
              <p:cNvSpPr>
                <a:spLocks noChangeArrowheads="1"/>
              </p:cNvSpPr>
              <p:nvPr/>
            </p:nvSpPr>
            <p:spPr bwMode="auto">
              <a:xfrm>
                <a:off x="5237" y="622"/>
                <a:ext cx="275" cy="17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24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900" name="AutoShape 36"/>
              <p:cNvSpPr>
                <a:spLocks noChangeArrowheads="1"/>
              </p:cNvSpPr>
              <p:nvPr/>
            </p:nvSpPr>
            <p:spPr bwMode="auto">
              <a:xfrm flipV="1">
                <a:off x="5300" y="1200"/>
                <a:ext cx="150" cy="130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>
                      <a:alpha val="24001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8901" name="Line 37"/>
            <p:cNvSpPr>
              <a:spLocks noChangeShapeType="1"/>
            </p:cNvSpPr>
            <p:nvPr/>
          </p:nvSpPr>
          <p:spPr bwMode="auto">
            <a:xfrm flipV="1">
              <a:off x="4827" y="2085"/>
              <a:ext cx="0" cy="1200"/>
            </a:xfrm>
            <a:prstGeom prst="line">
              <a:avLst/>
            </a:prstGeom>
            <a:noFill/>
            <a:ln w="9525">
              <a:solidFill>
                <a:srgbClr val="DDDDDD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902" name="Group 38"/>
          <p:cNvGrpSpPr>
            <a:grpSpLocks/>
          </p:cNvGrpSpPr>
          <p:nvPr/>
        </p:nvGrpSpPr>
        <p:grpSpPr bwMode="auto">
          <a:xfrm rot="406638">
            <a:off x="8188325" y="4959350"/>
            <a:ext cx="685800" cy="1905000"/>
            <a:chOff x="4602" y="2085"/>
            <a:chExt cx="432" cy="1200"/>
          </a:xfrm>
        </p:grpSpPr>
        <p:grpSp>
          <p:nvGrpSpPr>
            <p:cNvPr id="1188903" name="Group 39"/>
            <p:cNvGrpSpPr>
              <a:grpSpLocks/>
            </p:cNvGrpSpPr>
            <p:nvPr/>
          </p:nvGrpSpPr>
          <p:grpSpPr bwMode="auto">
            <a:xfrm>
              <a:off x="4602" y="2405"/>
              <a:ext cx="432" cy="708"/>
              <a:chOff x="5157" y="622"/>
              <a:chExt cx="432" cy="708"/>
            </a:xfrm>
          </p:grpSpPr>
          <p:sp>
            <p:nvSpPr>
              <p:cNvPr id="1188904" name="Oval 40"/>
              <p:cNvSpPr>
                <a:spLocks noChangeArrowheads="1"/>
              </p:cNvSpPr>
              <p:nvPr/>
            </p:nvSpPr>
            <p:spPr bwMode="auto">
              <a:xfrm>
                <a:off x="5157" y="720"/>
                <a:ext cx="432" cy="507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905" name="Rectangle 41"/>
              <p:cNvSpPr>
                <a:spLocks noChangeArrowheads="1"/>
              </p:cNvSpPr>
              <p:nvPr/>
            </p:nvSpPr>
            <p:spPr bwMode="auto">
              <a:xfrm>
                <a:off x="5237" y="622"/>
                <a:ext cx="275" cy="178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8906" name="AutoShape 42"/>
              <p:cNvSpPr>
                <a:spLocks noChangeArrowheads="1"/>
              </p:cNvSpPr>
              <p:nvPr/>
            </p:nvSpPr>
            <p:spPr bwMode="auto">
              <a:xfrm flipV="1">
                <a:off x="5300" y="1200"/>
                <a:ext cx="150" cy="130"/>
              </a:xfrm>
              <a:prstGeom prst="triangle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88907" name="Line 43"/>
            <p:cNvSpPr>
              <a:spLocks noChangeShapeType="1"/>
            </p:cNvSpPr>
            <p:nvPr/>
          </p:nvSpPr>
          <p:spPr bwMode="auto">
            <a:xfrm flipV="1">
              <a:off x="4827" y="2085"/>
              <a:ext cx="0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8908" name="Arc 44"/>
          <p:cNvSpPr>
            <a:spLocks/>
          </p:cNvSpPr>
          <p:nvPr/>
        </p:nvSpPr>
        <p:spPr bwMode="auto">
          <a:xfrm flipH="1">
            <a:off x="8207375" y="4876800"/>
            <a:ext cx="461963" cy="179388"/>
          </a:xfrm>
          <a:custGeom>
            <a:avLst/>
            <a:gdLst>
              <a:gd name="G0" fmla="+- 21487 0 0"/>
              <a:gd name="G1" fmla="+- 21600 0 0"/>
              <a:gd name="G2" fmla="+- 21600 0 0"/>
              <a:gd name="T0" fmla="*/ 0 w 43087"/>
              <a:gd name="T1" fmla="*/ 19396 h 43200"/>
              <a:gd name="T2" fmla="*/ 4459 w 43087"/>
              <a:gd name="T3" fmla="*/ 34889 h 43200"/>
              <a:gd name="T4" fmla="*/ 21487 w 43087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087" h="43200" fill="none" extrusionOk="0">
                <a:moveTo>
                  <a:pt x="-1" y="19395"/>
                </a:moveTo>
                <a:cubicBezTo>
                  <a:pt x="1129" y="8377"/>
                  <a:pt x="10411" y="-1"/>
                  <a:pt x="21487" y="0"/>
                </a:cubicBezTo>
                <a:cubicBezTo>
                  <a:pt x="33416" y="0"/>
                  <a:pt x="43087" y="9670"/>
                  <a:pt x="43087" y="21600"/>
                </a:cubicBezTo>
                <a:cubicBezTo>
                  <a:pt x="43087" y="33529"/>
                  <a:pt x="33416" y="43200"/>
                  <a:pt x="21487" y="43200"/>
                </a:cubicBezTo>
                <a:cubicBezTo>
                  <a:pt x="14833" y="43200"/>
                  <a:pt x="8552" y="40134"/>
                  <a:pt x="4458" y="34889"/>
                </a:cubicBezTo>
              </a:path>
              <a:path w="43087" h="43200" stroke="0" extrusionOk="0">
                <a:moveTo>
                  <a:pt x="-1" y="19395"/>
                </a:moveTo>
                <a:cubicBezTo>
                  <a:pt x="1129" y="8377"/>
                  <a:pt x="10411" y="-1"/>
                  <a:pt x="21487" y="0"/>
                </a:cubicBezTo>
                <a:cubicBezTo>
                  <a:pt x="33416" y="0"/>
                  <a:pt x="43087" y="9670"/>
                  <a:pt x="43087" y="21600"/>
                </a:cubicBezTo>
                <a:cubicBezTo>
                  <a:pt x="43087" y="33529"/>
                  <a:pt x="33416" y="43200"/>
                  <a:pt x="21487" y="43200"/>
                </a:cubicBezTo>
                <a:cubicBezTo>
                  <a:pt x="14833" y="43200"/>
                  <a:pt x="8552" y="40134"/>
                  <a:pt x="4458" y="34889"/>
                </a:cubicBezTo>
                <a:lnTo>
                  <a:pt x="21487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88909" name="Group 45"/>
          <p:cNvGrpSpPr>
            <a:grpSpLocks/>
          </p:cNvGrpSpPr>
          <p:nvPr/>
        </p:nvGrpSpPr>
        <p:grpSpPr bwMode="auto">
          <a:xfrm>
            <a:off x="7891463" y="2686050"/>
            <a:ext cx="1085850" cy="4187825"/>
            <a:chOff x="3484" y="639"/>
            <a:chExt cx="684" cy="2638"/>
          </a:xfrm>
        </p:grpSpPr>
        <p:sp>
          <p:nvSpPr>
            <p:cNvPr id="1188910" name="AutoShape 46"/>
            <p:cNvSpPr>
              <a:spLocks noChangeArrowheads="1"/>
            </p:cNvSpPr>
            <p:nvPr/>
          </p:nvSpPr>
          <p:spPr bwMode="auto">
            <a:xfrm flipV="1">
              <a:off x="3490" y="720"/>
              <a:ext cx="667" cy="2557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DDDDDD">
                    <a:alpha val="23000"/>
                  </a:srgbClr>
                </a:gs>
                <a:gs pos="50000">
                  <a:srgbClr val="DDDDDD">
                    <a:gamma/>
                    <a:shade val="46275"/>
                    <a:invGamma/>
                  </a:srgbClr>
                </a:gs>
                <a:gs pos="100000">
                  <a:srgbClr val="DDDDDD">
                    <a:alpha val="23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8911" name="Oval 47"/>
            <p:cNvSpPr>
              <a:spLocks noChangeArrowheads="1"/>
            </p:cNvSpPr>
            <p:nvPr/>
          </p:nvSpPr>
          <p:spPr bwMode="auto">
            <a:xfrm>
              <a:off x="3484" y="639"/>
              <a:ext cx="684" cy="215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88912" name="Picture 48" descr="View Animati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53363" y="1708150"/>
            <a:ext cx="1123950" cy="847725"/>
          </a:xfrm>
          <a:prstGeom prst="rect">
            <a:avLst/>
          </a:prstGeom>
          <a:noFill/>
        </p:spPr>
      </p:pic>
      <p:sp>
        <p:nvSpPr>
          <p:cNvPr id="1188913" name="Line 49"/>
          <p:cNvSpPr>
            <a:spLocks noChangeShapeType="1"/>
          </p:cNvSpPr>
          <p:nvPr/>
        </p:nvSpPr>
        <p:spPr bwMode="auto">
          <a:xfrm flipH="1" flipV="1">
            <a:off x="6843713" y="4710113"/>
            <a:ext cx="11112" cy="172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1188914" name="Group 50"/>
          <p:cNvGrpSpPr>
            <a:grpSpLocks/>
          </p:cNvGrpSpPr>
          <p:nvPr/>
        </p:nvGrpSpPr>
        <p:grpSpPr bwMode="auto">
          <a:xfrm>
            <a:off x="6048375" y="4765675"/>
            <a:ext cx="1552575" cy="1741488"/>
            <a:chOff x="4327" y="1674"/>
            <a:chExt cx="978" cy="1097"/>
          </a:xfrm>
        </p:grpSpPr>
        <p:sp>
          <p:nvSpPr>
            <p:cNvPr id="1188915" name="Line 51"/>
            <p:cNvSpPr>
              <a:spLocks noChangeShapeType="1"/>
            </p:cNvSpPr>
            <p:nvPr/>
          </p:nvSpPr>
          <p:spPr bwMode="auto">
            <a:xfrm flipV="1">
              <a:off x="4490" y="1674"/>
              <a:ext cx="658" cy="109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188916" name="Picture 52" descr="Earth view-white background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7" y="1726"/>
              <a:ext cx="978" cy="947"/>
            </a:xfrm>
            <a:prstGeom prst="rect">
              <a:avLst/>
            </a:prstGeom>
            <a:noFill/>
          </p:spPr>
        </p:pic>
      </p:grpSp>
      <p:sp>
        <p:nvSpPr>
          <p:cNvPr id="1188917" name="Text Box 53"/>
          <p:cNvSpPr txBox="1">
            <a:spLocks noChangeArrowheads="1"/>
          </p:cNvSpPr>
          <p:nvPr/>
        </p:nvSpPr>
        <p:spPr bwMode="auto">
          <a:xfrm>
            <a:off x="7472363" y="4389438"/>
            <a:ext cx="882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Polaris</a:t>
            </a:r>
            <a:endParaRPr lang="en-US" sz="1800">
              <a:latin typeface="Arial" charset="0"/>
              <a:cs typeface="Arial" charset="0"/>
            </a:endParaRPr>
          </a:p>
        </p:txBody>
      </p:sp>
      <p:grpSp>
        <p:nvGrpSpPr>
          <p:cNvPr id="1188918" name="Group 54"/>
          <p:cNvGrpSpPr>
            <a:grpSpLocks/>
          </p:cNvGrpSpPr>
          <p:nvPr/>
        </p:nvGrpSpPr>
        <p:grpSpPr bwMode="auto">
          <a:xfrm>
            <a:off x="7316788" y="4433888"/>
            <a:ext cx="261937" cy="261937"/>
            <a:chOff x="425" y="3490"/>
            <a:chExt cx="165" cy="165"/>
          </a:xfrm>
        </p:grpSpPr>
        <p:sp>
          <p:nvSpPr>
            <p:cNvPr id="1188919" name="Line 55"/>
            <p:cNvSpPr>
              <a:spLocks noChangeShapeType="1"/>
            </p:cNvSpPr>
            <p:nvPr/>
          </p:nvSpPr>
          <p:spPr bwMode="auto">
            <a:xfrm>
              <a:off x="425" y="3490"/>
              <a:ext cx="165" cy="1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8920" name="Line 56"/>
            <p:cNvSpPr>
              <a:spLocks noChangeShapeType="1"/>
            </p:cNvSpPr>
            <p:nvPr/>
          </p:nvSpPr>
          <p:spPr bwMode="auto">
            <a:xfrm flipH="1">
              <a:off x="432" y="3490"/>
              <a:ext cx="158" cy="1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8921" name="Group 57"/>
          <p:cNvGrpSpPr>
            <a:grpSpLocks/>
          </p:cNvGrpSpPr>
          <p:nvPr/>
        </p:nvGrpSpPr>
        <p:grpSpPr bwMode="auto">
          <a:xfrm rot="-25337133">
            <a:off x="6103144" y="4768057"/>
            <a:ext cx="1552575" cy="1741487"/>
            <a:chOff x="4327" y="1674"/>
            <a:chExt cx="978" cy="1097"/>
          </a:xfrm>
        </p:grpSpPr>
        <p:sp>
          <p:nvSpPr>
            <p:cNvPr id="1188922" name="Line 58"/>
            <p:cNvSpPr>
              <a:spLocks noChangeShapeType="1"/>
            </p:cNvSpPr>
            <p:nvPr/>
          </p:nvSpPr>
          <p:spPr bwMode="auto">
            <a:xfrm flipV="1">
              <a:off x="4490" y="1674"/>
              <a:ext cx="658" cy="109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188923" name="Picture 59" descr="Earth view-white background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27" y="1726"/>
              <a:ext cx="978" cy="947"/>
            </a:xfrm>
            <a:prstGeom prst="rect">
              <a:avLst/>
            </a:prstGeom>
            <a:noFill/>
          </p:spPr>
        </p:pic>
      </p:grpSp>
      <p:sp>
        <p:nvSpPr>
          <p:cNvPr id="1188924" name="Text Box 60"/>
          <p:cNvSpPr txBox="1">
            <a:spLocks noChangeArrowheads="1"/>
          </p:cNvSpPr>
          <p:nvPr/>
        </p:nvSpPr>
        <p:spPr bwMode="auto">
          <a:xfrm>
            <a:off x="5476875" y="4400550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latin typeface="Arial" charset="0"/>
              </a:rPr>
              <a:t>Vega</a:t>
            </a:r>
            <a:endParaRPr lang="en-US" sz="1800">
              <a:latin typeface="Arial" charset="0"/>
              <a:cs typeface="Arial" charset="0"/>
            </a:endParaRPr>
          </a:p>
        </p:txBody>
      </p:sp>
      <p:grpSp>
        <p:nvGrpSpPr>
          <p:cNvPr id="1188925" name="Group 61"/>
          <p:cNvGrpSpPr>
            <a:grpSpLocks/>
          </p:cNvGrpSpPr>
          <p:nvPr/>
        </p:nvGrpSpPr>
        <p:grpSpPr bwMode="auto">
          <a:xfrm>
            <a:off x="6091238" y="4462463"/>
            <a:ext cx="261937" cy="261937"/>
            <a:chOff x="425" y="3490"/>
            <a:chExt cx="165" cy="165"/>
          </a:xfrm>
        </p:grpSpPr>
        <p:sp>
          <p:nvSpPr>
            <p:cNvPr id="1188926" name="Line 62"/>
            <p:cNvSpPr>
              <a:spLocks noChangeShapeType="1"/>
            </p:cNvSpPr>
            <p:nvPr/>
          </p:nvSpPr>
          <p:spPr bwMode="auto">
            <a:xfrm>
              <a:off x="425" y="3490"/>
              <a:ext cx="165" cy="1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8927" name="Line 63"/>
            <p:cNvSpPr>
              <a:spLocks noChangeShapeType="1"/>
            </p:cNvSpPr>
            <p:nvPr/>
          </p:nvSpPr>
          <p:spPr bwMode="auto">
            <a:xfrm flipH="1">
              <a:off x="432" y="3490"/>
              <a:ext cx="158" cy="16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481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8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8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8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8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2000"/>
                                        <p:tgtEl>
                                          <p:spTgt spid="118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8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8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8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889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8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8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88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888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8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8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8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8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8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8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889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908" grpId="0" animBg="1"/>
      <p:bldP spid="1188913" grpId="0" animBg="1"/>
      <p:bldP spid="1188917" grpId="0"/>
      <p:bldP spid="11889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91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33385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 	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Milankovitch cycles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These extraterrestrial factors were            enumerated in 1941 by Serbian Milutin Milankovitch in his great work on ice ages.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Milankovitch’s work was not recognized until the late 1960s because it was in Serbian.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In the 60s just such cycles were being discovered in sediment and ice-core studies.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90916" name="Picture 4" descr="Milutin Milankovitch."/>
          <p:cNvPicPr>
            <a:picLocks noChangeAspect="1" noChangeArrowheads="1"/>
          </p:cNvPicPr>
          <p:nvPr/>
        </p:nvPicPr>
        <p:blipFill>
          <a:blip r:embed="rId4" cstate="print"/>
          <a:srcRect l="7585" r="6787" b="32993"/>
          <a:stretch>
            <a:fillRect/>
          </a:stretch>
        </p:blipFill>
        <p:spPr bwMode="auto">
          <a:xfrm>
            <a:off x="7781925" y="0"/>
            <a:ext cx="1362075" cy="1563688"/>
          </a:xfrm>
          <a:prstGeom prst="rect">
            <a:avLst/>
          </a:prstGeom>
          <a:noFill/>
        </p:spPr>
      </p:pic>
      <p:sp>
        <p:nvSpPr>
          <p:cNvPr id="1190934" name="Rectangle 22"/>
          <p:cNvSpPr>
            <a:spLocks noChangeArrowheads="1"/>
          </p:cNvSpPr>
          <p:nvPr/>
        </p:nvSpPr>
        <p:spPr bwMode="auto">
          <a:xfrm>
            <a:off x="682625" y="4710113"/>
            <a:ext cx="7773988" cy="2147887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At their most extreme, Milankovitch cycles bring an annual variation of the sun’s power of less then 1/10</a:t>
            </a:r>
            <a:r>
              <a:rPr lang="en-US" baseline="30000">
                <a:sym typeface="Symbol" pitchFamily="18" charset="2"/>
              </a:rPr>
              <a:t>th</a:t>
            </a:r>
            <a:r>
              <a:rPr lang="en-US">
                <a:sym typeface="Symbol" pitchFamily="18" charset="2"/>
              </a:rPr>
              <a:t> of 1 percent.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Yet this seemingly trivial variation causes Earth’s average temperature to rise or fall by 9°F! </a:t>
            </a:r>
          </a:p>
        </p:txBody>
      </p:sp>
      <p:pic>
        <p:nvPicPr>
          <p:cNvPr id="1190950" name="Picture 38" descr="View Animatio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3363" y="1708150"/>
            <a:ext cx="1123950" cy="847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4776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0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0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</a:t>
            </a:r>
            <a:r>
              <a:rPr lang="en-US" b="1">
                <a:solidFill>
                  <a:srgbClr val="000000"/>
                </a:solidFill>
                <a:cs typeface="Times New Roman" pitchFamily="18" charset="0"/>
              </a:rPr>
              <a:t>enhanced greenhouse effect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 	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Greenhouse gas fluctuation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Both solar fluctuation and the Milankovitch cycles are extraterrestrial sources of global warming and cooling.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One of the two terrestrial causes are the greenhouse gases. (The other is the earth’s interior heat.)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Carbon dioxide, water vapor, methane, and nitrous oxide are all greenhouse gases                which are capable of absorbing a                  portion of the IR energy emitted by                   the earth. 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92967" name="Rectangle 7"/>
          <p:cNvSpPr>
            <a:spLocks noChangeArrowheads="1"/>
          </p:cNvSpPr>
          <p:nvPr/>
        </p:nvSpPr>
        <p:spPr bwMode="auto">
          <a:xfrm>
            <a:off x="682625" y="5962650"/>
            <a:ext cx="7773988" cy="895350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 </a:t>
            </a:r>
            <a:r>
              <a:rPr lang="en-US" b="1">
                <a:sym typeface="Symbol" pitchFamily="18" charset="2"/>
              </a:rPr>
              <a:t>enhanced greenhouse effect</a:t>
            </a:r>
            <a:r>
              <a:rPr lang="en-US">
                <a:sym typeface="Symbol" pitchFamily="18" charset="2"/>
              </a:rPr>
              <a:t> is               caused by humans increasing their levels.</a:t>
            </a:r>
          </a:p>
        </p:txBody>
      </p:sp>
      <p:pic>
        <p:nvPicPr>
          <p:cNvPr id="1192968" name="Picture 8" descr="ClimateChangeEmissions500"/>
          <p:cNvPicPr>
            <a:picLocks noChangeAspect="1" noChangeArrowheads="1"/>
          </p:cNvPicPr>
          <p:nvPr/>
        </p:nvPicPr>
        <p:blipFill>
          <a:blip r:embed="rId4" cstate="print"/>
          <a:srcRect l="17459" t="1917" r="633" b="511"/>
          <a:stretch>
            <a:fillRect/>
          </a:stretch>
        </p:blipFill>
        <p:spPr bwMode="auto">
          <a:xfrm>
            <a:off x="6546850" y="4749800"/>
            <a:ext cx="2389188" cy="187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6795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2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2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2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29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2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92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 	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Radioactivity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interior of the earth itself is quite hot.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two sources of internal heat are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-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radioactive minerals within the mantle, which provides about 80-90% of Earth’s internal heat, 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-and accretion remnants, which is the energy left over from the forming of the earth through accretion.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95012" name="Rectangle 4"/>
          <p:cNvSpPr>
            <a:spLocks noChangeArrowheads="1"/>
          </p:cNvSpPr>
          <p:nvPr/>
        </p:nvSpPr>
        <p:spPr bwMode="auto">
          <a:xfrm>
            <a:off x="682625" y="4795838"/>
            <a:ext cx="7773988" cy="2062162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These effects are quite minimal                  in the global warming scenario.                  Recall that volcanoes only add                    about 1% of the CO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added yearly                       to the atmosphere as compared to human-added CO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.</a:t>
            </a:r>
          </a:p>
        </p:txBody>
      </p:sp>
      <p:pic>
        <p:nvPicPr>
          <p:cNvPr id="1195013" name="Picture 5" descr="volcano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175" y="4802188"/>
            <a:ext cx="2614613" cy="1568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105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5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5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950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5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95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9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95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9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95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95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State what is meant by the enhanced greenhouse effect. 	</a:t>
            </a:r>
          </a:p>
          <a:p>
            <a:pPr>
              <a:spcBef>
                <a:spcPct val="20000"/>
              </a:spcBef>
            </a:pP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The controversies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Data may or may not convince one of the first controversy but probably Earth is warming.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Given that humans produce greenhouse gases we can probably rule out the second controversy.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Extremely 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complex computer simulations are integral to deciding the third controversy, which helps to explain its divisiveness.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201158" name="Rectangle 6"/>
          <p:cNvSpPr>
            <a:spLocks noChangeArrowheads="1"/>
          </p:cNvSpPr>
          <p:nvPr/>
        </p:nvSpPr>
        <p:spPr bwMode="auto">
          <a:xfrm>
            <a:off x="1417638" y="2308225"/>
            <a:ext cx="6342062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Global warming is really happening.</a:t>
            </a:r>
            <a:r>
              <a:rPr lang="en-US"/>
              <a:t>  </a:t>
            </a:r>
            <a:endParaRPr lang="en-US" b="1">
              <a:sym typeface="Symbol" pitchFamily="18" charset="2"/>
            </a:endParaRPr>
          </a:p>
        </p:txBody>
      </p:sp>
      <p:sp>
        <p:nvSpPr>
          <p:cNvPr id="1201159" name="Rectangle 7"/>
          <p:cNvSpPr>
            <a:spLocks noChangeArrowheads="1"/>
          </p:cNvSpPr>
          <p:nvPr/>
        </p:nvSpPr>
        <p:spPr bwMode="auto">
          <a:xfrm>
            <a:off x="1420813" y="2557463"/>
            <a:ext cx="72532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Global warming is not really happening.</a:t>
            </a:r>
            <a:r>
              <a:rPr lang="en-US"/>
              <a:t>  </a:t>
            </a:r>
            <a:endParaRPr lang="en-US" b="1">
              <a:sym typeface="Symbol" pitchFamily="18" charset="2"/>
            </a:endParaRPr>
          </a:p>
        </p:txBody>
      </p:sp>
      <p:sp>
        <p:nvSpPr>
          <p:cNvPr id="1201161" name="Rectangle 9"/>
          <p:cNvSpPr>
            <a:spLocks noChangeArrowheads="1"/>
          </p:cNvSpPr>
          <p:nvPr/>
        </p:nvSpPr>
        <p:spPr bwMode="auto">
          <a:xfrm>
            <a:off x="1420813" y="2873375"/>
            <a:ext cx="6340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Global warming is enhanced by man.</a:t>
            </a:r>
            <a:r>
              <a:rPr lang="en-US"/>
              <a:t>  </a:t>
            </a:r>
            <a:endParaRPr lang="en-US" b="1">
              <a:sym typeface="Symbol" pitchFamily="18" charset="2"/>
            </a:endParaRPr>
          </a:p>
        </p:txBody>
      </p:sp>
      <p:sp>
        <p:nvSpPr>
          <p:cNvPr id="1201162" name="Rectangle 10"/>
          <p:cNvSpPr>
            <a:spLocks noChangeArrowheads="1"/>
          </p:cNvSpPr>
          <p:nvPr/>
        </p:nvSpPr>
        <p:spPr bwMode="auto">
          <a:xfrm>
            <a:off x="1423988" y="3109913"/>
            <a:ext cx="72517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Global warming is not enhanced by man.</a:t>
            </a:r>
            <a:r>
              <a:rPr lang="en-US"/>
              <a:t>  </a:t>
            </a:r>
            <a:endParaRPr lang="en-US" b="1">
              <a:sym typeface="Symbol" pitchFamily="18" charset="2"/>
            </a:endParaRPr>
          </a:p>
        </p:txBody>
      </p:sp>
      <p:sp>
        <p:nvSpPr>
          <p:cNvPr id="1201164" name="Rectangle 12"/>
          <p:cNvSpPr>
            <a:spLocks noChangeArrowheads="1"/>
          </p:cNvSpPr>
          <p:nvPr/>
        </p:nvSpPr>
        <p:spPr bwMode="auto">
          <a:xfrm>
            <a:off x="1422400" y="3440113"/>
            <a:ext cx="7319963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</a:rPr>
              <a:t>Enhanced greenhouse effect is a significant portion of the overall global warming.</a:t>
            </a:r>
            <a:r>
              <a:rPr lang="en-US"/>
              <a:t>  </a:t>
            </a:r>
            <a:endParaRPr lang="en-US" b="1">
              <a:sym typeface="Symbol" pitchFamily="18" charset="2"/>
            </a:endParaRPr>
          </a:p>
        </p:txBody>
      </p:sp>
      <p:sp>
        <p:nvSpPr>
          <p:cNvPr id="1201165" name="Rectangle 13"/>
          <p:cNvSpPr>
            <a:spLocks noChangeArrowheads="1"/>
          </p:cNvSpPr>
          <p:nvPr/>
        </p:nvSpPr>
        <p:spPr bwMode="auto">
          <a:xfrm>
            <a:off x="1412875" y="3986213"/>
            <a:ext cx="727392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solidFill>
                  <a:srgbClr val="FF0000"/>
                </a:solidFill>
              </a:rPr>
              <a:t>Enhanced greenhouse effect is not a signifi-      cant portion of the overall global warming.</a:t>
            </a:r>
            <a:r>
              <a:rPr lang="en-US"/>
              <a:t>  </a:t>
            </a:r>
            <a:endParaRPr lang="en-US" b="1">
              <a:sym typeface="Symbol" pitchFamily="18" charset="2"/>
            </a:endParaRPr>
          </a:p>
        </p:txBody>
      </p:sp>
      <p:pic>
        <p:nvPicPr>
          <p:cNvPr id="1201181" name="Picture 29" descr="ANd9GcQoKWB07K6fYrvqsCVWevxGEv5gBWEqoOQnPAPRb3i5sSPVDSP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5988" y="4054475"/>
            <a:ext cx="523875" cy="523875"/>
          </a:xfrm>
          <a:prstGeom prst="rect">
            <a:avLst/>
          </a:prstGeom>
          <a:noFill/>
        </p:spPr>
      </p:pic>
      <p:pic>
        <p:nvPicPr>
          <p:cNvPr id="1201183" name="Picture 31" descr="ANd9GcTu3TVsLVdcc5tvL-CPhwuLEwPSMIHQx8eYD_BFIIAoDDyjq-u3Ow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CF3"/>
              </a:clrFrom>
              <a:clrTo>
                <a:srgbClr val="FFFCF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7100" y="3543300"/>
            <a:ext cx="523875" cy="523875"/>
          </a:xfrm>
          <a:prstGeom prst="rect">
            <a:avLst/>
          </a:prstGeom>
          <a:noFill/>
        </p:spPr>
      </p:pic>
      <p:sp>
        <p:nvSpPr>
          <p:cNvPr id="1201184" name="Line 32"/>
          <p:cNvSpPr>
            <a:spLocks noChangeShapeType="1"/>
          </p:cNvSpPr>
          <p:nvPr/>
        </p:nvSpPr>
        <p:spPr bwMode="auto">
          <a:xfrm>
            <a:off x="1419225" y="3275013"/>
            <a:ext cx="59197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01185" name="Line 33"/>
          <p:cNvSpPr>
            <a:spLocks noChangeShapeType="1"/>
          </p:cNvSpPr>
          <p:nvPr/>
        </p:nvSpPr>
        <p:spPr bwMode="auto">
          <a:xfrm>
            <a:off x="1458913" y="2736850"/>
            <a:ext cx="59197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1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01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1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11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1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1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01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01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01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01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01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01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201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01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01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1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11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158" grpId="0"/>
      <p:bldP spid="1201159" grpId="0"/>
      <p:bldP spid="1201161" grpId="0"/>
      <p:bldP spid="1201162" grpId="0"/>
      <p:bldP spid="1201164" grpId="0"/>
      <p:bldP spid="1201165" grpId="0"/>
      <p:bldP spid="1201184" grpId="0" animBg="1"/>
      <p:bldP spid="12011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33623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8.6.3	Identify the increased combustion of fossil fuels as the likely major cause of the enhanced greenhouse effect.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8.6.4	Describe evidence that links global warming to increased levels of greenhouse gases.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8.6.5	Outline some of the mechanisms that may increase the rate of global warming.	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-Increased Greenhouse gases caused by burning fossil fuels. </a:t>
            </a:r>
          </a:p>
          <a:p>
            <a:pPr marL="609600" indent="-609600"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   -Decreased albedo caused by melting ice caps.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1417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</p:spTree>
    <p:extLst>
      <p:ext uri="{BB962C8B-B14F-4D97-AF65-F5344CB8AC3E}">
        <p14:creationId xmlns:p14="http://schemas.microsoft.com/office/powerpoint/2010/main" val="9714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1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17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17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17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41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417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Identify the increased combustion of fossil fuels as the likely major cause of the enhanced greenhouse effect.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that </a:t>
            </a:r>
            <a:r>
              <a:rPr lang="en-US">
                <a:solidFill>
                  <a:srgbClr val="000000"/>
                </a:solidFill>
              </a:rPr>
              <a:t>deforestation accounts for only                             8.1 / (29.2 + 8.1 + 8.4 + 3.7 + 0.5) = 16% of human-caused                                 greenhouse gas                                     production.                                        Thus fossil                                  fuels produce                                        84% of our                                      greenhouse                                  emissions.</a:t>
            </a:r>
          </a:p>
          <a:p>
            <a:pPr>
              <a:spcBef>
                <a:spcPct val="20000"/>
              </a:spcBef>
            </a:pPr>
            <a:endParaRPr lang="en-US" i="1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970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97060" name="Picture 4" descr="evolution_graph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2913" y="2984500"/>
            <a:ext cx="5727700" cy="3846513"/>
          </a:xfrm>
          <a:prstGeom prst="rect">
            <a:avLst/>
          </a:prstGeom>
          <a:noFill/>
        </p:spPr>
      </p:pic>
      <p:sp>
        <p:nvSpPr>
          <p:cNvPr id="1197064" name="Text Box 8"/>
          <p:cNvSpPr txBox="1">
            <a:spLocks noChangeArrowheads="1"/>
          </p:cNvSpPr>
          <p:nvPr/>
        </p:nvSpPr>
        <p:spPr bwMode="auto">
          <a:xfrm>
            <a:off x="4794250" y="3146425"/>
            <a:ext cx="3797300" cy="2225675"/>
          </a:xfrm>
          <a:prstGeom prst="rect">
            <a:avLst/>
          </a:prstGeom>
          <a:solidFill>
            <a:srgbClr val="FFFFCC">
              <a:alpha val="6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chemeClr val="hlink"/>
                </a:solidFill>
              </a:rPr>
              <a:t>Breakdown of world greenhouse gas emissions in 2004 by gas (except ozone), in billion tonnes CO</a:t>
            </a:r>
            <a:r>
              <a:rPr lang="en-US" b="1" baseline="-25000">
                <a:solidFill>
                  <a:schemeClr val="hlink"/>
                </a:solidFill>
              </a:rPr>
              <a:t>2</a:t>
            </a:r>
            <a:r>
              <a:rPr lang="en-US" b="1">
                <a:solidFill>
                  <a:schemeClr val="hlink"/>
                </a:solidFill>
              </a:rPr>
              <a:t> equivalent. From IPCC, 2007.</a:t>
            </a:r>
          </a:p>
        </p:txBody>
      </p:sp>
      <p:sp>
        <p:nvSpPr>
          <p:cNvPr id="1197062" name="Rectangle 6"/>
          <p:cNvSpPr>
            <a:spLocks noChangeArrowheads="1"/>
          </p:cNvSpPr>
          <p:nvPr/>
        </p:nvSpPr>
        <p:spPr bwMode="auto">
          <a:xfrm>
            <a:off x="4427538" y="5360988"/>
            <a:ext cx="974725" cy="1497012"/>
          </a:xfrm>
          <a:prstGeom prst="rect">
            <a:avLst/>
          </a:prstGeom>
          <a:solidFill>
            <a:srgbClr val="FF6600">
              <a:alpha val="2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634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7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7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7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7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7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7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970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7064" grpId="0" animBg="1"/>
      <p:bldP spid="119706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evidence that links global warming to increased levels of greenhouse gases.	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The graph shows the seasonal variation of atmospheric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the                                       seasonal                                      fluctuations                                    showing an                                      increase in                                      cooling months                                        and a decrease                                        in warming                                       months.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 the                                        overall                                        increase in                                          CO</a:t>
            </a:r>
            <a:r>
              <a:rPr lang="en-US" baseline="-2500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levels.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99116" name="Picture 12" descr="Current Mauna Loa CO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39" t="8331" r="6381" b="4149"/>
          <a:stretch>
            <a:fillRect/>
          </a:stretch>
        </p:blipFill>
        <p:spPr bwMode="auto">
          <a:xfrm>
            <a:off x="3043238" y="2438400"/>
            <a:ext cx="6100762" cy="4419600"/>
          </a:xfrm>
          <a:prstGeom prst="rect">
            <a:avLst/>
          </a:prstGeom>
          <a:noFill/>
        </p:spPr>
      </p:pic>
      <p:sp>
        <p:nvSpPr>
          <p:cNvPr id="1199117" name="Rectangle 13"/>
          <p:cNvSpPr>
            <a:spLocks noChangeArrowheads="1"/>
          </p:cNvSpPr>
          <p:nvPr/>
        </p:nvSpPr>
        <p:spPr bwMode="auto">
          <a:xfrm>
            <a:off x="4559300" y="4500563"/>
            <a:ext cx="530225" cy="1708150"/>
          </a:xfrm>
          <a:prstGeom prst="rect">
            <a:avLst/>
          </a:prstGeom>
          <a:solidFill>
            <a:schemeClr val="hlink">
              <a:alpha val="37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118" name="Text Box 14"/>
          <p:cNvSpPr txBox="1">
            <a:spLocks noChangeArrowheads="1"/>
          </p:cNvSpPr>
          <p:nvPr/>
        </p:nvSpPr>
        <p:spPr bwMode="auto">
          <a:xfrm rot="16200000">
            <a:off x="4178300" y="3495675"/>
            <a:ext cx="1343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cooling months</a:t>
            </a:r>
          </a:p>
        </p:txBody>
      </p:sp>
      <p:sp>
        <p:nvSpPr>
          <p:cNvPr id="1199119" name="Rectangle 15"/>
          <p:cNvSpPr>
            <a:spLocks noChangeArrowheads="1"/>
          </p:cNvSpPr>
          <p:nvPr/>
        </p:nvSpPr>
        <p:spPr bwMode="auto">
          <a:xfrm>
            <a:off x="5089525" y="4503738"/>
            <a:ext cx="541338" cy="1708150"/>
          </a:xfrm>
          <a:prstGeom prst="rect">
            <a:avLst/>
          </a:prstGeom>
          <a:solidFill>
            <a:srgbClr val="FF0000">
              <a:alpha val="37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99120" name="Text Box 16"/>
          <p:cNvSpPr txBox="1">
            <a:spLocks noChangeArrowheads="1"/>
          </p:cNvSpPr>
          <p:nvPr/>
        </p:nvSpPr>
        <p:spPr bwMode="auto">
          <a:xfrm rot="16200000">
            <a:off x="4733925" y="3486150"/>
            <a:ext cx="1343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warming months</a:t>
            </a:r>
          </a:p>
        </p:txBody>
      </p:sp>
      <p:sp>
        <p:nvSpPr>
          <p:cNvPr id="1199121" name="Freeform 17"/>
          <p:cNvSpPr>
            <a:spLocks/>
          </p:cNvSpPr>
          <p:nvPr/>
        </p:nvSpPr>
        <p:spPr bwMode="auto">
          <a:xfrm>
            <a:off x="3825875" y="2900363"/>
            <a:ext cx="4884738" cy="2767012"/>
          </a:xfrm>
          <a:custGeom>
            <a:avLst/>
            <a:gdLst/>
            <a:ahLst/>
            <a:cxnLst>
              <a:cxn ang="0">
                <a:pos x="0" y="1743"/>
              </a:cxn>
              <a:cxn ang="0">
                <a:pos x="220" y="1606"/>
              </a:cxn>
              <a:cxn ang="0">
                <a:pos x="296" y="1584"/>
              </a:cxn>
              <a:cxn ang="0">
                <a:pos x="387" y="1493"/>
              </a:cxn>
              <a:cxn ang="0">
                <a:pos x="500" y="1553"/>
              </a:cxn>
              <a:cxn ang="0">
                <a:pos x="667" y="1402"/>
              </a:cxn>
              <a:cxn ang="0">
                <a:pos x="781" y="1394"/>
              </a:cxn>
              <a:cxn ang="0">
                <a:pos x="940" y="1318"/>
              </a:cxn>
              <a:cxn ang="0">
                <a:pos x="1046" y="1318"/>
              </a:cxn>
              <a:cxn ang="0">
                <a:pos x="1198" y="1174"/>
              </a:cxn>
              <a:cxn ang="0">
                <a:pos x="1349" y="1053"/>
              </a:cxn>
              <a:cxn ang="0">
                <a:pos x="1584" y="977"/>
              </a:cxn>
              <a:cxn ang="0">
                <a:pos x="1819" y="697"/>
              </a:cxn>
              <a:cxn ang="0">
                <a:pos x="1910" y="704"/>
              </a:cxn>
              <a:cxn ang="0">
                <a:pos x="2107" y="651"/>
              </a:cxn>
              <a:cxn ang="0">
                <a:pos x="2198" y="576"/>
              </a:cxn>
              <a:cxn ang="0">
                <a:pos x="2281" y="591"/>
              </a:cxn>
              <a:cxn ang="0">
                <a:pos x="2319" y="568"/>
              </a:cxn>
              <a:cxn ang="0">
                <a:pos x="2463" y="409"/>
              </a:cxn>
              <a:cxn ang="0">
                <a:pos x="2592" y="401"/>
              </a:cxn>
              <a:cxn ang="0">
                <a:pos x="2675" y="303"/>
              </a:cxn>
              <a:cxn ang="0">
                <a:pos x="2850" y="265"/>
              </a:cxn>
              <a:cxn ang="0">
                <a:pos x="2963" y="181"/>
              </a:cxn>
              <a:cxn ang="0">
                <a:pos x="3077" y="0"/>
              </a:cxn>
            </a:cxnLst>
            <a:rect l="0" t="0" r="r" b="b"/>
            <a:pathLst>
              <a:path w="3077" h="1743">
                <a:moveTo>
                  <a:pt x="0" y="1743"/>
                </a:moveTo>
                <a:lnTo>
                  <a:pt x="220" y="1606"/>
                </a:lnTo>
                <a:lnTo>
                  <a:pt x="296" y="1584"/>
                </a:lnTo>
                <a:lnTo>
                  <a:pt x="387" y="1493"/>
                </a:lnTo>
                <a:lnTo>
                  <a:pt x="500" y="1553"/>
                </a:lnTo>
                <a:lnTo>
                  <a:pt x="667" y="1402"/>
                </a:lnTo>
                <a:lnTo>
                  <a:pt x="781" y="1394"/>
                </a:lnTo>
                <a:lnTo>
                  <a:pt x="940" y="1318"/>
                </a:lnTo>
                <a:lnTo>
                  <a:pt x="1046" y="1318"/>
                </a:lnTo>
                <a:lnTo>
                  <a:pt x="1198" y="1174"/>
                </a:lnTo>
                <a:lnTo>
                  <a:pt x="1349" y="1053"/>
                </a:lnTo>
                <a:lnTo>
                  <a:pt x="1584" y="977"/>
                </a:lnTo>
                <a:lnTo>
                  <a:pt x="1819" y="697"/>
                </a:lnTo>
                <a:lnTo>
                  <a:pt x="1910" y="704"/>
                </a:lnTo>
                <a:lnTo>
                  <a:pt x="2107" y="651"/>
                </a:lnTo>
                <a:lnTo>
                  <a:pt x="2198" y="576"/>
                </a:lnTo>
                <a:lnTo>
                  <a:pt x="2281" y="591"/>
                </a:lnTo>
                <a:lnTo>
                  <a:pt x="2319" y="568"/>
                </a:lnTo>
                <a:lnTo>
                  <a:pt x="2463" y="409"/>
                </a:lnTo>
                <a:lnTo>
                  <a:pt x="2592" y="401"/>
                </a:lnTo>
                <a:lnTo>
                  <a:pt x="2675" y="303"/>
                </a:lnTo>
                <a:lnTo>
                  <a:pt x="2850" y="265"/>
                </a:lnTo>
                <a:lnTo>
                  <a:pt x="2963" y="181"/>
                </a:lnTo>
                <a:lnTo>
                  <a:pt x="3077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74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9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99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99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9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99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99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199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199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199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99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99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99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99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99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99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9117" grpId="0" animBg="1"/>
      <p:bldP spid="1199118" grpId="0"/>
      <p:bldP spid="1199119" grpId="0" animBg="1"/>
      <p:bldP spid="1199120" grpId="0"/>
      <p:bldP spid="11991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1396" name="Picture 4" descr="Current Mauna Loa CO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1775"/>
            <a:ext cx="9144000" cy="663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3123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Our second model describes the temperature change when </a:t>
            </a:r>
            <a:r>
              <a:rPr lang="en-US" i="1"/>
              <a:t>I</a:t>
            </a:r>
            <a:r>
              <a:rPr lang="en-US" i="1" baseline="-25000"/>
              <a:t>in</a:t>
            </a:r>
            <a:r>
              <a:rPr lang="en-US" baseline="-25000"/>
              <a:t> </a:t>
            </a:r>
            <a:r>
              <a:rPr lang="en-US"/>
              <a:t>–</a:t>
            </a:r>
            <a:r>
              <a:rPr lang="en-US" baseline="-25000"/>
              <a:t> </a:t>
            </a:r>
            <a:r>
              <a:rPr lang="en-US" i="1"/>
              <a:t>I</a:t>
            </a:r>
            <a:r>
              <a:rPr lang="en-US" i="1" baseline="-25000"/>
              <a:t>out</a:t>
            </a:r>
            <a:r>
              <a:rPr lang="en-US"/>
              <a:t> </a:t>
            </a:r>
            <a:r>
              <a:rPr lang="en-US">
                <a:sym typeface="Symbol" pitchFamily="18" charset="2"/>
              </a:rPr>
              <a:t></a:t>
            </a:r>
            <a:r>
              <a:rPr lang="en-US"/>
              <a:t> 0… </a:t>
            </a: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Recall the concept of surface heat capacity.</a:t>
            </a: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en-US">
              <a:solidFill>
                <a:srgbClr val="000000"/>
              </a:solidFill>
              <a:cs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Recall that intensity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P/A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P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Q/</a:t>
            </a:r>
            <a:r>
              <a:rPr lang="en-US">
                <a:cs typeface="Courier New" pitchFamily="49" charset="0"/>
              </a:rPr>
              <a:t>∆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 Then</a:t>
            </a:r>
          </a:p>
          <a:p>
            <a:pPr>
              <a:spcBef>
                <a:spcPct val="20000"/>
              </a:spcBef>
            </a:pPr>
            <a:r>
              <a:rPr lang="en-US" i="1"/>
              <a:t>            </a:t>
            </a:r>
            <a:r>
              <a:rPr lang="en-US" i="1" baseline="-25000"/>
              <a:t> </a:t>
            </a:r>
            <a:r>
              <a:rPr lang="en-US" i="1"/>
              <a:t>Q </a:t>
            </a:r>
            <a:r>
              <a:rPr lang="en-US"/>
              <a:t>=</a:t>
            </a:r>
            <a:r>
              <a:rPr lang="en-US" i="1"/>
              <a:t> C</a:t>
            </a:r>
            <a:r>
              <a:rPr lang="en-US" i="1" baseline="-25000"/>
              <a:t>s</a:t>
            </a:r>
            <a:r>
              <a:rPr lang="en-US" i="1"/>
              <a:t>A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	</a:t>
            </a:r>
            <a:r>
              <a:rPr lang="en-US"/>
              <a:t>(surface heat capacity)</a:t>
            </a:r>
          </a:p>
          <a:p>
            <a:pPr>
              <a:spcBef>
                <a:spcPct val="20000"/>
              </a:spcBef>
            </a:pPr>
            <a:r>
              <a:rPr lang="en-US" i="1"/>
              <a:t>   </a:t>
            </a:r>
            <a:r>
              <a:rPr lang="en-US" i="1" baseline="-25000"/>
              <a:t> </a:t>
            </a:r>
            <a:r>
              <a:rPr lang="en-US" i="1"/>
              <a:t> </a:t>
            </a:r>
            <a:r>
              <a:rPr lang="en-US" i="1" baseline="-25000"/>
              <a:t> </a:t>
            </a:r>
            <a:r>
              <a:rPr lang="en-US" i="1"/>
              <a:t>Q</a:t>
            </a:r>
            <a:r>
              <a:rPr lang="en-US" i="1" baseline="-25000"/>
              <a:t>in</a:t>
            </a:r>
            <a:r>
              <a:rPr lang="en-US" i="1"/>
              <a:t> – Q</a:t>
            </a:r>
            <a:r>
              <a:rPr lang="en-US" i="1" baseline="-25000"/>
              <a:t>out</a:t>
            </a:r>
            <a:r>
              <a:rPr lang="en-US" i="1"/>
              <a:t> </a:t>
            </a:r>
            <a:r>
              <a:rPr lang="en-US"/>
              <a:t>=</a:t>
            </a:r>
            <a:r>
              <a:rPr lang="en-US" i="1"/>
              <a:t> C</a:t>
            </a:r>
            <a:r>
              <a:rPr lang="en-US" i="1" baseline="-25000"/>
              <a:t>s</a:t>
            </a:r>
            <a:r>
              <a:rPr lang="en-US" i="1"/>
              <a:t>A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	(net heat gain/loss)</a:t>
            </a:r>
          </a:p>
          <a:p>
            <a:pPr>
              <a:spcBef>
                <a:spcPct val="20000"/>
              </a:spcBef>
            </a:pPr>
            <a:r>
              <a:rPr lang="en-US" baseline="-25000"/>
              <a:t>   </a:t>
            </a:r>
            <a:r>
              <a:rPr lang="en-US"/>
              <a:t>(</a:t>
            </a:r>
            <a:r>
              <a:rPr lang="en-US" i="1"/>
              <a:t>P</a:t>
            </a:r>
            <a:r>
              <a:rPr lang="en-US" i="1" baseline="-25000"/>
              <a:t>in</a:t>
            </a:r>
            <a:r>
              <a:rPr lang="en-US" baseline="-25000"/>
              <a:t> </a:t>
            </a:r>
            <a:r>
              <a:rPr lang="en-US"/>
              <a:t>–</a:t>
            </a:r>
            <a:r>
              <a:rPr lang="en-US" baseline="-25000"/>
              <a:t> </a:t>
            </a:r>
            <a:r>
              <a:rPr lang="en-US" i="1"/>
              <a:t>P</a:t>
            </a:r>
            <a:r>
              <a:rPr lang="en-US" i="1" baseline="-25000"/>
              <a:t>out</a:t>
            </a:r>
            <a:r>
              <a:rPr lang="en-US"/>
              <a:t>)</a:t>
            </a:r>
            <a:r>
              <a:rPr lang="en-US">
                <a:cs typeface="Courier New" pitchFamily="49" charset="0"/>
              </a:rPr>
              <a:t>∆</a:t>
            </a:r>
            <a:r>
              <a:rPr lang="en-US" i="1">
                <a:cs typeface="Courier New" pitchFamily="49" charset="0"/>
              </a:rPr>
              <a:t>t</a:t>
            </a:r>
            <a:r>
              <a:rPr lang="en-US">
                <a:cs typeface="Courier New" pitchFamily="49" charset="0"/>
              </a:rPr>
              <a:t> = </a:t>
            </a:r>
            <a:r>
              <a:rPr lang="en-US" i="1"/>
              <a:t>C</a:t>
            </a:r>
            <a:r>
              <a:rPr lang="en-US" i="1" baseline="-25000"/>
              <a:t>s</a:t>
            </a:r>
            <a:r>
              <a:rPr lang="en-US" i="1"/>
              <a:t>A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	(</a:t>
            </a:r>
            <a:r>
              <a:rPr lang="en-US" i="1"/>
              <a:t>Q</a:t>
            </a:r>
            <a:r>
              <a:rPr lang="en-US"/>
              <a:t> = </a:t>
            </a:r>
            <a:r>
              <a:rPr lang="en-US" i="1"/>
              <a:t>P</a:t>
            </a:r>
            <a:r>
              <a:rPr lang="en-US">
                <a:cs typeface="Courier New" pitchFamily="49" charset="0"/>
              </a:rPr>
              <a:t>∆</a:t>
            </a:r>
            <a:r>
              <a:rPr lang="en-US" i="1"/>
              <a:t>t</a:t>
            </a:r>
            <a:r>
              <a:rPr lang="en-US"/>
              <a:t>)</a:t>
            </a:r>
          </a:p>
          <a:p>
            <a:pPr>
              <a:spcBef>
                <a:spcPct val="20000"/>
              </a:spcBef>
            </a:pPr>
            <a:r>
              <a:rPr lang="en-US"/>
              <a:t>(</a:t>
            </a:r>
            <a:r>
              <a:rPr lang="en-US" i="1"/>
              <a:t>P</a:t>
            </a:r>
            <a:r>
              <a:rPr lang="en-US" i="1" baseline="-25000"/>
              <a:t>in</a:t>
            </a:r>
            <a:r>
              <a:rPr lang="en-US" baseline="-25000"/>
              <a:t> </a:t>
            </a:r>
            <a:r>
              <a:rPr lang="en-US"/>
              <a:t>–</a:t>
            </a:r>
            <a:r>
              <a:rPr lang="en-US" baseline="-25000"/>
              <a:t> </a:t>
            </a:r>
            <a:r>
              <a:rPr lang="en-US" i="1"/>
              <a:t>P</a:t>
            </a:r>
            <a:r>
              <a:rPr lang="en-US" i="1" baseline="-25000"/>
              <a:t>out</a:t>
            </a:r>
            <a:r>
              <a:rPr lang="en-US"/>
              <a:t>)</a:t>
            </a:r>
            <a:r>
              <a:rPr lang="en-US">
                <a:cs typeface="Courier New" pitchFamily="49" charset="0"/>
              </a:rPr>
              <a:t>∆</a:t>
            </a:r>
            <a:r>
              <a:rPr lang="en-US" i="1">
                <a:cs typeface="Courier New" pitchFamily="49" charset="0"/>
              </a:rPr>
              <a:t>t/A</a:t>
            </a:r>
            <a:r>
              <a:rPr lang="en-US">
                <a:cs typeface="Courier New" pitchFamily="49" charset="0"/>
              </a:rPr>
              <a:t> = </a:t>
            </a:r>
            <a:r>
              <a:rPr lang="en-US" i="1"/>
              <a:t>C</a:t>
            </a:r>
            <a:r>
              <a:rPr lang="en-US" i="1" baseline="-25000"/>
              <a:t>s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</a:t>
            </a:r>
          </a:p>
          <a:p>
            <a:pPr>
              <a:spcBef>
                <a:spcPct val="20000"/>
              </a:spcBef>
            </a:pPr>
            <a:r>
              <a:rPr lang="en-US"/>
              <a:t>  (</a:t>
            </a:r>
            <a:r>
              <a:rPr lang="en-US" i="1"/>
              <a:t>I</a:t>
            </a:r>
            <a:r>
              <a:rPr lang="en-US" i="1" baseline="-25000"/>
              <a:t>in</a:t>
            </a:r>
            <a:r>
              <a:rPr lang="en-US" baseline="-25000"/>
              <a:t> </a:t>
            </a:r>
            <a:r>
              <a:rPr lang="en-US"/>
              <a:t>–</a:t>
            </a:r>
            <a:r>
              <a:rPr lang="en-US" baseline="-25000"/>
              <a:t> </a:t>
            </a:r>
            <a:r>
              <a:rPr lang="en-US" i="1"/>
              <a:t>I</a:t>
            </a:r>
            <a:r>
              <a:rPr lang="en-US" i="1" baseline="-25000"/>
              <a:t>out</a:t>
            </a:r>
            <a:r>
              <a:rPr lang="en-US"/>
              <a:t>)</a:t>
            </a:r>
            <a:r>
              <a:rPr lang="en-US">
                <a:cs typeface="Courier New" pitchFamily="49" charset="0"/>
              </a:rPr>
              <a:t>∆</a:t>
            </a:r>
            <a:r>
              <a:rPr lang="en-US" i="1">
                <a:cs typeface="Courier New" pitchFamily="49" charset="0"/>
              </a:rPr>
              <a:t>t</a:t>
            </a:r>
            <a:r>
              <a:rPr lang="en-US">
                <a:cs typeface="Courier New" pitchFamily="49" charset="0"/>
              </a:rPr>
              <a:t> = </a:t>
            </a:r>
            <a:r>
              <a:rPr lang="en-US" i="1"/>
              <a:t>C</a:t>
            </a:r>
            <a:r>
              <a:rPr lang="en-US" i="1" baseline="-25000"/>
              <a:t>s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	(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I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= </a:t>
            </a:r>
            <a:r>
              <a:rPr lang="en-US" i="1">
                <a:solidFill>
                  <a:srgbClr val="000000"/>
                </a:solidFill>
                <a:cs typeface="Times New Roman" pitchFamily="18" charset="0"/>
              </a:rPr>
              <a:t>P/A</a:t>
            </a:r>
            <a:r>
              <a:rPr lang="en-US"/>
              <a:t>) </a:t>
            </a:r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endParaRPr lang="en-US"/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Note: The 1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st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 is just a special case of the 2</a:t>
            </a:r>
            <a:r>
              <a:rPr lang="en-US" baseline="30000">
                <a:solidFill>
                  <a:srgbClr val="000000"/>
                </a:solidFill>
                <a:cs typeface="Times New Roman" pitchFamily="18" charset="0"/>
              </a:rPr>
              <a:t>nd</a:t>
            </a: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. 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grpSp>
        <p:nvGrpSpPr>
          <p:cNvPr id="1154052" name="Group 4"/>
          <p:cNvGrpSpPr>
            <a:grpSpLocks/>
          </p:cNvGrpSpPr>
          <p:nvPr/>
        </p:nvGrpSpPr>
        <p:grpSpPr bwMode="auto">
          <a:xfrm>
            <a:off x="819150" y="2778125"/>
            <a:ext cx="7464425" cy="366713"/>
            <a:chOff x="522" y="3261"/>
            <a:chExt cx="4702" cy="231"/>
          </a:xfrm>
        </p:grpSpPr>
        <p:sp>
          <p:nvSpPr>
            <p:cNvPr id="1154053" name="Rectangle 5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C</a:t>
              </a:r>
              <a:r>
                <a:rPr lang="en-US" i="1" baseline="-25000"/>
                <a:t>s</a:t>
              </a:r>
              <a:r>
                <a:rPr lang="en-US"/>
                <a:t> = </a:t>
              </a:r>
              <a:r>
                <a:rPr lang="en-US" i="1"/>
                <a:t>Q / </a:t>
              </a:r>
              <a:r>
                <a:rPr lang="en-US"/>
                <a:t>(</a:t>
              </a:r>
              <a:r>
                <a:rPr lang="en-US" i="1"/>
                <a:t>A</a:t>
              </a:r>
              <a:r>
                <a:rPr lang="en-US">
                  <a:sym typeface="Symbol" pitchFamily="18" charset="2"/>
                </a:rPr>
                <a:t></a:t>
              </a:r>
              <a:r>
                <a:rPr lang="en-US" i="1"/>
                <a:t>T</a:t>
              </a:r>
              <a:r>
                <a:rPr lang="en-US"/>
                <a:t>)</a:t>
              </a:r>
              <a:endParaRPr lang="en-US" i="1"/>
            </a:p>
          </p:txBody>
        </p:sp>
        <p:sp>
          <p:nvSpPr>
            <p:cNvPr id="1154054" name="Text Box 6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surface heat capacity </a:t>
              </a:r>
            </a:p>
          </p:txBody>
        </p:sp>
        <p:sp>
          <p:nvSpPr>
            <p:cNvPr id="1154055" name="Rectangle 7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4056" name="Group 8"/>
          <p:cNvGrpSpPr>
            <a:grpSpLocks/>
          </p:cNvGrpSpPr>
          <p:nvPr/>
        </p:nvGrpSpPr>
        <p:grpSpPr bwMode="auto">
          <a:xfrm>
            <a:off x="820738" y="3200400"/>
            <a:ext cx="7464425" cy="366713"/>
            <a:chOff x="522" y="3261"/>
            <a:chExt cx="4702" cy="231"/>
          </a:xfrm>
        </p:grpSpPr>
        <p:sp>
          <p:nvSpPr>
            <p:cNvPr id="1154057" name="Rectangle 9"/>
            <p:cNvSpPr>
              <a:spLocks noChangeArrowheads="1"/>
            </p:cNvSpPr>
            <p:nvPr/>
          </p:nvSpPr>
          <p:spPr bwMode="auto">
            <a:xfrm>
              <a:off x="554" y="3265"/>
              <a:ext cx="179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 i="1"/>
                <a:t>C</a:t>
              </a:r>
              <a:r>
                <a:rPr lang="en-US" i="1" baseline="-25000"/>
                <a:t>s</a:t>
              </a:r>
              <a:r>
                <a:rPr lang="en-US"/>
                <a:t> = 4</a:t>
              </a:r>
              <a:r>
                <a:rPr lang="en-US">
                  <a:sym typeface="Symbol" pitchFamily="18" charset="2"/>
                </a:rPr>
                <a:t>10</a:t>
              </a:r>
              <a:r>
                <a:rPr lang="en-US" baseline="30000">
                  <a:sym typeface="Symbol" pitchFamily="18" charset="2"/>
                </a:rPr>
                <a:t>8</a:t>
              </a:r>
              <a:r>
                <a:rPr lang="en-US">
                  <a:sym typeface="Symbol" pitchFamily="18" charset="2"/>
                </a:rPr>
                <a:t> J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K</a:t>
              </a:r>
              <a:r>
                <a:rPr lang="en-US" baseline="30000">
                  <a:sym typeface="Symbol" pitchFamily="18" charset="2"/>
                </a:rPr>
                <a:t>-1</a:t>
              </a:r>
              <a:r>
                <a:rPr lang="en-US" baseline="-25000">
                  <a:sym typeface="Symbol" pitchFamily="18" charset="2"/>
                </a:rPr>
                <a:t> </a:t>
              </a:r>
              <a:r>
                <a:rPr lang="en-US">
                  <a:sym typeface="Symbol" pitchFamily="18" charset="2"/>
                </a:rPr>
                <a:t>m</a:t>
              </a:r>
              <a:r>
                <a:rPr lang="en-US" baseline="30000">
                  <a:sym typeface="Symbol" pitchFamily="18" charset="2"/>
                </a:rPr>
                <a:t>2</a:t>
              </a:r>
              <a:endParaRPr lang="en-US">
                <a:sym typeface="Symbol" pitchFamily="18" charset="2"/>
              </a:endParaRPr>
            </a:p>
          </p:txBody>
        </p:sp>
        <p:sp>
          <p:nvSpPr>
            <p:cNvPr id="1154058" name="Text Box 10"/>
            <p:cNvSpPr txBox="1">
              <a:spLocks noChangeArrowheads="1"/>
            </p:cNvSpPr>
            <p:nvPr/>
          </p:nvSpPr>
          <p:spPr bwMode="auto">
            <a:xfrm>
              <a:off x="2814" y="3261"/>
              <a:ext cx="2410" cy="231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surface heat capacity </a:t>
              </a:r>
            </a:p>
          </p:txBody>
        </p:sp>
        <p:sp>
          <p:nvSpPr>
            <p:cNvPr id="1154059" name="Rectangle 11"/>
            <p:cNvSpPr>
              <a:spLocks noChangeArrowheads="1"/>
            </p:cNvSpPr>
            <p:nvPr/>
          </p:nvSpPr>
          <p:spPr bwMode="auto">
            <a:xfrm>
              <a:off x="522" y="3263"/>
              <a:ext cx="4701" cy="2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54065" name="Group 17"/>
          <p:cNvGrpSpPr>
            <a:grpSpLocks/>
          </p:cNvGrpSpPr>
          <p:nvPr/>
        </p:nvGrpSpPr>
        <p:grpSpPr bwMode="auto">
          <a:xfrm>
            <a:off x="820738" y="5803900"/>
            <a:ext cx="7464425" cy="641350"/>
            <a:chOff x="517" y="3616"/>
            <a:chExt cx="4702" cy="404"/>
          </a:xfrm>
        </p:grpSpPr>
        <p:sp>
          <p:nvSpPr>
            <p:cNvPr id="1154061" name="Rectangle 13"/>
            <p:cNvSpPr>
              <a:spLocks noChangeArrowheads="1"/>
            </p:cNvSpPr>
            <p:nvPr/>
          </p:nvSpPr>
          <p:spPr bwMode="auto">
            <a:xfrm>
              <a:off x="549" y="3620"/>
              <a:ext cx="2262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20000"/>
                </a:spcBef>
              </a:pPr>
              <a:r>
                <a:rPr lang="en-US">
                  <a:sym typeface="Symbol" pitchFamily="18" charset="2"/>
                </a:rPr>
                <a:t></a:t>
              </a:r>
              <a:r>
                <a:rPr lang="en-US" i="1"/>
                <a:t>T</a:t>
              </a:r>
              <a:r>
                <a:rPr lang="en-US"/>
                <a:t> = (</a:t>
              </a:r>
              <a:r>
                <a:rPr lang="en-US" i="1"/>
                <a:t>I</a:t>
              </a:r>
              <a:r>
                <a:rPr lang="en-US" i="1" baseline="-25000"/>
                <a:t>in</a:t>
              </a:r>
              <a:r>
                <a:rPr lang="en-US" baseline="-25000"/>
                <a:t> </a:t>
              </a:r>
              <a:r>
                <a:rPr lang="en-US"/>
                <a:t>–</a:t>
              </a:r>
              <a:r>
                <a:rPr lang="en-US" baseline="-25000"/>
                <a:t> </a:t>
              </a:r>
              <a:r>
                <a:rPr lang="en-US" i="1"/>
                <a:t>I</a:t>
              </a:r>
              <a:r>
                <a:rPr lang="en-US" i="1" baseline="-25000"/>
                <a:t>out</a:t>
              </a:r>
              <a:r>
                <a:rPr lang="en-US"/>
                <a:t>)</a:t>
              </a:r>
              <a:r>
                <a:rPr lang="en-US">
                  <a:cs typeface="Courier New" pitchFamily="49" charset="0"/>
                </a:rPr>
                <a:t>∆</a:t>
              </a:r>
              <a:r>
                <a:rPr lang="en-US" i="1">
                  <a:cs typeface="Courier New" pitchFamily="49" charset="0"/>
                </a:rPr>
                <a:t>t/</a:t>
              </a:r>
              <a:r>
                <a:rPr lang="en-US" i="1"/>
                <a:t>C</a:t>
              </a:r>
              <a:r>
                <a:rPr lang="en-US" i="1" baseline="-25000"/>
                <a:t>s</a:t>
              </a:r>
              <a:r>
                <a:rPr lang="en-US">
                  <a:cs typeface="Courier New" pitchFamily="49" charset="0"/>
                </a:rPr>
                <a:t> </a:t>
              </a:r>
            </a:p>
          </p:txBody>
        </p:sp>
        <p:sp>
          <p:nvSpPr>
            <p:cNvPr id="1154062" name="Text Box 14"/>
            <p:cNvSpPr txBox="1">
              <a:spLocks noChangeArrowheads="1"/>
            </p:cNvSpPr>
            <p:nvPr/>
          </p:nvSpPr>
          <p:spPr bwMode="auto">
            <a:xfrm>
              <a:off x="3242" y="3616"/>
              <a:ext cx="1977" cy="404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2</a:t>
              </a:r>
              <a:r>
                <a:rPr lang="en-US" sz="1800" b="1" baseline="30000">
                  <a:solidFill>
                    <a:schemeClr val="bg1"/>
                  </a:solidFill>
                  <a:latin typeface="Arial" charset="0"/>
                </a:rPr>
                <a:t>nd</a:t>
              </a:r>
              <a:r>
                <a:rPr lang="en-US" sz="1800" b="1">
                  <a:solidFill>
                    <a:schemeClr val="bg1"/>
                  </a:solidFill>
                  <a:latin typeface="Arial" charset="0"/>
                </a:rPr>
                <a:t> model constraint for temperature change </a:t>
              </a:r>
            </a:p>
          </p:txBody>
        </p:sp>
        <p:sp>
          <p:nvSpPr>
            <p:cNvPr id="1154063" name="Rectangle 15"/>
            <p:cNvSpPr>
              <a:spLocks noChangeArrowheads="1"/>
            </p:cNvSpPr>
            <p:nvPr/>
          </p:nvSpPr>
          <p:spPr bwMode="auto">
            <a:xfrm>
              <a:off x="517" y="3618"/>
              <a:ext cx="4701" cy="39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952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4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54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54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54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4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54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54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54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54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54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540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54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540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54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540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54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540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54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54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540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54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540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379412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56112" name="Rectangle 16"/>
          <p:cNvSpPr>
            <a:spLocks noChangeArrowheads="1"/>
          </p:cNvSpPr>
          <p:nvPr/>
        </p:nvSpPr>
        <p:spPr bwMode="auto">
          <a:xfrm>
            <a:off x="685800" y="1771650"/>
            <a:ext cx="7772400" cy="46656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Our equilibrium                         model has been adjusted as                       shown. Use the 2</a:t>
            </a:r>
            <a:r>
              <a:rPr lang="en-US" baseline="30000"/>
              <a:t>nd</a:t>
            </a:r>
            <a:r>
              <a:rPr lang="en-US"/>
              <a:t> model                         constraint to find the                             change in temperature                                over one year.</a:t>
            </a:r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At the interface of                                 atmosphere and ground                                    we have:</a:t>
            </a:r>
          </a:p>
          <a:p>
            <a:r>
              <a:rPr lang="en-US" i="1" baseline="-25000"/>
              <a:t> </a:t>
            </a:r>
            <a:r>
              <a:rPr lang="en-US" i="1"/>
              <a:t>I</a:t>
            </a:r>
            <a:r>
              <a:rPr lang="en-US" i="1" baseline="-25000"/>
              <a:t>in</a:t>
            </a:r>
            <a:r>
              <a:rPr lang="en-US"/>
              <a:t> = 165 + 335 = 500</a:t>
            </a:r>
          </a:p>
          <a:p>
            <a:r>
              <a:rPr lang="en-US" i="1"/>
              <a:t>I</a:t>
            </a:r>
            <a:r>
              <a:rPr lang="en-US" i="1" baseline="-25000"/>
              <a:t>out</a:t>
            </a:r>
            <a:r>
              <a:rPr lang="en-US"/>
              <a:t> = 360 + 20 + 110 = 490</a:t>
            </a:r>
          </a:p>
          <a:p>
            <a:r>
              <a:rPr lang="en-US">
                <a:sym typeface="Symbol" pitchFamily="18" charset="2"/>
              </a:rPr>
              <a:t></a:t>
            </a:r>
            <a:r>
              <a:rPr lang="en-US"/>
              <a:t>1 year is ∆</a:t>
            </a:r>
            <a:r>
              <a:rPr lang="en-US" i="1"/>
              <a:t>t</a:t>
            </a:r>
            <a:r>
              <a:rPr lang="en-US"/>
              <a:t> = 1(365)(24)(3600 s) = 3.15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7</a:t>
            </a:r>
            <a:r>
              <a:rPr lang="en-US">
                <a:sym typeface="Symbol" pitchFamily="18" charset="2"/>
              </a:rPr>
              <a:t> s.</a:t>
            </a:r>
          </a:p>
          <a:p>
            <a:pPr>
              <a:buFont typeface="Symbol" pitchFamily="18" charset="2"/>
              <a:buChar char="·"/>
            </a:pPr>
            <a:r>
              <a:rPr lang="en-US">
                <a:sym typeface="Symbol" pitchFamily="18" charset="2"/>
              </a:rPr>
              <a:t>Thus </a:t>
            </a:r>
            <a:r>
              <a:rPr lang="en-US" i="1"/>
              <a:t>T</a:t>
            </a:r>
            <a:r>
              <a:rPr lang="en-US"/>
              <a:t> = (</a:t>
            </a:r>
            <a:r>
              <a:rPr lang="en-US" i="1"/>
              <a:t>I</a:t>
            </a:r>
            <a:r>
              <a:rPr lang="en-US" i="1" baseline="-25000"/>
              <a:t>in</a:t>
            </a:r>
            <a:r>
              <a:rPr lang="en-US" baseline="-25000"/>
              <a:t> </a:t>
            </a:r>
            <a:r>
              <a:rPr lang="en-US"/>
              <a:t>–</a:t>
            </a:r>
            <a:r>
              <a:rPr lang="en-US" baseline="-25000"/>
              <a:t> </a:t>
            </a:r>
            <a:r>
              <a:rPr lang="en-US" i="1"/>
              <a:t>I</a:t>
            </a:r>
            <a:r>
              <a:rPr lang="en-US" i="1" baseline="-25000"/>
              <a:t>out</a:t>
            </a:r>
            <a:r>
              <a:rPr lang="en-US"/>
              <a:t>)</a:t>
            </a:r>
            <a:r>
              <a:rPr lang="en-US">
                <a:cs typeface="Courier New" pitchFamily="49" charset="0"/>
              </a:rPr>
              <a:t>∆</a:t>
            </a:r>
            <a:r>
              <a:rPr lang="en-US" i="1">
                <a:cs typeface="Courier New" pitchFamily="49" charset="0"/>
              </a:rPr>
              <a:t>t/</a:t>
            </a:r>
            <a:r>
              <a:rPr lang="en-US" i="1"/>
              <a:t>C</a:t>
            </a:r>
            <a:r>
              <a:rPr lang="en-US" i="1" baseline="-25000"/>
              <a:t>s</a:t>
            </a:r>
            <a:endParaRPr lang="en-US" baseline="-25000">
              <a:cs typeface="Courier New" pitchFamily="49" charset="0"/>
            </a:endParaRPr>
          </a:p>
          <a:p>
            <a:pPr>
              <a:buFont typeface="Symbol" pitchFamily="18" charset="2"/>
              <a:buNone/>
            </a:pPr>
            <a:r>
              <a:rPr lang="en-US">
                <a:sym typeface="Symbol" pitchFamily="18" charset="2"/>
              </a:rPr>
              <a:t>     </a:t>
            </a:r>
            <a:r>
              <a:rPr lang="en-US" baseline="-25000">
                <a:sym typeface="Symbol" pitchFamily="18" charset="2"/>
              </a:rPr>
              <a:t> </a:t>
            </a:r>
            <a:r>
              <a:rPr lang="en-US">
                <a:sym typeface="Symbol" pitchFamily="18" charset="2"/>
              </a:rPr>
              <a:t></a:t>
            </a:r>
            <a:r>
              <a:rPr lang="en-US" i="1"/>
              <a:t>T</a:t>
            </a:r>
            <a:r>
              <a:rPr lang="en-US"/>
              <a:t> = (500-490)(3.15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7</a:t>
            </a:r>
            <a:r>
              <a:rPr lang="en-US"/>
              <a:t>)/(4</a:t>
            </a:r>
            <a:r>
              <a:rPr lang="en-US">
                <a:sym typeface="Symbol" pitchFamily="18" charset="2"/>
              </a:rPr>
              <a:t>10</a:t>
            </a:r>
            <a:r>
              <a:rPr lang="en-US" baseline="30000">
                <a:sym typeface="Symbol" pitchFamily="18" charset="2"/>
              </a:rPr>
              <a:t>8</a:t>
            </a:r>
            <a:r>
              <a:rPr lang="en-US"/>
              <a:t>) = 0.79 K</a:t>
            </a:r>
          </a:p>
        </p:txBody>
      </p:sp>
      <p:grpSp>
        <p:nvGrpSpPr>
          <p:cNvPr id="1156158" name="Group 62"/>
          <p:cNvGrpSpPr>
            <a:grpSpLocks/>
          </p:cNvGrpSpPr>
          <p:nvPr/>
        </p:nvGrpSpPr>
        <p:grpSpPr bwMode="auto">
          <a:xfrm>
            <a:off x="4186238" y="2039938"/>
            <a:ext cx="4957762" cy="3154362"/>
            <a:chOff x="2637" y="1157"/>
            <a:chExt cx="3123" cy="1987"/>
          </a:xfrm>
        </p:grpSpPr>
        <p:grpSp>
          <p:nvGrpSpPr>
            <p:cNvPr id="1156114" name="Group 18"/>
            <p:cNvGrpSpPr>
              <a:grpSpLocks/>
            </p:cNvGrpSpPr>
            <p:nvPr/>
          </p:nvGrpSpPr>
          <p:grpSpPr bwMode="auto">
            <a:xfrm>
              <a:off x="3225" y="1157"/>
              <a:ext cx="702" cy="1129"/>
              <a:chOff x="3860" y="2333"/>
              <a:chExt cx="573" cy="1152"/>
            </a:xfrm>
          </p:grpSpPr>
          <p:sp>
            <p:nvSpPr>
              <p:cNvPr id="1156115" name="AutoShape 19"/>
              <p:cNvSpPr>
                <a:spLocks noChangeArrowheads="1"/>
              </p:cNvSpPr>
              <p:nvPr/>
            </p:nvSpPr>
            <p:spPr bwMode="auto">
              <a:xfrm rot="5400000">
                <a:off x="3571" y="2622"/>
                <a:ext cx="1152" cy="573"/>
              </a:xfrm>
              <a:prstGeom prst="chevron">
                <a:avLst>
                  <a:gd name="adj" fmla="val 50262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16" name="Text Box 20"/>
              <p:cNvSpPr txBox="1">
                <a:spLocks noChangeArrowheads="1"/>
              </p:cNvSpPr>
              <p:nvPr/>
            </p:nvSpPr>
            <p:spPr bwMode="auto">
              <a:xfrm>
                <a:off x="3860" y="2625"/>
                <a:ext cx="573" cy="2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340</a:t>
                </a:r>
              </a:p>
            </p:txBody>
          </p:sp>
        </p:grpSp>
        <p:sp>
          <p:nvSpPr>
            <p:cNvPr id="1156117" name="AutoShape 21"/>
            <p:cNvSpPr>
              <a:spLocks noChangeArrowheads="1"/>
            </p:cNvSpPr>
            <p:nvPr/>
          </p:nvSpPr>
          <p:spPr bwMode="auto">
            <a:xfrm rot="10800000">
              <a:off x="2894" y="1992"/>
              <a:ext cx="461" cy="459"/>
            </a:xfrm>
            <a:custGeom>
              <a:avLst/>
              <a:gdLst>
                <a:gd name="T0" fmla="*/ 9250 w 21600"/>
                <a:gd name="T1" fmla="*/ 0 h 21600"/>
                <a:gd name="T2" fmla="*/ 3055 w 21600"/>
                <a:gd name="T3" fmla="*/ 21600 h 21600"/>
                <a:gd name="T4" fmla="*/ 9725 w 21600"/>
                <a:gd name="T5" fmla="*/ 8310 h 21600"/>
                <a:gd name="T6" fmla="*/ 15662 w 21600"/>
                <a:gd name="T7" fmla="*/ 14285 h 21600"/>
                <a:gd name="T8" fmla="*/ 21600 w 21600"/>
                <a:gd name="T9" fmla="*/ 8310 h 21600"/>
                <a:gd name="T10" fmla="*/ 17694720 60000 65536"/>
                <a:gd name="T11" fmla="*/ 5898240 60000 65536"/>
                <a:gd name="T12" fmla="*/ 5898240 60000 65536"/>
                <a:gd name="T13" fmla="*/ 5898240 60000 65536"/>
                <a:gd name="T14" fmla="*/ 0 60000 65536"/>
                <a:gd name="T15" fmla="*/ 0 w 21600"/>
                <a:gd name="T16" fmla="*/ 8310 h 21600"/>
                <a:gd name="T17" fmla="*/ 611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5662" y="14285"/>
                  </a:moveTo>
                  <a:lnTo>
                    <a:pt x="21600" y="8310"/>
                  </a:lnTo>
                  <a:lnTo>
                    <a:pt x="18630" y="8310"/>
                  </a:lnTo>
                  <a:cubicBezTo>
                    <a:pt x="18630" y="3721"/>
                    <a:pt x="14430" y="0"/>
                    <a:pt x="9250" y="0"/>
                  </a:cubicBezTo>
                  <a:cubicBezTo>
                    <a:pt x="4141" y="0"/>
                    <a:pt x="0" y="3799"/>
                    <a:pt x="0" y="8485"/>
                  </a:cubicBezTo>
                  <a:lnTo>
                    <a:pt x="0" y="21600"/>
                  </a:lnTo>
                  <a:lnTo>
                    <a:pt x="6110" y="21600"/>
                  </a:lnTo>
                  <a:lnTo>
                    <a:pt x="6110" y="8310"/>
                  </a:lnTo>
                  <a:cubicBezTo>
                    <a:pt x="6110" y="6947"/>
                    <a:pt x="7362" y="5842"/>
                    <a:pt x="8907" y="5842"/>
                  </a:cubicBezTo>
                  <a:lnTo>
                    <a:pt x="9725" y="5842"/>
                  </a:lnTo>
                  <a:cubicBezTo>
                    <a:pt x="11269" y="5842"/>
                    <a:pt x="12520" y="6947"/>
                    <a:pt x="12520" y="8310"/>
                  </a:cubicBezTo>
                  <a:lnTo>
                    <a:pt x="9725" y="831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6118" name="Group 22"/>
            <p:cNvGrpSpPr>
              <a:grpSpLocks/>
            </p:cNvGrpSpPr>
            <p:nvPr/>
          </p:nvGrpSpPr>
          <p:grpSpPr bwMode="auto">
            <a:xfrm>
              <a:off x="3162" y="1998"/>
              <a:ext cx="278" cy="930"/>
              <a:chOff x="3797" y="3197"/>
              <a:chExt cx="278" cy="930"/>
            </a:xfrm>
          </p:grpSpPr>
          <p:sp>
            <p:nvSpPr>
              <p:cNvPr id="1156119" name="AutoShape 23"/>
              <p:cNvSpPr>
                <a:spLocks noChangeArrowheads="1"/>
              </p:cNvSpPr>
              <p:nvPr/>
            </p:nvSpPr>
            <p:spPr bwMode="auto">
              <a:xfrm rot="5400000">
                <a:off x="3631" y="3555"/>
                <a:ext cx="799" cy="84"/>
              </a:xfrm>
              <a:prstGeom prst="homePlate">
                <a:avLst>
                  <a:gd name="adj" fmla="val 75038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20" name="AutoShape 24"/>
              <p:cNvSpPr>
                <a:spLocks noChangeArrowheads="1"/>
              </p:cNvSpPr>
              <p:nvPr/>
            </p:nvSpPr>
            <p:spPr bwMode="auto">
              <a:xfrm rot="10800000">
                <a:off x="3797" y="383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6121" name="Group 25"/>
            <p:cNvGrpSpPr>
              <a:grpSpLocks/>
            </p:cNvGrpSpPr>
            <p:nvPr/>
          </p:nvGrpSpPr>
          <p:grpSpPr bwMode="auto">
            <a:xfrm>
              <a:off x="2715" y="2611"/>
              <a:ext cx="559" cy="278"/>
              <a:chOff x="3350" y="3810"/>
              <a:chExt cx="559" cy="278"/>
            </a:xfrm>
          </p:grpSpPr>
          <p:sp>
            <p:nvSpPr>
              <p:cNvPr id="1156122" name="AutoShape 26"/>
              <p:cNvSpPr>
                <a:spLocks noChangeArrowheads="1"/>
              </p:cNvSpPr>
              <p:nvPr/>
            </p:nvSpPr>
            <p:spPr bwMode="auto">
              <a:xfrm rot="10800000">
                <a:off x="3534" y="4003"/>
                <a:ext cx="375" cy="84"/>
              </a:xfrm>
              <a:prstGeom prst="homePlate">
                <a:avLst>
                  <a:gd name="adj" fmla="val 72627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23" name="AutoShape 27"/>
              <p:cNvSpPr>
                <a:spLocks noChangeArrowheads="1"/>
              </p:cNvSpPr>
              <p:nvPr/>
            </p:nvSpPr>
            <p:spPr bwMode="auto">
              <a:xfrm rot="16200000">
                <a:off x="3359" y="3801"/>
                <a:ext cx="278" cy="29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56124" name="Group 28"/>
            <p:cNvGrpSpPr>
              <a:grpSpLocks/>
            </p:cNvGrpSpPr>
            <p:nvPr/>
          </p:nvGrpSpPr>
          <p:grpSpPr bwMode="auto">
            <a:xfrm>
              <a:off x="2798" y="1515"/>
              <a:ext cx="437" cy="701"/>
              <a:chOff x="3433" y="2714"/>
              <a:chExt cx="437" cy="701"/>
            </a:xfrm>
          </p:grpSpPr>
          <p:sp>
            <p:nvSpPr>
              <p:cNvPr id="1156125" name="AutoShape 29"/>
              <p:cNvSpPr>
                <a:spLocks noChangeArrowheads="1"/>
              </p:cNvSpPr>
              <p:nvPr/>
            </p:nvSpPr>
            <p:spPr bwMode="auto">
              <a:xfrm rot="16200000">
                <a:off x="3303" y="2997"/>
                <a:ext cx="701" cy="136"/>
              </a:xfrm>
              <a:prstGeom prst="chevron">
                <a:avLst>
                  <a:gd name="adj" fmla="val 51473"/>
                </a:avLst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26" name="Text Box 30"/>
              <p:cNvSpPr txBox="1">
                <a:spLocks noChangeArrowheads="1"/>
              </p:cNvSpPr>
              <p:nvPr/>
            </p:nvSpPr>
            <p:spPr bwMode="auto">
              <a:xfrm>
                <a:off x="3433" y="2769"/>
                <a:ext cx="43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75</a:t>
                </a:r>
              </a:p>
            </p:txBody>
          </p:sp>
        </p:grpSp>
        <p:grpSp>
          <p:nvGrpSpPr>
            <p:cNvPr id="1156127" name="Group 31"/>
            <p:cNvGrpSpPr>
              <a:grpSpLocks/>
            </p:cNvGrpSpPr>
            <p:nvPr/>
          </p:nvGrpSpPr>
          <p:grpSpPr bwMode="auto">
            <a:xfrm>
              <a:off x="2637" y="1515"/>
              <a:ext cx="354" cy="1185"/>
              <a:chOff x="3272" y="2714"/>
              <a:chExt cx="354" cy="1185"/>
            </a:xfrm>
          </p:grpSpPr>
          <p:sp>
            <p:nvSpPr>
              <p:cNvPr id="1156128" name="AutoShape 32"/>
              <p:cNvSpPr>
                <a:spLocks noChangeArrowheads="1"/>
              </p:cNvSpPr>
              <p:nvPr/>
            </p:nvSpPr>
            <p:spPr bwMode="auto">
              <a:xfrm rot="16200000">
                <a:off x="2844" y="3261"/>
                <a:ext cx="1185" cy="92"/>
              </a:xfrm>
              <a:prstGeom prst="homePlate">
                <a:avLst>
                  <a:gd name="adj" fmla="val 77223"/>
                </a:avLst>
              </a:prstGeom>
              <a:solidFill>
                <a:srgbClr val="FF9933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29" name="Text Box 33"/>
              <p:cNvSpPr txBox="1">
                <a:spLocks noChangeArrowheads="1"/>
              </p:cNvSpPr>
              <p:nvPr/>
            </p:nvSpPr>
            <p:spPr bwMode="auto">
              <a:xfrm>
                <a:off x="3272" y="2867"/>
                <a:ext cx="35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30</a:t>
                </a:r>
              </a:p>
            </p:txBody>
          </p:sp>
        </p:grpSp>
        <p:grpSp>
          <p:nvGrpSpPr>
            <p:cNvPr id="1156130" name="Group 34"/>
            <p:cNvGrpSpPr>
              <a:grpSpLocks/>
            </p:cNvGrpSpPr>
            <p:nvPr/>
          </p:nvGrpSpPr>
          <p:grpSpPr bwMode="auto">
            <a:xfrm>
              <a:off x="3363" y="1998"/>
              <a:ext cx="542" cy="1101"/>
              <a:chOff x="3330" y="3171"/>
              <a:chExt cx="542" cy="1101"/>
            </a:xfrm>
          </p:grpSpPr>
          <p:sp>
            <p:nvSpPr>
              <p:cNvPr id="1156131" name="AutoShape 35"/>
              <p:cNvSpPr>
                <a:spLocks noChangeArrowheads="1"/>
              </p:cNvSpPr>
              <p:nvPr/>
            </p:nvSpPr>
            <p:spPr bwMode="auto">
              <a:xfrm rot="5400000">
                <a:off x="3034" y="3543"/>
                <a:ext cx="1101" cy="357"/>
              </a:xfrm>
              <a:prstGeom prst="homePlate">
                <a:avLst>
                  <a:gd name="adj" fmla="val 47346"/>
                </a:avLst>
              </a:prstGeom>
              <a:solidFill>
                <a:srgbClr val="FF33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32" name="Text Box 36"/>
              <p:cNvSpPr txBox="1">
                <a:spLocks noChangeArrowheads="1"/>
              </p:cNvSpPr>
              <p:nvPr/>
            </p:nvSpPr>
            <p:spPr bwMode="auto">
              <a:xfrm>
                <a:off x="3330" y="3262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165</a:t>
                </a:r>
              </a:p>
            </p:txBody>
          </p:sp>
        </p:grpSp>
        <p:grpSp>
          <p:nvGrpSpPr>
            <p:cNvPr id="1156133" name="Group 37"/>
            <p:cNvGrpSpPr>
              <a:grpSpLocks/>
            </p:cNvGrpSpPr>
            <p:nvPr/>
          </p:nvGrpSpPr>
          <p:grpSpPr bwMode="auto">
            <a:xfrm>
              <a:off x="4291" y="1420"/>
              <a:ext cx="599" cy="700"/>
              <a:chOff x="4967" y="2587"/>
              <a:chExt cx="542" cy="700"/>
            </a:xfrm>
          </p:grpSpPr>
          <p:sp>
            <p:nvSpPr>
              <p:cNvPr id="1156134" name="AutoShape 38"/>
              <p:cNvSpPr>
                <a:spLocks noChangeArrowheads="1"/>
              </p:cNvSpPr>
              <p:nvPr/>
            </p:nvSpPr>
            <p:spPr bwMode="auto">
              <a:xfrm rot="16200000">
                <a:off x="4881" y="2762"/>
                <a:ext cx="700" cy="349"/>
              </a:xfrm>
              <a:prstGeom prst="homePlate">
                <a:avLst>
                  <a:gd name="adj" fmla="val 47571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35" name="Text Box 39"/>
              <p:cNvSpPr txBox="1">
                <a:spLocks noChangeArrowheads="1"/>
              </p:cNvSpPr>
              <p:nvPr/>
            </p:nvSpPr>
            <p:spPr bwMode="auto">
              <a:xfrm>
                <a:off x="4967" y="2759"/>
                <a:ext cx="54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195</a:t>
                </a:r>
              </a:p>
            </p:txBody>
          </p:sp>
        </p:grpSp>
        <p:grpSp>
          <p:nvGrpSpPr>
            <p:cNvPr id="1156136" name="Group 40"/>
            <p:cNvGrpSpPr>
              <a:grpSpLocks/>
            </p:cNvGrpSpPr>
            <p:nvPr/>
          </p:nvGrpSpPr>
          <p:grpSpPr bwMode="auto">
            <a:xfrm>
              <a:off x="3794" y="1996"/>
              <a:ext cx="420" cy="447"/>
              <a:chOff x="4397" y="3175"/>
              <a:chExt cx="420" cy="447"/>
            </a:xfrm>
          </p:grpSpPr>
          <p:sp>
            <p:nvSpPr>
              <p:cNvPr id="1156137" name="AutoShape 41"/>
              <p:cNvSpPr>
                <a:spLocks noChangeArrowheads="1"/>
              </p:cNvSpPr>
              <p:nvPr/>
            </p:nvSpPr>
            <p:spPr bwMode="auto">
              <a:xfrm rot="10800000" flipH="1">
                <a:off x="4397" y="3175"/>
                <a:ext cx="420" cy="447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38" name="Text Box 42"/>
              <p:cNvSpPr txBox="1">
                <a:spLocks noChangeArrowheads="1"/>
              </p:cNvSpPr>
              <p:nvPr/>
            </p:nvSpPr>
            <p:spPr bwMode="auto">
              <a:xfrm>
                <a:off x="4447" y="3370"/>
                <a:ext cx="34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b="1"/>
                  <a:t>70</a:t>
                </a:r>
              </a:p>
            </p:txBody>
          </p:sp>
        </p:grpSp>
        <p:grpSp>
          <p:nvGrpSpPr>
            <p:cNvPr id="1156139" name="Group 43"/>
            <p:cNvGrpSpPr>
              <a:grpSpLocks/>
            </p:cNvGrpSpPr>
            <p:nvPr/>
          </p:nvGrpSpPr>
          <p:grpSpPr bwMode="auto">
            <a:xfrm>
              <a:off x="3929" y="2295"/>
              <a:ext cx="1049" cy="597"/>
              <a:chOff x="3764" y="3462"/>
              <a:chExt cx="1049" cy="597"/>
            </a:xfrm>
          </p:grpSpPr>
          <p:sp>
            <p:nvSpPr>
              <p:cNvPr id="1156140" name="AutoShape 44"/>
              <p:cNvSpPr>
                <a:spLocks noChangeArrowheads="1"/>
              </p:cNvSpPr>
              <p:nvPr/>
            </p:nvSpPr>
            <p:spPr bwMode="auto">
              <a:xfrm rot="16200000">
                <a:off x="3975" y="3423"/>
                <a:ext cx="597" cy="675"/>
              </a:xfrm>
              <a:prstGeom prst="homePlate">
                <a:avLst>
                  <a:gd name="adj" fmla="val 33505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41" name="Text Box 45"/>
              <p:cNvSpPr txBox="1">
                <a:spLocks noChangeArrowheads="1"/>
              </p:cNvSpPr>
              <p:nvPr/>
            </p:nvSpPr>
            <p:spPr bwMode="auto">
              <a:xfrm>
                <a:off x="3764" y="3645"/>
                <a:ext cx="104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360</a:t>
                </a:r>
              </a:p>
            </p:txBody>
          </p:sp>
        </p:grpSp>
        <p:grpSp>
          <p:nvGrpSpPr>
            <p:cNvPr id="1156142" name="Group 46"/>
            <p:cNvGrpSpPr>
              <a:grpSpLocks/>
            </p:cNvGrpSpPr>
            <p:nvPr/>
          </p:nvGrpSpPr>
          <p:grpSpPr bwMode="auto">
            <a:xfrm>
              <a:off x="4698" y="1418"/>
              <a:ext cx="345" cy="1477"/>
              <a:chOff x="4533" y="2585"/>
              <a:chExt cx="345" cy="1477"/>
            </a:xfrm>
          </p:grpSpPr>
          <p:sp>
            <p:nvSpPr>
              <p:cNvPr id="1156143" name="AutoShape 47"/>
              <p:cNvSpPr>
                <a:spLocks noChangeArrowheads="1"/>
              </p:cNvSpPr>
              <p:nvPr/>
            </p:nvSpPr>
            <p:spPr bwMode="auto">
              <a:xfrm rot="16200000">
                <a:off x="3967" y="3250"/>
                <a:ext cx="1477" cy="148"/>
              </a:xfrm>
              <a:prstGeom prst="homePlate">
                <a:avLst>
                  <a:gd name="adj" fmla="val 107467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44" name="Text Box 48"/>
              <p:cNvSpPr txBox="1">
                <a:spLocks noChangeArrowheads="1"/>
              </p:cNvSpPr>
              <p:nvPr/>
            </p:nvSpPr>
            <p:spPr bwMode="auto">
              <a:xfrm>
                <a:off x="4533" y="3647"/>
                <a:ext cx="34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20</a:t>
                </a:r>
              </a:p>
            </p:txBody>
          </p:sp>
        </p:grpSp>
        <p:grpSp>
          <p:nvGrpSpPr>
            <p:cNvPr id="1156145" name="Group 49"/>
            <p:cNvGrpSpPr>
              <a:grpSpLocks/>
            </p:cNvGrpSpPr>
            <p:nvPr/>
          </p:nvGrpSpPr>
          <p:grpSpPr bwMode="auto">
            <a:xfrm>
              <a:off x="4859" y="2478"/>
              <a:ext cx="800" cy="432"/>
              <a:chOff x="5211" y="3639"/>
              <a:chExt cx="507" cy="432"/>
            </a:xfrm>
          </p:grpSpPr>
          <p:sp>
            <p:nvSpPr>
              <p:cNvPr id="1156146" name="AutoShape 50"/>
              <p:cNvSpPr>
                <a:spLocks noChangeArrowheads="1"/>
              </p:cNvSpPr>
              <p:nvPr/>
            </p:nvSpPr>
            <p:spPr bwMode="auto">
              <a:xfrm rot="5400000">
                <a:off x="5236" y="3686"/>
                <a:ext cx="425" cy="346"/>
              </a:xfrm>
              <a:prstGeom prst="homePlate">
                <a:avLst>
                  <a:gd name="adj" fmla="val 41155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47" name="Text Box 51"/>
              <p:cNvSpPr txBox="1">
                <a:spLocks noChangeArrowheads="1"/>
              </p:cNvSpPr>
              <p:nvPr/>
            </p:nvSpPr>
            <p:spPr bwMode="auto">
              <a:xfrm>
                <a:off x="5211" y="3639"/>
                <a:ext cx="50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/>
                  <a:t>335</a:t>
                </a:r>
              </a:p>
            </p:txBody>
          </p:sp>
        </p:grpSp>
        <p:grpSp>
          <p:nvGrpSpPr>
            <p:cNvPr id="1156148" name="Group 52"/>
            <p:cNvGrpSpPr>
              <a:grpSpLocks/>
            </p:cNvGrpSpPr>
            <p:nvPr/>
          </p:nvGrpSpPr>
          <p:grpSpPr bwMode="auto">
            <a:xfrm>
              <a:off x="5500" y="2404"/>
              <a:ext cx="250" cy="490"/>
              <a:chOff x="5335" y="3571"/>
              <a:chExt cx="250" cy="490"/>
            </a:xfrm>
          </p:grpSpPr>
          <p:sp>
            <p:nvSpPr>
              <p:cNvPr id="1156149" name="AutoShape 53"/>
              <p:cNvSpPr>
                <a:spLocks noChangeArrowheads="1"/>
              </p:cNvSpPr>
              <p:nvPr/>
            </p:nvSpPr>
            <p:spPr bwMode="auto">
              <a:xfrm rot="16200000">
                <a:off x="5214" y="3740"/>
                <a:ext cx="490" cy="152"/>
              </a:xfrm>
              <a:prstGeom prst="homePlate">
                <a:avLst>
                  <a:gd name="adj" fmla="val 48325"/>
                </a:avLst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50" name="Text Box 54"/>
              <p:cNvSpPr txBox="1">
                <a:spLocks noChangeArrowheads="1"/>
              </p:cNvSpPr>
              <p:nvPr/>
            </p:nvSpPr>
            <p:spPr bwMode="auto">
              <a:xfrm rot="16200000">
                <a:off x="5258" y="3649"/>
                <a:ext cx="404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110</a:t>
                </a:r>
              </a:p>
            </p:txBody>
          </p:sp>
        </p:grpSp>
        <p:sp>
          <p:nvSpPr>
            <p:cNvPr id="1156151" name="Rectangle 55"/>
            <p:cNvSpPr>
              <a:spLocks noChangeArrowheads="1"/>
            </p:cNvSpPr>
            <p:nvPr/>
          </p:nvSpPr>
          <p:spPr bwMode="auto">
            <a:xfrm>
              <a:off x="4097" y="2116"/>
              <a:ext cx="1663" cy="369"/>
            </a:xfrm>
            <a:prstGeom prst="rect">
              <a:avLst/>
            </a:prstGeom>
            <a:solidFill>
              <a:srgbClr val="009900">
                <a:alpha val="34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b="1"/>
                <a:t>540</a:t>
              </a:r>
            </a:p>
          </p:txBody>
        </p:sp>
        <p:grpSp>
          <p:nvGrpSpPr>
            <p:cNvPr id="1156152" name="Group 56"/>
            <p:cNvGrpSpPr>
              <a:grpSpLocks/>
            </p:cNvGrpSpPr>
            <p:nvPr/>
          </p:nvGrpSpPr>
          <p:grpSpPr bwMode="auto">
            <a:xfrm>
              <a:off x="2649" y="1992"/>
              <a:ext cx="3104" cy="1152"/>
              <a:chOff x="2903" y="3198"/>
              <a:chExt cx="2395" cy="1152"/>
            </a:xfrm>
          </p:grpSpPr>
          <p:sp>
            <p:nvSpPr>
              <p:cNvPr id="1156153" name="Rectangle 57"/>
              <p:cNvSpPr>
                <a:spLocks noChangeArrowheads="1"/>
              </p:cNvSpPr>
              <p:nvPr/>
            </p:nvSpPr>
            <p:spPr bwMode="auto">
              <a:xfrm>
                <a:off x="2903" y="4100"/>
                <a:ext cx="2395" cy="220"/>
              </a:xfrm>
              <a:prstGeom prst="rect">
                <a:avLst/>
              </a:prstGeom>
              <a:solidFill>
                <a:srgbClr val="009900">
                  <a:alpha val="78000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54" name="Rectangle 58"/>
              <p:cNvSpPr>
                <a:spLocks noChangeArrowheads="1"/>
              </p:cNvSpPr>
              <p:nvPr/>
            </p:nvSpPr>
            <p:spPr bwMode="auto">
              <a:xfrm>
                <a:off x="2903" y="3198"/>
                <a:ext cx="2395" cy="902"/>
              </a:xfrm>
              <a:prstGeom prst="rect">
                <a:avLst/>
              </a:prstGeom>
              <a:gradFill rotWithShape="1">
                <a:gsLst>
                  <a:gs pos="0">
                    <a:schemeClr val="accent1">
                      <a:alpha val="33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41000"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6155" name="Text Box 59"/>
              <p:cNvSpPr txBox="1">
                <a:spLocks noChangeArrowheads="1"/>
              </p:cNvSpPr>
              <p:nvPr/>
            </p:nvSpPr>
            <p:spPr bwMode="auto">
              <a:xfrm>
                <a:off x="2903" y="4100"/>
                <a:ext cx="239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b="1">
                    <a:solidFill>
                      <a:schemeClr val="bg1"/>
                    </a:solidFill>
                  </a:rPr>
                  <a:t>GROUND</a:t>
                </a:r>
              </a:p>
            </p:txBody>
          </p:sp>
          <p:sp>
            <p:nvSpPr>
              <p:cNvPr id="1156156" name="Text Box 60"/>
              <p:cNvSpPr txBox="1">
                <a:spLocks noChangeArrowheads="1"/>
              </p:cNvSpPr>
              <p:nvPr/>
            </p:nvSpPr>
            <p:spPr bwMode="auto">
              <a:xfrm>
                <a:off x="2903" y="3658"/>
                <a:ext cx="2395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b="1">
                  <a:solidFill>
                    <a:schemeClr val="bg2"/>
                  </a:solidFill>
                </a:endParaRPr>
              </a:p>
              <a:p>
                <a:pPr algn="ctr"/>
                <a:r>
                  <a:rPr lang="en-US" b="1">
                    <a:solidFill>
                      <a:schemeClr val="bg2"/>
                    </a:solidFill>
                  </a:rPr>
                  <a:t>GREENHOUSE ATMOSPHERE</a:t>
                </a:r>
              </a:p>
            </p:txBody>
          </p:sp>
        </p:grpSp>
        <p:sp>
          <p:nvSpPr>
            <p:cNvPr id="1156157" name="Rectangle 61"/>
            <p:cNvSpPr>
              <a:spLocks noChangeArrowheads="1"/>
            </p:cNvSpPr>
            <p:nvPr/>
          </p:nvSpPr>
          <p:spPr bwMode="auto">
            <a:xfrm>
              <a:off x="2640" y="2894"/>
              <a:ext cx="3119" cy="166"/>
            </a:xfrm>
            <a:prstGeom prst="rect">
              <a:avLst/>
            </a:prstGeom>
            <a:solidFill>
              <a:srgbClr val="FF0000">
                <a:alpha val="23000"/>
              </a:srgb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/>
              <a:r>
                <a:rPr lang="en-US" b="1"/>
                <a:t>500</a:t>
              </a:r>
              <a:r>
                <a:rPr lang="en-US" b="1" baseline="-25000"/>
                <a:t> </a:t>
              </a:r>
              <a:r>
                <a:rPr lang="en-US" b="1"/>
                <a:t>  </a:t>
              </a:r>
            </a:p>
          </p:txBody>
        </p:sp>
      </p:grpSp>
      <p:sp>
        <p:nvSpPr>
          <p:cNvPr id="1156159" name="Rectangle 63"/>
          <p:cNvSpPr>
            <a:spLocks noChangeArrowheads="1"/>
          </p:cNvSpPr>
          <p:nvPr/>
        </p:nvSpPr>
        <p:spPr bwMode="auto">
          <a:xfrm>
            <a:off x="4205288" y="4679950"/>
            <a:ext cx="4919662" cy="217488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5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5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6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6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561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6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61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56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61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56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561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6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61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56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561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56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561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14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Real global warming models are extremely complex, simply because the earth and all of its energy-exchanging and storing systems are extremely complex. Supercomputers are used with some success.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To gain some sort of insight into computer modeling, consider the following simple model: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5 kg of water is added to an                              aquarium once each second.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10% of the water is removed                    from the aquarium once each                              second.</a:t>
            </a:r>
          </a:p>
        </p:txBody>
      </p:sp>
      <p:sp>
        <p:nvSpPr>
          <p:cNvPr id="1158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58196" name="Rectangle 52"/>
          <p:cNvSpPr>
            <a:spLocks noChangeArrowheads="1"/>
          </p:cNvSpPr>
          <p:nvPr/>
        </p:nvSpPr>
        <p:spPr bwMode="auto">
          <a:xfrm>
            <a:off x="682625" y="5622925"/>
            <a:ext cx="5067300" cy="123507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b="1" i="1"/>
              <a:t>FYI</a:t>
            </a:r>
          </a:p>
          <a:p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 added water represents the incoming energy and the removed water is the outgoing energy.</a:t>
            </a:r>
          </a:p>
        </p:txBody>
      </p:sp>
      <p:pic>
        <p:nvPicPr>
          <p:cNvPr id="1158195" name="Picture 5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1175" y="3967163"/>
            <a:ext cx="3552825" cy="28908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1721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8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8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5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5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5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8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8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5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54562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At first glance it might appear that the water level will never stop increasing.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But consider the time when 5 kg is exactly 10% of the total water in the aquarium.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From that time on, the water will be removed exactly as fast as it is added.</a:t>
            </a:r>
          </a:p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Thus, at that time the “energy”                  represented by the water mass                                            will have reached equilibrium.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pic>
        <p:nvPicPr>
          <p:cNvPr id="1160197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91175" y="3967163"/>
            <a:ext cx="3552825" cy="2890837"/>
          </a:xfrm>
          <a:prstGeom prst="rect">
            <a:avLst/>
          </a:prstGeom>
          <a:noFill/>
        </p:spPr>
      </p:pic>
      <p:sp>
        <p:nvSpPr>
          <p:cNvPr id="1160198" name="Freeform 6"/>
          <p:cNvSpPr>
            <a:spLocks/>
          </p:cNvSpPr>
          <p:nvPr/>
        </p:nvSpPr>
        <p:spPr bwMode="auto">
          <a:xfrm>
            <a:off x="5678488" y="5870575"/>
            <a:ext cx="3333750" cy="565150"/>
          </a:xfrm>
          <a:custGeom>
            <a:avLst/>
            <a:gdLst/>
            <a:ahLst/>
            <a:cxnLst>
              <a:cxn ang="0">
                <a:pos x="0" y="159"/>
              </a:cxn>
              <a:cxn ang="0">
                <a:pos x="402" y="356"/>
              </a:cxn>
              <a:cxn ang="0">
                <a:pos x="2100" y="151"/>
              </a:cxn>
              <a:cxn ang="0">
                <a:pos x="1592" y="0"/>
              </a:cxn>
              <a:cxn ang="0">
                <a:pos x="0" y="159"/>
              </a:cxn>
            </a:cxnLst>
            <a:rect l="0" t="0" r="r" b="b"/>
            <a:pathLst>
              <a:path w="2100" h="356">
                <a:moveTo>
                  <a:pt x="0" y="159"/>
                </a:moveTo>
                <a:lnTo>
                  <a:pt x="402" y="356"/>
                </a:lnTo>
                <a:lnTo>
                  <a:pt x="2100" y="151"/>
                </a:lnTo>
                <a:lnTo>
                  <a:pt x="1592" y="0"/>
                </a:lnTo>
                <a:lnTo>
                  <a:pt x="0" y="159"/>
                </a:lnTo>
                <a:close/>
              </a:path>
            </a:pathLst>
          </a:custGeom>
          <a:solidFill>
            <a:srgbClr val="009999">
              <a:alpha val="25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60199" name="Rectangle 7"/>
          <p:cNvSpPr>
            <a:spLocks noChangeArrowheads="1"/>
          </p:cNvSpPr>
          <p:nvPr/>
        </p:nvSpPr>
        <p:spPr bwMode="auto">
          <a:xfrm>
            <a:off x="682625" y="4733925"/>
            <a:ext cx="4984750" cy="2130425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b="1" i="1"/>
              <a:t>FYI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The challenge is to find out how long it takes to reach equilibrium.</a:t>
            </a:r>
          </a:p>
          <a:p>
            <a:pPr>
              <a:spcBef>
                <a:spcPct val="20000"/>
              </a:spcBef>
            </a:pPr>
            <a:r>
              <a:rPr lang="en-US" b="1">
                <a:sym typeface="Symbol" pitchFamily="18" charset="2"/>
              </a:rPr>
              <a:t></a:t>
            </a:r>
            <a:r>
              <a:rPr lang="en-US">
                <a:sym typeface="Symbol" pitchFamily="18" charset="2"/>
              </a:rPr>
              <a:t>Hand calculations are tedious but possible:</a:t>
            </a:r>
          </a:p>
        </p:txBody>
      </p:sp>
    </p:spTree>
    <p:extLst>
      <p:ext uri="{BB962C8B-B14F-4D97-AF65-F5344CB8AC3E}">
        <p14:creationId xmlns:p14="http://schemas.microsoft.com/office/powerpoint/2010/main" val="251198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0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0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0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0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6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-0.00104 -0.149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60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7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abblingbro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6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60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6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0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0198" grpId="0" animBg="1"/>
      <p:bldP spid="116019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27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62247" name="Rectangle 7"/>
          <p:cNvSpPr>
            <a:spLocks noChangeArrowheads="1"/>
          </p:cNvSpPr>
          <p:nvPr/>
        </p:nvSpPr>
        <p:spPr bwMode="auto">
          <a:xfrm>
            <a:off x="685800" y="1771650"/>
            <a:ext cx="7772400" cy="43640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/>
              <a:t>PRACTICE: For the water model just proposed, complete the table: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SOLUTION:</a:t>
            </a:r>
          </a:p>
          <a:p>
            <a:r>
              <a:rPr lang="en-US">
                <a:sym typeface="Symbol" pitchFamily="18" charset="2"/>
              </a:rPr>
              <a:t>The next cell would be 8.55 + 5 = 13.55.</a:t>
            </a:r>
          </a:p>
          <a:p>
            <a:r>
              <a:rPr lang="en-US">
                <a:sym typeface="Symbol" pitchFamily="18" charset="2"/>
              </a:rPr>
              <a:t>The next cell would be 0.10(13.55) = 1.355.</a:t>
            </a:r>
          </a:p>
          <a:p>
            <a:r>
              <a:rPr lang="en-US">
                <a:sym typeface="Symbol" pitchFamily="18" charset="2"/>
              </a:rPr>
              <a:t>The next cell would be 13.55 – 1.355 = 12.195.</a:t>
            </a:r>
          </a:p>
        </p:txBody>
      </p:sp>
      <p:graphicFrame>
        <p:nvGraphicFramePr>
          <p:cNvPr id="1162352" name="Group 112"/>
          <p:cNvGraphicFramePr>
            <a:graphicFrameLocks noGrp="1"/>
          </p:cNvGraphicFramePr>
          <p:nvPr/>
        </p:nvGraphicFramePr>
        <p:xfrm>
          <a:off x="1143000" y="2430463"/>
          <a:ext cx="6845300" cy="2320926"/>
        </p:xfrm>
        <a:graphic>
          <a:graphicData uri="http://schemas.openxmlformats.org/drawingml/2006/table">
            <a:tbl>
              <a:tblPr/>
              <a:tblGrid>
                <a:gridCol w="1177925"/>
                <a:gridCol w="1143000"/>
                <a:gridCol w="1697038"/>
                <a:gridCol w="1322387"/>
                <a:gridCol w="1504950"/>
              </a:tblGrid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/ 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/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pre-total /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 /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total/ 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9.50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0.950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8.550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</a:tr>
            </a:tbl>
          </a:graphicData>
        </a:graphic>
      </p:graphicFrame>
      <p:sp>
        <p:nvSpPr>
          <p:cNvPr id="1162345" name="Text Box 105"/>
          <p:cNvSpPr txBox="1">
            <a:spLocks noChangeArrowheads="1"/>
          </p:cNvSpPr>
          <p:nvPr/>
        </p:nvSpPr>
        <p:spPr bwMode="auto">
          <a:xfrm>
            <a:off x="3886200" y="4300538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99"/>
                </a:solidFill>
                <a:latin typeface="Arial" charset="0"/>
              </a:rPr>
              <a:t>13.55</a:t>
            </a:r>
          </a:p>
        </p:txBody>
      </p:sp>
      <p:sp>
        <p:nvSpPr>
          <p:cNvPr id="1162346" name="Text Box 106"/>
          <p:cNvSpPr txBox="1">
            <a:spLocks noChangeArrowheads="1"/>
          </p:cNvSpPr>
          <p:nvPr/>
        </p:nvSpPr>
        <p:spPr bwMode="auto">
          <a:xfrm>
            <a:off x="5403850" y="4302125"/>
            <a:ext cx="819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99"/>
                </a:solidFill>
                <a:latin typeface="Arial" charset="0"/>
              </a:rPr>
              <a:t>1.355</a:t>
            </a:r>
          </a:p>
        </p:txBody>
      </p:sp>
      <p:sp>
        <p:nvSpPr>
          <p:cNvPr id="1162347" name="Text Box 107"/>
          <p:cNvSpPr txBox="1">
            <a:spLocks noChangeArrowheads="1"/>
          </p:cNvSpPr>
          <p:nvPr/>
        </p:nvSpPr>
        <p:spPr bwMode="auto">
          <a:xfrm>
            <a:off x="6727825" y="4303713"/>
            <a:ext cx="960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CC99"/>
                </a:solidFill>
                <a:latin typeface="Arial" charset="0"/>
              </a:rPr>
              <a:t>12.195</a:t>
            </a:r>
          </a:p>
        </p:txBody>
      </p:sp>
    </p:spTree>
    <p:extLst>
      <p:ext uri="{BB962C8B-B14F-4D97-AF65-F5344CB8AC3E}">
        <p14:creationId xmlns:p14="http://schemas.microsoft.com/office/powerpoint/2010/main" val="112603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6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22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622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1162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1162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6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622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" fill="hold"/>
                                        <p:tgtEl>
                                          <p:spTgt spid="116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" fill="hold"/>
                                        <p:tgtEl>
                                          <p:spTgt spid="116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6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622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" fill="hold"/>
                                        <p:tgtEl>
                                          <p:spTgt spid="116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" fill="hold"/>
                                        <p:tgtEl>
                                          <p:spTgt spid="116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345" grpId="0" autoUpdateAnimBg="0"/>
      <p:bldP spid="1162346" grpId="0" autoUpdateAnimBg="0"/>
      <p:bldP spid="116234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27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64334" name="Rectangle 46"/>
          <p:cNvSpPr>
            <a:spLocks noChangeArrowheads="1"/>
          </p:cNvSpPr>
          <p:nvPr/>
        </p:nvSpPr>
        <p:spPr bwMode="auto">
          <a:xfrm>
            <a:off x="674688" y="1806575"/>
            <a:ext cx="7772400" cy="5051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Create a spreadsheet to determine what the mass will be when the aquarium reaches equilibrium and how many seconds it will take.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Create a new spreadsheet with five columns as shown here:</a:t>
            </a: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Highlight cell A3 and type in </a:t>
            </a:r>
            <a:r>
              <a:rPr lang="en-US" b="1" i="1">
                <a:sym typeface="Symbol" pitchFamily="18" charset="2"/>
              </a:rPr>
              <a:t>=A2+1</a:t>
            </a:r>
            <a:r>
              <a:rPr lang="en-US">
                <a:sym typeface="Symbol" pitchFamily="18" charset="2"/>
              </a:rPr>
              <a:t> as shown.</a:t>
            </a: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This will increment the A cells by 1 second.</a:t>
            </a:r>
          </a:p>
        </p:txBody>
      </p:sp>
      <p:pic>
        <p:nvPicPr>
          <p:cNvPr id="1164339" name="Picture 5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3419475"/>
            <a:ext cx="5873750" cy="841375"/>
          </a:xfrm>
          <a:prstGeom prst="rect">
            <a:avLst/>
          </a:prstGeom>
          <a:noFill/>
        </p:spPr>
      </p:pic>
      <p:grpSp>
        <p:nvGrpSpPr>
          <p:cNvPr id="1164347" name="Group 59"/>
          <p:cNvGrpSpPr>
            <a:grpSpLocks/>
          </p:cNvGrpSpPr>
          <p:nvPr/>
        </p:nvGrpSpPr>
        <p:grpSpPr bwMode="auto">
          <a:xfrm>
            <a:off x="1566863" y="4951413"/>
            <a:ext cx="5889625" cy="1412875"/>
            <a:chOff x="987" y="3119"/>
            <a:chExt cx="3710" cy="890"/>
          </a:xfrm>
        </p:grpSpPr>
        <p:pic>
          <p:nvPicPr>
            <p:cNvPr id="1164343" name="Picture 5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87" y="3119"/>
              <a:ext cx="3710" cy="890"/>
            </a:xfrm>
            <a:prstGeom prst="rect">
              <a:avLst/>
            </a:prstGeom>
            <a:noFill/>
          </p:spPr>
        </p:pic>
        <p:sp>
          <p:nvSpPr>
            <p:cNvPr id="1164344" name="Rectangle 56"/>
            <p:cNvSpPr>
              <a:spLocks noChangeArrowheads="1"/>
            </p:cNvSpPr>
            <p:nvPr/>
          </p:nvSpPr>
          <p:spPr bwMode="auto">
            <a:xfrm>
              <a:off x="2691" y="3850"/>
              <a:ext cx="545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45" name="Rectangle 57"/>
            <p:cNvSpPr>
              <a:spLocks noChangeArrowheads="1"/>
            </p:cNvSpPr>
            <p:nvPr/>
          </p:nvSpPr>
          <p:spPr bwMode="auto">
            <a:xfrm>
              <a:off x="3458" y="3844"/>
              <a:ext cx="545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4346" name="Rectangle 58"/>
            <p:cNvSpPr>
              <a:spLocks noChangeArrowheads="1"/>
            </p:cNvSpPr>
            <p:nvPr/>
          </p:nvSpPr>
          <p:spPr bwMode="auto">
            <a:xfrm>
              <a:off x="4087" y="3851"/>
              <a:ext cx="545" cy="1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4348" name="Rectangle 60"/>
          <p:cNvSpPr>
            <a:spLocks noChangeArrowheads="1"/>
          </p:cNvSpPr>
          <p:nvPr/>
        </p:nvSpPr>
        <p:spPr bwMode="auto">
          <a:xfrm>
            <a:off x="4271963" y="4968875"/>
            <a:ext cx="793750" cy="288925"/>
          </a:xfrm>
          <a:prstGeom prst="rect">
            <a:avLst/>
          </a:prstGeom>
          <a:solidFill>
            <a:srgbClr val="FF6600">
              <a:alpha val="24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6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4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4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4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64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4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4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6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6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64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643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3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386" name="Rectangle 2"/>
          <p:cNvSpPr>
            <a:spLocks noChangeArrowheads="1"/>
          </p:cNvSpPr>
          <p:nvPr/>
        </p:nvSpPr>
        <p:spPr bwMode="auto">
          <a:xfrm>
            <a:off x="685800" y="1401763"/>
            <a:ext cx="7772400" cy="427037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olidFill>
                  <a:srgbClr val="000000"/>
                </a:solidFill>
                <a:cs typeface="Times New Roman" pitchFamily="18" charset="0"/>
              </a:rPr>
              <a:t>Describe some possible models of global warming.</a:t>
            </a:r>
          </a:p>
        </p:txBody>
      </p:sp>
      <p:sp>
        <p:nvSpPr>
          <p:cNvPr id="116838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833438"/>
          </a:xfrm>
          <a:noFill/>
          <a:ln/>
        </p:spPr>
        <p:txBody>
          <a:bodyPr/>
          <a:lstStyle/>
          <a:p>
            <a:pPr algn="l"/>
            <a:r>
              <a:rPr lang="en-US" sz="2400" b="1">
                <a:latin typeface="Courier New" pitchFamily="49" charset="0"/>
              </a:rPr>
              <a:t>Topic 8: Energy, power, climate change</a:t>
            </a:r>
            <a:br>
              <a:rPr lang="en-US" sz="2400" b="1">
                <a:latin typeface="Courier New" pitchFamily="49" charset="0"/>
              </a:rPr>
            </a:br>
            <a:r>
              <a:rPr lang="en-US" sz="2400">
                <a:solidFill>
                  <a:schemeClr val="tx1"/>
                </a:solidFill>
                <a:latin typeface="Courier New" pitchFamily="49" charset="0"/>
              </a:rPr>
              <a:t>8.6 Global warming</a:t>
            </a:r>
          </a:p>
        </p:txBody>
      </p:sp>
      <p:sp>
        <p:nvSpPr>
          <p:cNvPr id="1168388" name="Rectangle 4"/>
          <p:cNvSpPr>
            <a:spLocks noChangeArrowheads="1"/>
          </p:cNvSpPr>
          <p:nvPr/>
        </p:nvSpPr>
        <p:spPr bwMode="auto">
          <a:xfrm>
            <a:off x="674688" y="1806575"/>
            <a:ext cx="7772400" cy="5051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EXAMPLE: Create a spreadsheet to determine what the mass will be when the aquarium reaches equilibrium and how many seconds it will take.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SOLUTION: 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Highlight cell B2 and enter 5.</a:t>
            </a: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Highlight cell C3 and type in </a:t>
            </a:r>
            <a:r>
              <a:rPr lang="en-US" b="1" i="1">
                <a:sym typeface="Symbol" pitchFamily="18" charset="2"/>
              </a:rPr>
              <a:t>=B3+E2</a:t>
            </a:r>
            <a:r>
              <a:rPr lang="en-US">
                <a:sym typeface="Symbol" pitchFamily="18" charset="2"/>
              </a:rPr>
              <a:t> as shown.</a:t>
            </a: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endParaRPr lang="en-US"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This will add the new input of 5 to the previous total.  </a:t>
            </a:r>
          </a:p>
        </p:txBody>
      </p:sp>
      <p:grpSp>
        <p:nvGrpSpPr>
          <p:cNvPr id="1168390" name="Group 6"/>
          <p:cNvGrpSpPr>
            <a:grpSpLocks/>
          </p:cNvGrpSpPr>
          <p:nvPr/>
        </p:nvGrpSpPr>
        <p:grpSpPr bwMode="auto">
          <a:xfrm>
            <a:off x="1577975" y="3929063"/>
            <a:ext cx="5829300" cy="1368425"/>
            <a:chOff x="554" y="3114"/>
            <a:chExt cx="4567" cy="1072"/>
          </a:xfrm>
        </p:grpSpPr>
        <p:pic>
          <p:nvPicPr>
            <p:cNvPr id="116839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4" y="3114"/>
              <a:ext cx="4567" cy="1072"/>
            </a:xfrm>
            <a:prstGeom prst="rect">
              <a:avLst/>
            </a:prstGeom>
            <a:noFill/>
          </p:spPr>
        </p:pic>
        <p:sp>
          <p:nvSpPr>
            <p:cNvPr id="1168392" name="Rectangle 8"/>
            <p:cNvSpPr>
              <a:spLocks noChangeArrowheads="1"/>
            </p:cNvSpPr>
            <p:nvPr/>
          </p:nvSpPr>
          <p:spPr bwMode="auto">
            <a:xfrm>
              <a:off x="3638" y="3987"/>
              <a:ext cx="614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8393" name="Rectangle 9"/>
            <p:cNvSpPr>
              <a:spLocks noChangeArrowheads="1"/>
            </p:cNvSpPr>
            <p:nvPr/>
          </p:nvSpPr>
          <p:spPr bwMode="auto">
            <a:xfrm>
              <a:off x="4413" y="3988"/>
              <a:ext cx="614" cy="16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54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8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8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8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11683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68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683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1868</Words>
  <Application>Microsoft Office PowerPoint</Application>
  <PresentationFormat>On-screen Show (4:3)</PresentationFormat>
  <Paragraphs>370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Chart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Topic 8: Energy, power, climate change 8.6 Global warming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8: Energy, power, climate change 8.6 Global warming</dc:title>
  <dc:creator>Tu-Trinh</dc:creator>
  <cp:lastModifiedBy>Tu-Trinh</cp:lastModifiedBy>
  <cp:revision>1</cp:revision>
  <dcterms:created xsi:type="dcterms:W3CDTF">2016-03-29T13:23:20Z</dcterms:created>
  <dcterms:modified xsi:type="dcterms:W3CDTF">2016-03-29T13:23:54Z</dcterms:modified>
</cp:coreProperties>
</file>