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3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DE767-E330-4B90-ACB9-EF7E09D93F32}"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E8E18-384C-42AC-8593-4569BE4945E9}" type="slidenum">
              <a:rPr lang="en-US" smtClean="0"/>
              <a:t>‹#›</a:t>
            </a:fld>
            <a:endParaRPr lang="en-US"/>
          </a:p>
        </p:txBody>
      </p:sp>
    </p:spTree>
    <p:extLst>
      <p:ext uri="{BB962C8B-B14F-4D97-AF65-F5344CB8AC3E}">
        <p14:creationId xmlns:p14="http://schemas.microsoft.com/office/powerpoint/2010/main" val="219506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87973-054C-45C9-8505-1A37E20F8C00}" type="slidenum">
              <a:rPr lang="en-US"/>
              <a:pPr/>
              <a:t>1</a:t>
            </a:fld>
            <a:endParaRPr lang="en-US"/>
          </a:p>
        </p:txBody>
      </p:sp>
      <p:sp>
        <p:nvSpPr>
          <p:cNvPr id="1208322" name="Rectangle 2"/>
          <p:cNvSpPr>
            <a:spLocks noGrp="1" noRot="1" noChangeAspect="1" noChangeArrowheads="1" noTextEdit="1"/>
          </p:cNvSpPr>
          <p:nvPr>
            <p:ph type="sldImg"/>
          </p:nvPr>
        </p:nvSpPr>
        <p:spPr>
          <a:ln/>
        </p:spPr>
      </p:sp>
      <p:sp>
        <p:nvSpPr>
          <p:cNvPr id="1208323"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22309-ECB8-4037-BE68-7195C0D2D9D4}" type="slidenum">
              <a:rPr lang="en-US"/>
              <a:pPr/>
              <a:t>10</a:t>
            </a:fld>
            <a:endParaRPr lang="en-US"/>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14534-F77A-4984-B00D-364DE14E9E94}" type="slidenum">
              <a:rPr lang="en-US"/>
              <a:pPr/>
              <a:t>11</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2D58A-D633-43BF-A42C-98454C38B170}" type="slidenum">
              <a:rPr lang="en-US"/>
              <a:pPr/>
              <a:t>12</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A7FE0-5587-4A6D-A28E-BEB31D520C46}" type="slidenum">
              <a:rPr lang="en-US"/>
              <a:pPr/>
              <a:t>13</a:t>
            </a:fld>
            <a:endParaRPr lang="en-US"/>
          </a:p>
        </p:txBody>
      </p:sp>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B8FC1-C71F-4405-B905-0B38F15DE8F8}" type="slidenum">
              <a:rPr lang="en-US"/>
              <a:pPr/>
              <a:t>14</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868D2-5FB3-4FCB-ABC4-F4D817FBD491}" type="slidenum">
              <a:rPr lang="en-US"/>
              <a:pPr/>
              <a:t>15</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3D3D3-BE05-47AD-BEB5-B059353B04A0}" type="slidenum">
              <a:rPr lang="en-US"/>
              <a:pPr/>
              <a:t>16</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81B07-A9FB-4112-826D-AE87C1AF6811}" type="slidenum">
              <a:rPr lang="en-US"/>
              <a:pPr/>
              <a:t>17</a:t>
            </a:fld>
            <a:endParaRPr lang="en-US"/>
          </a:p>
        </p:txBody>
      </p:sp>
      <p:sp>
        <p:nvSpPr>
          <p:cNvPr id="1236994" name="Rectangle 2"/>
          <p:cNvSpPr>
            <a:spLocks noGrp="1" noRot="1" noChangeAspect="1" noChangeArrowheads="1" noTextEdit="1"/>
          </p:cNvSpPr>
          <p:nvPr>
            <p:ph type="sldImg"/>
          </p:nvPr>
        </p:nvSpPr>
        <p:spPr>
          <a:ln/>
        </p:spPr>
      </p:sp>
      <p:sp>
        <p:nvSpPr>
          <p:cNvPr id="1236995"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D034C-BBB8-45D9-A95D-27F0AC9BAE2A}" type="slidenum">
              <a:rPr lang="en-US"/>
              <a:pPr/>
              <a:t>18</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57CB7-096B-4344-8BDB-6EB0FECD438B}" type="slidenum">
              <a:rPr lang="en-US"/>
              <a:pPr/>
              <a:t>19</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B223F-A145-488D-8FDC-97B9C09B41A0}" type="slidenum">
              <a:rPr lang="en-US"/>
              <a:pPr/>
              <a:t>2</a:t>
            </a:fld>
            <a:endParaRPr lang="en-US"/>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5D09-385E-4057-A537-A567D8856982}" type="slidenum">
              <a:rPr lang="en-US"/>
              <a:pPr/>
              <a:t>3</a:t>
            </a:fld>
            <a:endParaRPr lang="en-US"/>
          </a:p>
        </p:txBody>
      </p:sp>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8D31B-15E1-4D95-AD54-02B8C7B80E18}" type="slidenum">
              <a:rPr lang="en-US"/>
              <a:pPr/>
              <a:t>4</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58A34-AEF5-4170-AFD2-F9C8BAAB0CAA}" type="slidenum">
              <a:rPr lang="en-US"/>
              <a:pPr/>
              <a:t>5</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21B1A-9A4D-4E49-A388-1F42DC682098}" type="slidenum">
              <a:rPr lang="en-US"/>
              <a:pPr/>
              <a:t>6</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787DF-C7C7-45D6-9DE7-7EE9593A4E5A}" type="slidenum">
              <a:rPr lang="en-US"/>
              <a:pPr/>
              <a:t>7</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79E96-495C-428E-867D-E15B407B7522}" type="slidenum">
              <a:rPr lang="en-US"/>
              <a:pPr/>
              <a:t>8</a:t>
            </a:fld>
            <a:endParaRPr lang="en-US"/>
          </a:p>
        </p:txBody>
      </p:sp>
      <p:sp>
        <p:nvSpPr>
          <p:cNvPr id="1222658" name="Rectangle 2"/>
          <p:cNvSpPr>
            <a:spLocks noGrp="1" noRot="1" noChangeAspect="1" noChangeArrowheads="1" noTextEdit="1"/>
          </p:cNvSpPr>
          <p:nvPr>
            <p:ph type="sldImg"/>
          </p:nvPr>
        </p:nvSpPr>
        <p:spPr>
          <a:ln/>
        </p:spPr>
      </p:sp>
      <p:sp>
        <p:nvSpPr>
          <p:cNvPr id="1222659"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B7035-F3AF-4536-9FC3-66A4285E6D08}" type="slidenum">
              <a:rPr lang="en-US"/>
              <a:pPr/>
              <a:t>9</a:t>
            </a:fld>
            <a:endParaRPr lang="en-US"/>
          </a:p>
        </p:txBody>
      </p:sp>
      <p:sp>
        <p:nvSpPr>
          <p:cNvPr id="1224706" name="Rectangle 2"/>
          <p:cNvSpPr>
            <a:spLocks noGrp="1" noRot="1" noChangeAspect="1" noChangeArrowheads="1" noTextEdit="1"/>
          </p:cNvSpPr>
          <p:nvPr>
            <p:ph type="sldImg"/>
          </p:nvPr>
        </p:nvSpPr>
        <p:spPr>
          <a:ln/>
        </p:spPr>
      </p:sp>
      <p:sp>
        <p:nvSpPr>
          <p:cNvPr id="1224707" name="Rectangle 3"/>
          <p:cNvSpPr>
            <a:spLocks noGrp="1" noChangeArrowheads="1"/>
          </p:cNvSpPr>
          <p:nvPr>
            <p:ph type="body" idx="1"/>
          </p:nvPr>
        </p:nvSpPr>
        <p:spPr/>
        <p:txBody>
          <a:bodyPr/>
          <a:lstStyle/>
          <a:p>
            <a:r>
              <a:rPr lang="en-US"/>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32170F-DE24-44D8-8FD2-C6315F7176D8}"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124500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2170F-DE24-44D8-8FD2-C6315F7176D8}"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298344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2170F-DE24-44D8-8FD2-C6315F7176D8}"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232842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2170F-DE24-44D8-8FD2-C6315F7176D8}"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54464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32170F-DE24-44D8-8FD2-C6315F7176D8}"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221081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32170F-DE24-44D8-8FD2-C6315F7176D8}"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41623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32170F-DE24-44D8-8FD2-C6315F7176D8}"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297921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32170F-DE24-44D8-8FD2-C6315F7176D8}"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7480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2170F-DE24-44D8-8FD2-C6315F7176D8}"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424148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2170F-DE24-44D8-8FD2-C6315F7176D8}"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94889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2170F-DE24-44D8-8FD2-C6315F7176D8}"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263BF-CD3F-4A6A-A602-5938FFA97B95}" type="slidenum">
              <a:rPr lang="en-US" smtClean="0"/>
              <a:t>‹#›</a:t>
            </a:fld>
            <a:endParaRPr lang="en-US"/>
          </a:p>
        </p:txBody>
      </p:sp>
    </p:spTree>
    <p:extLst>
      <p:ext uri="{BB962C8B-B14F-4D97-AF65-F5344CB8AC3E}">
        <p14:creationId xmlns:p14="http://schemas.microsoft.com/office/powerpoint/2010/main" val="13362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2170F-DE24-44D8-8FD2-C6315F7176D8}" type="datetimeFigureOut">
              <a:rPr lang="en-US" smtClean="0"/>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263BF-CD3F-4A6A-A602-5938FFA97B95}" type="slidenum">
              <a:rPr lang="en-US" smtClean="0"/>
              <a:t>‹#›</a:t>
            </a:fld>
            <a:endParaRPr lang="en-US"/>
          </a:p>
        </p:txBody>
      </p:sp>
    </p:spTree>
    <p:extLst>
      <p:ext uri="{BB962C8B-B14F-4D97-AF65-F5344CB8AC3E}">
        <p14:creationId xmlns:p14="http://schemas.microsoft.com/office/powerpoint/2010/main" val="318341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ftp://ftp.cmdl.noaa.gov/ccg/co2/trends/co2_mm_gl.txt"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8.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7.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9.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audio" Target="../media/audio10.wav"/></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audio" Target="../media/audio4.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skepticalscience.com/pics/ShakunFig2a.jpg" TargetMode="Externa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audio" Target="../media/audio7.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305" name="Rectangle 9"/>
          <p:cNvSpPr>
            <a:spLocks noChangeArrowheads="1"/>
          </p:cNvSpPr>
          <p:nvPr/>
        </p:nvSpPr>
        <p:spPr bwMode="auto">
          <a:xfrm>
            <a:off x="685800" y="2051050"/>
            <a:ext cx="7772400" cy="3738563"/>
          </a:xfrm>
          <a:prstGeom prst="rect">
            <a:avLst/>
          </a:prstGeom>
          <a:solidFill>
            <a:srgbClr val="CCFFCC"/>
          </a:solidFill>
          <a:ln w="9525">
            <a:noFill/>
            <a:miter lim="800000"/>
            <a:headEnd/>
            <a:tailEnd/>
          </a:ln>
          <a:effectLst/>
        </p:spPr>
        <p:txBody>
          <a:bodyPr/>
          <a:lstStyle/>
          <a:p>
            <a:r>
              <a:rPr lang="en-US"/>
              <a:t>PRACTICE: Explain why                               the atmospheric                            concentration of CO</a:t>
            </a:r>
            <a:r>
              <a:rPr lang="en-US" baseline="-25000"/>
              <a:t>2</a:t>
            </a:r>
            <a:r>
              <a:rPr lang="en-US"/>
              <a:t>                            increases in winter                                 and decreases in summer.</a:t>
            </a:r>
          </a:p>
          <a:p>
            <a:r>
              <a:rPr lang="en-US"/>
              <a:t>SOLUTION:</a:t>
            </a:r>
          </a:p>
          <a:p>
            <a:r>
              <a:rPr lang="en-US">
                <a:sym typeface="Symbol" pitchFamily="18" charset="2"/>
              </a:rPr>
              <a:t>It’s is all about                                living carbon sinks                             that store CO</a:t>
            </a:r>
            <a:r>
              <a:rPr lang="en-US" baseline="-25000">
                <a:sym typeface="Symbol" pitchFamily="18" charset="2"/>
              </a:rPr>
              <a:t>2</a:t>
            </a:r>
            <a:r>
              <a:rPr lang="en-US">
                <a:sym typeface="Symbol" pitchFamily="18" charset="2"/>
              </a:rPr>
              <a:t> in the                              summer and release it                               in the winter: Namely-                                plants and their respiration and decomposition.</a:t>
            </a:r>
            <a:endParaRPr lang="en-US"/>
          </a:p>
        </p:txBody>
      </p:sp>
      <p:sp>
        <p:nvSpPr>
          <p:cNvPr id="1207298" name="Rectangle 2"/>
          <p:cNvSpPr>
            <a:spLocks noChangeArrowheads="1"/>
          </p:cNvSpPr>
          <p:nvPr/>
        </p:nvSpPr>
        <p:spPr bwMode="auto">
          <a:xfrm>
            <a:off x="685800" y="1401763"/>
            <a:ext cx="7772400" cy="6556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Describe evidence that links global warming to increased levels of greenhouse gases.	</a:t>
            </a:r>
          </a:p>
        </p:txBody>
      </p:sp>
      <p:sp>
        <p:nvSpPr>
          <p:cNvPr id="1207299"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07300" name="Picture 4" descr="Current Mauna Loa CO2">
            <a:hlinkClick r:id="rId4"/>
          </p:cNvPr>
          <p:cNvPicPr>
            <a:picLocks noChangeAspect="1" noChangeArrowheads="1"/>
          </p:cNvPicPr>
          <p:nvPr/>
        </p:nvPicPr>
        <p:blipFill>
          <a:blip r:embed="rId5" cstate="print">
            <a:clrChange>
              <a:clrFrom>
                <a:srgbClr val="FFFFFF"/>
              </a:clrFrom>
              <a:clrTo>
                <a:srgbClr val="FFFFFF">
                  <a:alpha val="0"/>
                </a:srgbClr>
              </a:clrTo>
            </a:clrChange>
          </a:blip>
          <a:srcRect l="6039" t="8331" r="6381" b="4149"/>
          <a:stretch>
            <a:fillRect/>
          </a:stretch>
        </p:blipFill>
        <p:spPr bwMode="auto">
          <a:xfrm>
            <a:off x="4454525" y="2082800"/>
            <a:ext cx="4689475" cy="3397250"/>
          </a:xfrm>
          <a:prstGeom prst="rect">
            <a:avLst/>
          </a:prstGeom>
          <a:noFill/>
        </p:spPr>
      </p:pic>
      <p:sp>
        <p:nvSpPr>
          <p:cNvPr id="1207301" name="Rectangle 5"/>
          <p:cNvSpPr>
            <a:spLocks noChangeArrowheads="1"/>
          </p:cNvSpPr>
          <p:nvPr/>
        </p:nvSpPr>
        <p:spPr bwMode="auto">
          <a:xfrm>
            <a:off x="5573713" y="3662363"/>
            <a:ext cx="407987" cy="1312862"/>
          </a:xfrm>
          <a:prstGeom prst="rect">
            <a:avLst/>
          </a:prstGeom>
          <a:solidFill>
            <a:schemeClr val="hlink">
              <a:alpha val="37000"/>
            </a:schemeClr>
          </a:solidFill>
          <a:ln w="9525">
            <a:noFill/>
            <a:miter lim="800000"/>
            <a:headEnd/>
            <a:tailEnd/>
          </a:ln>
          <a:effectLst/>
        </p:spPr>
        <p:txBody>
          <a:bodyPr wrap="none" anchor="ctr"/>
          <a:lstStyle/>
          <a:p>
            <a:endParaRPr lang="en-US"/>
          </a:p>
        </p:txBody>
      </p:sp>
      <p:sp>
        <p:nvSpPr>
          <p:cNvPr id="1207303" name="Rectangle 7"/>
          <p:cNvSpPr>
            <a:spLocks noChangeArrowheads="1"/>
          </p:cNvSpPr>
          <p:nvPr/>
        </p:nvSpPr>
        <p:spPr bwMode="auto">
          <a:xfrm>
            <a:off x="5973763" y="3665538"/>
            <a:ext cx="415925" cy="1312862"/>
          </a:xfrm>
          <a:prstGeom prst="rect">
            <a:avLst/>
          </a:prstGeom>
          <a:solidFill>
            <a:srgbClr val="FF0000">
              <a:alpha val="37000"/>
            </a:srgbClr>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353728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7300"/>
                                        </p:tgtEl>
                                        <p:attrNameLst>
                                          <p:attrName>style.visibility</p:attrName>
                                        </p:attrNameLst>
                                      </p:cBhvr>
                                      <p:to>
                                        <p:strVal val="visible"/>
                                      </p:to>
                                    </p:set>
                                    <p:animEffect transition="in" filter="fade">
                                      <p:cBhvr>
                                        <p:cTn id="7" dur="2000"/>
                                        <p:tgtEl>
                                          <p:spTgt spid="120730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07301"/>
                                        </p:tgtEl>
                                        <p:attrNameLst>
                                          <p:attrName>style.visibility</p:attrName>
                                        </p:attrNameLst>
                                      </p:cBhvr>
                                      <p:to>
                                        <p:strVal val="visible"/>
                                      </p:to>
                                    </p:set>
                                    <p:anim calcmode="lin" valueType="num">
                                      <p:cBhvr>
                                        <p:cTn id="10" dur="500" fill="hold"/>
                                        <p:tgtEl>
                                          <p:spTgt spid="1207301"/>
                                        </p:tgtEl>
                                        <p:attrNameLst>
                                          <p:attrName>ppt_w</p:attrName>
                                        </p:attrNameLst>
                                      </p:cBhvr>
                                      <p:tavLst>
                                        <p:tav tm="0">
                                          <p:val>
                                            <p:fltVal val="0"/>
                                          </p:val>
                                        </p:tav>
                                        <p:tav tm="100000">
                                          <p:val>
                                            <p:strVal val="#ppt_w"/>
                                          </p:val>
                                        </p:tav>
                                      </p:tavLst>
                                    </p:anim>
                                    <p:anim calcmode="lin" valueType="num">
                                      <p:cBhvr>
                                        <p:cTn id="11" dur="500" fill="hold"/>
                                        <p:tgtEl>
                                          <p:spTgt spid="1207301"/>
                                        </p:tgtEl>
                                        <p:attrNameLst>
                                          <p:attrName>ppt_h</p:attrName>
                                        </p:attrNameLst>
                                      </p:cBhvr>
                                      <p:tavLst>
                                        <p:tav tm="0">
                                          <p:val>
                                            <p:fltVal val="0"/>
                                          </p:val>
                                        </p:tav>
                                        <p:tav tm="100000">
                                          <p:val>
                                            <p:strVal val="#ppt_h"/>
                                          </p:val>
                                        </p:tav>
                                      </p:tavLst>
                                    </p:anim>
                                    <p:animEffect transition="in" filter="fade">
                                      <p:cBhvr>
                                        <p:cTn id="12" dur="500"/>
                                        <p:tgtEl>
                                          <p:spTgt spid="1207301"/>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1207303"/>
                                        </p:tgtEl>
                                        <p:attrNameLst>
                                          <p:attrName>style.visibility</p:attrName>
                                        </p:attrNameLst>
                                      </p:cBhvr>
                                      <p:to>
                                        <p:strVal val="visible"/>
                                      </p:to>
                                    </p:set>
                                    <p:anim calcmode="lin" valueType="num">
                                      <p:cBhvr>
                                        <p:cTn id="15" dur="500" fill="hold"/>
                                        <p:tgtEl>
                                          <p:spTgt spid="1207303"/>
                                        </p:tgtEl>
                                        <p:attrNameLst>
                                          <p:attrName>ppt_w</p:attrName>
                                        </p:attrNameLst>
                                      </p:cBhvr>
                                      <p:tavLst>
                                        <p:tav tm="0">
                                          <p:val>
                                            <p:fltVal val="0"/>
                                          </p:val>
                                        </p:tav>
                                        <p:tav tm="100000">
                                          <p:val>
                                            <p:strVal val="#ppt_w"/>
                                          </p:val>
                                        </p:tav>
                                      </p:tavLst>
                                    </p:anim>
                                    <p:anim calcmode="lin" valueType="num">
                                      <p:cBhvr>
                                        <p:cTn id="16" dur="500" fill="hold"/>
                                        <p:tgtEl>
                                          <p:spTgt spid="1207303"/>
                                        </p:tgtEl>
                                        <p:attrNameLst>
                                          <p:attrName>ppt_h</p:attrName>
                                        </p:attrNameLst>
                                      </p:cBhvr>
                                      <p:tavLst>
                                        <p:tav tm="0">
                                          <p:val>
                                            <p:fltVal val="0"/>
                                          </p:val>
                                        </p:tav>
                                        <p:tav tm="100000">
                                          <p:val>
                                            <p:strVal val="#ppt_h"/>
                                          </p:val>
                                        </p:tav>
                                      </p:tavLst>
                                    </p:anim>
                                    <p:animEffect transition="in" filter="fade">
                                      <p:cBhvr>
                                        <p:cTn id="17" dur="500"/>
                                        <p:tgtEl>
                                          <p:spTgt spid="120730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07305">
                                            <p:txEl>
                                              <p:pRg st="1" end="1"/>
                                            </p:txEl>
                                          </p:spTgt>
                                        </p:tgtEl>
                                        <p:attrNameLst>
                                          <p:attrName>style.visibility</p:attrName>
                                        </p:attrNameLst>
                                      </p:cBhvr>
                                      <p:to>
                                        <p:strVal val="visible"/>
                                      </p:to>
                                    </p:set>
                                    <p:anim calcmode="lin" valueType="num">
                                      <p:cBhvr additive="base">
                                        <p:cTn id="22" dur="500" fill="hold"/>
                                        <p:tgtEl>
                                          <p:spTgt spid="120730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073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07305">
                                            <p:txEl>
                                              <p:pRg st="2" end="2"/>
                                            </p:txEl>
                                          </p:spTgt>
                                        </p:tgtEl>
                                        <p:attrNameLst>
                                          <p:attrName>style.visibility</p:attrName>
                                        </p:attrNameLst>
                                      </p:cBhvr>
                                      <p:to>
                                        <p:strVal val="visible"/>
                                      </p:to>
                                    </p:set>
                                    <p:anim calcmode="lin" valueType="num">
                                      <p:cBhvr additive="base">
                                        <p:cTn id="28" dur="500" fill="hold"/>
                                        <p:tgtEl>
                                          <p:spTgt spid="120730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0730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301" grpId="0" animBg="1"/>
      <p:bldP spid="12073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Outline some of the mechanisms that may increase the rate of global warming.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Deforestation is                                also a factor. Forests                             are active carbon sinks,                        removing CO</a:t>
            </a:r>
            <a:r>
              <a:rPr lang="en-US" baseline="-25000">
                <a:solidFill>
                  <a:srgbClr val="000000"/>
                </a:solidFill>
                <a:cs typeface="Times New Roman" pitchFamily="18" charset="0"/>
              </a:rPr>
              <a:t>2</a:t>
            </a:r>
            <a:r>
              <a:rPr lang="en-US">
                <a:solidFill>
                  <a:srgbClr val="000000"/>
                </a:solidFill>
                <a:cs typeface="Times New Roman" pitchFamily="18" charset="0"/>
              </a:rPr>
              <a:t> from the                            atmosphere during                            respiration.</a:t>
            </a:r>
            <a:endParaRPr lang="en-US" i="1">
              <a:solidFill>
                <a:srgbClr val="000000"/>
              </a:solidFill>
              <a:cs typeface="Times New Roman" pitchFamily="18" charset="0"/>
            </a:endParaRPr>
          </a:p>
        </p:txBody>
      </p:sp>
      <p:sp>
        <p:nvSpPr>
          <p:cNvPr id="1225731"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25734" name="Picture 6" descr="Figure 2 is a flow diagram showing the global carbon cycle."/>
          <p:cNvPicPr>
            <a:picLocks noChangeAspect="1" noChangeArrowheads="1"/>
          </p:cNvPicPr>
          <p:nvPr/>
        </p:nvPicPr>
        <p:blipFill>
          <a:blip r:embed="rId6" cstate="print"/>
          <a:srcRect/>
          <a:stretch>
            <a:fillRect/>
          </a:stretch>
        </p:blipFill>
        <p:spPr bwMode="auto">
          <a:xfrm>
            <a:off x="4497388" y="2073275"/>
            <a:ext cx="4646612" cy="2703513"/>
          </a:xfrm>
          <a:prstGeom prst="rect">
            <a:avLst/>
          </a:prstGeom>
          <a:noFill/>
        </p:spPr>
      </p:pic>
      <p:pic>
        <p:nvPicPr>
          <p:cNvPr id="1225733" name="Picture 5" descr="deforestation"/>
          <p:cNvPicPr>
            <a:picLocks noChangeAspect="1" noChangeArrowheads="1"/>
          </p:cNvPicPr>
          <p:nvPr/>
        </p:nvPicPr>
        <p:blipFill>
          <a:blip r:embed="rId7" cstate="print"/>
          <a:srcRect r="4861"/>
          <a:stretch>
            <a:fillRect/>
          </a:stretch>
        </p:blipFill>
        <p:spPr bwMode="auto">
          <a:xfrm>
            <a:off x="0" y="4013200"/>
            <a:ext cx="9144000" cy="2844800"/>
          </a:xfrm>
          <a:prstGeom prst="rect">
            <a:avLst/>
          </a:prstGeom>
          <a:noFill/>
        </p:spPr>
      </p:pic>
    </p:spTree>
    <p:extLst>
      <p:ext uri="{BB962C8B-B14F-4D97-AF65-F5344CB8AC3E}">
        <p14:creationId xmlns:p14="http://schemas.microsoft.com/office/powerpoint/2010/main" val="2006773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5730">
                                            <p:txEl>
                                              <p:pRg st="1" end="1"/>
                                            </p:txEl>
                                          </p:spTgt>
                                        </p:tgtEl>
                                        <p:attrNameLst>
                                          <p:attrName>style.visibility</p:attrName>
                                        </p:attrNameLst>
                                      </p:cBhvr>
                                      <p:to>
                                        <p:strVal val="visible"/>
                                      </p:to>
                                    </p:set>
                                    <p:anim calcmode="lin" valueType="num">
                                      <p:cBhvr additive="base">
                                        <p:cTn id="7" dur="500" fill="hold"/>
                                        <p:tgtEl>
                                          <p:spTgt spid="1225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5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25734"/>
                                        </p:tgtEl>
                                        <p:attrNameLst>
                                          <p:attrName>style.visibility</p:attrName>
                                        </p:attrNameLst>
                                      </p:cBhvr>
                                      <p:to>
                                        <p:strVal val="visible"/>
                                      </p:to>
                                    </p:set>
                                    <p:anim calcmode="lin" valueType="num">
                                      <p:cBhvr>
                                        <p:cTn id="13" dur="500" fill="hold"/>
                                        <p:tgtEl>
                                          <p:spTgt spid="1225734"/>
                                        </p:tgtEl>
                                        <p:attrNameLst>
                                          <p:attrName>ppt_w</p:attrName>
                                        </p:attrNameLst>
                                      </p:cBhvr>
                                      <p:tavLst>
                                        <p:tav tm="0">
                                          <p:val>
                                            <p:fltVal val="0"/>
                                          </p:val>
                                        </p:tav>
                                        <p:tav tm="100000">
                                          <p:val>
                                            <p:strVal val="#ppt_w"/>
                                          </p:val>
                                        </p:tav>
                                      </p:tavLst>
                                    </p:anim>
                                    <p:anim calcmode="lin" valueType="num">
                                      <p:cBhvr>
                                        <p:cTn id="14" dur="500" fill="hold"/>
                                        <p:tgtEl>
                                          <p:spTgt spid="1225734"/>
                                        </p:tgtEl>
                                        <p:attrNameLst>
                                          <p:attrName>ppt_h</p:attrName>
                                        </p:attrNameLst>
                                      </p:cBhvr>
                                      <p:tavLst>
                                        <p:tav tm="0">
                                          <p:val>
                                            <p:fltVal val="0"/>
                                          </p:val>
                                        </p:tav>
                                        <p:tav tm="100000">
                                          <p:val>
                                            <p:strVal val="#ppt_h"/>
                                          </p:val>
                                        </p:tav>
                                      </p:tavLst>
                                    </p:anim>
                                    <p:animEffect transition="in" filter="fade">
                                      <p:cBhvr>
                                        <p:cTn id="15" dur="500"/>
                                        <p:tgtEl>
                                          <p:spTgt spid="1225734"/>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25733"/>
                                        </p:tgtEl>
                                        <p:attrNameLst>
                                          <p:attrName>style.visibility</p:attrName>
                                        </p:attrNameLst>
                                      </p:cBhvr>
                                      <p:to>
                                        <p:strVal val="visible"/>
                                      </p:to>
                                    </p:set>
                                    <p:animEffect transition="in" filter="wipe(left)">
                                      <p:cBhvr>
                                        <p:cTn id="20" dur="2000"/>
                                        <p:tgtEl>
                                          <p:spTgt spid="1225733"/>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nvSpPr>
        <p:spPr bwMode="auto">
          <a:xfrm>
            <a:off x="685800" y="1401763"/>
            <a:ext cx="7772400" cy="2014537"/>
          </a:xfrm>
          <a:prstGeom prst="rect">
            <a:avLst/>
          </a:prstGeom>
          <a:solidFill>
            <a:srgbClr val="EAEAEA"/>
          </a:solidFill>
          <a:ln w="9525">
            <a:noFill/>
            <a:miter lim="800000"/>
            <a:headEnd/>
            <a:tailEnd/>
          </a:ln>
          <a:effectLst/>
        </p:spPr>
        <p:txBody>
          <a:bodyPr/>
          <a:lstStyle/>
          <a:p>
            <a:pPr marL="609600" indent="-609600">
              <a:spcBef>
                <a:spcPct val="20000"/>
              </a:spcBef>
            </a:pPr>
            <a:r>
              <a:rPr lang="en-US">
                <a:solidFill>
                  <a:srgbClr val="000000"/>
                </a:solidFill>
                <a:cs typeface="Times New Roman" pitchFamily="18" charset="0"/>
              </a:rPr>
              <a:t>8.6.6	Define coefficient of volume expansion.	</a:t>
            </a:r>
          </a:p>
          <a:p>
            <a:pPr marL="609600" indent="-609600">
              <a:spcBef>
                <a:spcPct val="20000"/>
              </a:spcBef>
            </a:pPr>
            <a:r>
              <a:rPr lang="en-US">
                <a:solidFill>
                  <a:srgbClr val="000000"/>
                </a:solidFill>
                <a:cs typeface="Times New Roman" pitchFamily="18" charset="0"/>
              </a:rPr>
              <a:t>8.6.7	State that one possible effect of the enhanced greenhouse effect is a rise in mean sea level.	</a:t>
            </a:r>
          </a:p>
          <a:p>
            <a:pPr marL="609600" indent="-609600">
              <a:spcBef>
                <a:spcPct val="20000"/>
              </a:spcBef>
            </a:pPr>
            <a:r>
              <a:rPr lang="en-US">
                <a:solidFill>
                  <a:srgbClr val="000000"/>
                </a:solidFill>
                <a:cs typeface="Times New Roman" pitchFamily="18" charset="0"/>
              </a:rPr>
              <a:t>8.6.8	Outline possible reasons for a predicted rise in mean sea level.</a:t>
            </a:r>
          </a:p>
        </p:txBody>
      </p:sp>
      <p:sp>
        <p:nvSpPr>
          <p:cNvPr id="1143811"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spTree>
    <p:extLst>
      <p:ext uri="{BB962C8B-B14F-4D97-AF65-F5344CB8AC3E}">
        <p14:creationId xmlns:p14="http://schemas.microsoft.com/office/powerpoint/2010/main" val="2938545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3810">
                                            <p:txEl>
                                              <p:pRg st="0" end="0"/>
                                            </p:txEl>
                                          </p:spTgt>
                                        </p:tgtEl>
                                        <p:attrNameLst>
                                          <p:attrName>style.visibility</p:attrName>
                                        </p:attrNameLst>
                                      </p:cBhvr>
                                      <p:to>
                                        <p:strVal val="visible"/>
                                      </p:to>
                                    </p:set>
                                    <p:anim calcmode="lin" valueType="num">
                                      <p:cBhvr additive="base">
                                        <p:cTn id="7" dur="500" fill="hold"/>
                                        <p:tgtEl>
                                          <p:spTgt spid="1143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3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3810">
                                            <p:txEl>
                                              <p:pRg st="1" end="1"/>
                                            </p:txEl>
                                          </p:spTgt>
                                        </p:tgtEl>
                                        <p:attrNameLst>
                                          <p:attrName>style.visibility</p:attrName>
                                        </p:attrNameLst>
                                      </p:cBhvr>
                                      <p:to>
                                        <p:strVal val="visible"/>
                                      </p:to>
                                    </p:set>
                                    <p:anim calcmode="lin" valueType="num">
                                      <p:cBhvr additive="base">
                                        <p:cTn id="13" dur="500" fill="hold"/>
                                        <p:tgtEl>
                                          <p:spTgt spid="1143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3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3810">
                                            <p:txEl>
                                              <p:pRg st="2" end="2"/>
                                            </p:txEl>
                                          </p:spTgt>
                                        </p:tgtEl>
                                        <p:attrNameLst>
                                          <p:attrName>style.visibility</p:attrName>
                                        </p:attrNameLst>
                                      </p:cBhvr>
                                      <p:to>
                                        <p:strVal val="visible"/>
                                      </p:to>
                                    </p:set>
                                    <p:anim calcmode="lin" valueType="num">
                                      <p:cBhvr additive="base">
                                        <p:cTn id="19" dur="500" fill="hold"/>
                                        <p:tgtEl>
                                          <p:spTgt spid="11438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3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ChangeArrowheads="1"/>
          </p:cNvSpPr>
          <p:nvPr/>
        </p:nvSpPr>
        <p:spPr bwMode="auto">
          <a:xfrm>
            <a:off x="685800" y="1401763"/>
            <a:ext cx="7772400" cy="3603625"/>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Define coefficient of volume expansion.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Substances E X P A N D as they are warmed up according to the equation</a:t>
            </a:r>
          </a:p>
          <a:p>
            <a:pPr>
              <a:spcBef>
                <a:spcPct val="20000"/>
              </a:spcBef>
            </a:pPr>
            <a:r>
              <a:rPr lang="en-US">
                <a:solidFill>
                  <a:srgbClr val="000000"/>
                </a:solidFill>
                <a:cs typeface="Times New Roman" pitchFamily="18" charset="0"/>
              </a:rPr>
              <a:t>	</a:t>
            </a:r>
          </a:p>
          <a:p>
            <a:pPr>
              <a:spcBef>
                <a:spcPct val="20000"/>
              </a:spcBef>
            </a:pPr>
            <a:r>
              <a:rPr lang="en-US">
                <a:solidFill>
                  <a:srgbClr val="000000"/>
                </a:solidFill>
                <a:cs typeface="Times New Roman" pitchFamily="18" charset="0"/>
              </a:rPr>
              <a:t>where	</a:t>
            </a:r>
            <a:r>
              <a:rPr lang="en-US" i="1">
                <a:solidFill>
                  <a:srgbClr val="000000"/>
                </a:solidFill>
                <a:cs typeface="Times New Roman" pitchFamily="18" charset="0"/>
                <a:sym typeface="Symbol" pitchFamily="18" charset="2"/>
              </a:rPr>
              <a:t></a:t>
            </a:r>
            <a:r>
              <a:rPr lang="en-US">
                <a:solidFill>
                  <a:srgbClr val="000000"/>
                </a:solidFill>
                <a:cs typeface="Times New Roman" pitchFamily="18" charset="0"/>
              </a:rPr>
              <a:t> is the </a:t>
            </a:r>
            <a:r>
              <a:rPr lang="en-US" b="1">
                <a:solidFill>
                  <a:srgbClr val="000000"/>
                </a:solidFill>
                <a:cs typeface="Times New Roman" pitchFamily="18" charset="0"/>
              </a:rPr>
              <a:t>coefficient of volume expansion.</a:t>
            </a:r>
            <a:endParaRPr lang="en-US">
              <a:solidFill>
                <a:srgbClr val="000000"/>
              </a:solidFill>
              <a:cs typeface="Times New Roman" pitchFamily="18" charset="0"/>
            </a:endParaRP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formula shows that the change in                volume of an object is proportional                 to its original volume times the                     temperature change.</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This formula works for both solids                 and liquids.</a:t>
            </a:r>
          </a:p>
          <a:p>
            <a:endParaRPr lang="en-US">
              <a:solidFill>
                <a:srgbClr val="000000"/>
              </a:solidFill>
              <a:cs typeface="Times New Roman" pitchFamily="18" charset="0"/>
            </a:endParaRPr>
          </a:p>
        </p:txBody>
      </p:sp>
      <p:sp>
        <p:nvSpPr>
          <p:cNvPr id="1219587"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grpSp>
        <p:nvGrpSpPr>
          <p:cNvPr id="1219588" name="Group 4"/>
          <p:cNvGrpSpPr>
            <a:grpSpLocks/>
          </p:cNvGrpSpPr>
          <p:nvPr/>
        </p:nvGrpSpPr>
        <p:grpSpPr bwMode="auto">
          <a:xfrm>
            <a:off x="819150" y="2454275"/>
            <a:ext cx="7464425" cy="366713"/>
            <a:chOff x="522" y="3261"/>
            <a:chExt cx="4702" cy="231"/>
          </a:xfrm>
        </p:grpSpPr>
        <p:sp>
          <p:nvSpPr>
            <p:cNvPr id="1219589" name="Rectangle 5"/>
            <p:cNvSpPr>
              <a:spLocks noChangeArrowheads="1"/>
            </p:cNvSpPr>
            <p:nvPr/>
          </p:nvSpPr>
          <p:spPr bwMode="auto">
            <a:xfrm>
              <a:off x="554" y="3265"/>
              <a:ext cx="1799" cy="202"/>
            </a:xfrm>
            <a:prstGeom prst="rect">
              <a:avLst/>
            </a:prstGeom>
            <a:noFill/>
            <a:ln w="9525">
              <a:noFill/>
              <a:miter lim="800000"/>
              <a:headEnd/>
              <a:tailEnd/>
            </a:ln>
            <a:effectLst/>
          </p:spPr>
          <p:txBody>
            <a:bodyPr/>
            <a:lstStyle/>
            <a:p>
              <a:pPr>
                <a:lnSpc>
                  <a:spcPct val="90000"/>
                </a:lnSpc>
                <a:spcBef>
                  <a:spcPct val="20000"/>
                </a:spcBef>
              </a:pPr>
              <a:r>
                <a:rPr lang="en-US">
                  <a:sym typeface="Symbol" pitchFamily="18" charset="2"/>
                </a:rPr>
                <a:t></a:t>
              </a:r>
              <a:r>
                <a:rPr lang="en-US" i="1">
                  <a:sym typeface="Symbol" pitchFamily="18" charset="2"/>
                </a:rPr>
                <a:t>V</a:t>
              </a:r>
              <a:r>
                <a:rPr lang="en-US">
                  <a:sym typeface="Symbol" pitchFamily="18" charset="2"/>
                </a:rPr>
                <a:t> = </a:t>
              </a:r>
              <a:r>
                <a:rPr lang="en-US" i="1">
                  <a:sym typeface="Symbol" pitchFamily="18" charset="2"/>
                </a:rPr>
                <a:t>V</a:t>
              </a:r>
              <a:r>
                <a:rPr lang="en-US" baseline="-25000">
                  <a:sym typeface="Symbol" pitchFamily="18" charset="2"/>
                </a:rPr>
                <a:t>0</a:t>
              </a:r>
              <a:r>
                <a:rPr lang="en-US">
                  <a:sym typeface="Symbol" pitchFamily="18" charset="2"/>
                </a:rPr>
                <a:t></a:t>
              </a:r>
              <a:r>
                <a:rPr lang="en-US" i="1">
                  <a:sym typeface="Symbol" pitchFamily="18" charset="2"/>
                </a:rPr>
                <a:t>T</a:t>
              </a:r>
            </a:p>
          </p:txBody>
        </p:sp>
        <p:sp>
          <p:nvSpPr>
            <p:cNvPr id="1219590" name="Text Box 6"/>
            <p:cNvSpPr txBox="1">
              <a:spLocks noChangeArrowheads="1"/>
            </p:cNvSpPr>
            <p:nvPr/>
          </p:nvSpPr>
          <p:spPr bwMode="auto">
            <a:xfrm>
              <a:off x="2814" y="3261"/>
              <a:ext cx="2410" cy="231"/>
            </a:xfrm>
            <a:prstGeom prst="rect">
              <a:avLst/>
            </a:prstGeom>
            <a:solidFill>
              <a:srgbClr val="FF0000"/>
            </a:solidFill>
            <a:ln w="9525">
              <a:noFill/>
              <a:miter lim="800000"/>
              <a:headEnd/>
              <a:tailEnd/>
            </a:ln>
            <a:effectLst/>
          </p:spPr>
          <p:txBody>
            <a:bodyPr>
              <a:spAutoFit/>
            </a:bodyPr>
            <a:lstStyle/>
            <a:p>
              <a:pPr algn="ctr">
                <a:spcBef>
                  <a:spcPct val="50000"/>
                </a:spcBef>
              </a:pPr>
              <a:r>
                <a:rPr lang="en-US" sz="1800" b="1">
                  <a:solidFill>
                    <a:schemeClr val="bg1"/>
                  </a:solidFill>
                  <a:latin typeface="Arial" charset="0"/>
                </a:rPr>
                <a:t>expansion due to </a:t>
              </a:r>
              <a:r>
                <a:rPr lang="en-US" sz="1800" b="1">
                  <a:solidFill>
                    <a:schemeClr val="bg1"/>
                  </a:solidFill>
                  <a:cs typeface="Courier New" pitchFamily="49" charset="0"/>
                </a:rPr>
                <a:t>∆</a:t>
              </a:r>
              <a:r>
                <a:rPr lang="en-US" sz="1800" b="1" i="1">
                  <a:solidFill>
                    <a:schemeClr val="bg1"/>
                  </a:solidFill>
                  <a:cs typeface="Courier New" pitchFamily="49" charset="0"/>
                </a:rPr>
                <a:t>T</a:t>
              </a:r>
              <a:r>
                <a:rPr lang="en-US" sz="1800" b="1">
                  <a:solidFill>
                    <a:schemeClr val="bg1"/>
                  </a:solidFill>
                  <a:latin typeface="Arial" charset="0"/>
                </a:rPr>
                <a:t> </a:t>
              </a:r>
            </a:p>
          </p:txBody>
        </p:sp>
        <p:sp>
          <p:nvSpPr>
            <p:cNvPr id="1219591" name="Rectangle 7"/>
            <p:cNvSpPr>
              <a:spLocks noChangeArrowheads="1"/>
            </p:cNvSpPr>
            <p:nvPr/>
          </p:nvSpPr>
          <p:spPr bwMode="auto">
            <a:xfrm>
              <a:off x="522" y="3263"/>
              <a:ext cx="4701" cy="225"/>
            </a:xfrm>
            <a:prstGeom prst="rect">
              <a:avLst/>
            </a:prstGeom>
            <a:noFill/>
            <a:ln w="12700">
              <a:solidFill>
                <a:schemeClr val="tx1"/>
              </a:solidFill>
              <a:miter lim="800000"/>
              <a:headEnd/>
              <a:tailEnd/>
            </a:ln>
            <a:effectLst/>
          </p:spPr>
          <p:txBody>
            <a:bodyPr wrap="none" anchor="ctr"/>
            <a:lstStyle/>
            <a:p>
              <a:endParaRPr lang="en-US"/>
            </a:p>
          </p:txBody>
        </p:sp>
      </p:grpSp>
      <p:sp>
        <p:nvSpPr>
          <p:cNvPr id="1219592" name="Rectangle 8"/>
          <p:cNvSpPr>
            <a:spLocks noChangeArrowheads="1"/>
          </p:cNvSpPr>
          <p:nvPr/>
        </p:nvSpPr>
        <p:spPr bwMode="auto">
          <a:xfrm>
            <a:off x="7156450" y="3541713"/>
            <a:ext cx="831850" cy="831850"/>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Tree>
    <p:extLst>
      <p:ext uri="{BB962C8B-B14F-4D97-AF65-F5344CB8AC3E}">
        <p14:creationId xmlns:p14="http://schemas.microsoft.com/office/powerpoint/2010/main" val="2646384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9586">
                                            <p:txEl>
                                              <p:pRg st="0" end="0"/>
                                            </p:txEl>
                                          </p:spTgt>
                                        </p:tgtEl>
                                        <p:attrNameLst>
                                          <p:attrName>style.visibility</p:attrName>
                                        </p:attrNameLst>
                                      </p:cBhvr>
                                      <p:to>
                                        <p:strVal val="visible"/>
                                      </p:to>
                                    </p:set>
                                    <p:anim calcmode="lin" valueType="num">
                                      <p:cBhvr additive="base">
                                        <p:cTn id="7" dur="500" fill="hold"/>
                                        <p:tgtEl>
                                          <p:spTgt spid="12195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95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9586">
                                            <p:txEl>
                                              <p:pRg st="1" end="1"/>
                                            </p:txEl>
                                          </p:spTgt>
                                        </p:tgtEl>
                                        <p:attrNameLst>
                                          <p:attrName>style.visibility</p:attrName>
                                        </p:attrNameLst>
                                      </p:cBhvr>
                                      <p:to>
                                        <p:strVal val="visible"/>
                                      </p:to>
                                    </p:set>
                                    <p:anim calcmode="lin" valueType="num">
                                      <p:cBhvr additive="base">
                                        <p:cTn id="13" dur="500" fill="hold"/>
                                        <p:tgtEl>
                                          <p:spTgt spid="12195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9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19588"/>
                                        </p:tgtEl>
                                        <p:attrNameLst>
                                          <p:attrName>style.visibility</p:attrName>
                                        </p:attrNameLst>
                                      </p:cBhvr>
                                      <p:to>
                                        <p:strVal val="visible"/>
                                      </p:to>
                                    </p:set>
                                    <p:anim calcmode="lin" valueType="num">
                                      <p:cBhvr>
                                        <p:cTn id="19" dur="500" fill="hold"/>
                                        <p:tgtEl>
                                          <p:spTgt spid="1219588"/>
                                        </p:tgtEl>
                                        <p:attrNameLst>
                                          <p:attrName>ppt_w</p:attrName>
                                        </p:attrNameLst>
                                      </p:cBhvr>
                                      <p:tavLst>
                                        <p:tav tm="0">
                                          <p:val>
                                            <p:fltVal val="0"/>
                                          </p:val>
                                        </p:tav>
                                        <p:tav tm="100000">
                                          <p:val>
                                            <p:strVal val="#ppt_w"/>
                                          </p:val>
                                        </p:tav>
                                      </p:tavLst>
                                    </p:anim>
                                    <p:anim calcmode="lin" valueType="num">
                                      <p:cBhvr>
                                        <p:cTn id="20" dur="500" fill="hold"/>
                                        <p:tgtEl>
                                          <p:spTgt spid="1219588"/>
                                        </p:tgtEl>
                                        <p:attrNameLst>
                                          <p:attrName>ppt_h</p:attrName>
                                        </p:attrNameLst>
                                      </p:cBhvr>
                                      <p:tavLst>
                                        <p:tav tm="0">
                                          <p:val>
                                            <p:fltVal val="0"/>
                                          </p:val>
                                        </p:tav>
                                        <p:tav tm="100000">
                                          <p:val>
                                            <p:strVal val="#ppt_h"/>
                                          </p:val>
                                        </p:tav>
                                      </p:tavLst>
                                    </p:anim>
                                    <p:animEffect transition="in" filter="fade">
                                      <p:cBhvr>
                                        <p:cTn id="21" dur="500"/>
                                        <p:tgtEl>
                                          <p:spTgt spid="1219588"/>
                                        </p:tgtEl>
                                      </p:cBhvr>
                                    </p:animEffect>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19586">
                                            <p:txEl>
                                              <p:pRg st="3" end="3"/>
                                            </p:txEl>
                                          </p:spTgt>
                                        </p:tgtEl>
                                        <p:attrNameLst>
                                          <p:attrName>style.visibility</p:attrName>
                                        </p:attrNameLst>
                                      </p:cBhvr>
                                      <p:to>
                                        <p:strVal val="visible"/>
                                      </p:to>
                                    </p:set>
                                    <p:anim calcmode="lin" valueType="num">
                                      <p:cBhvr additive="base">
                                        <p:cTn id="26" dur="500" fill="hold"/>
                                        <p:tgtEl>
                                          <p:spTgt spid="121958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195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19586">
                                            <p:txEl>
                                              <p:pRg st="4" end="4"/>
                                            </p:txEl>
                                          </p:spTgt>
                                        </p:tgtEl>
                                        <p:attrNameLst>
                                          <p:attrName>style.visibility</p:attrName>
                                        </p:attrNameLst>
                                      </p:cBhvr>
                                      <p:to>
                                        <p:strVal val="visible"/>
                                      </p:to>
                                    </p:set>
                                    <p:anim calcmode="lin" valueType="num">
                                      <p:cBhvr additive="base">
                                        <p:cTn id="32" dur="500" fill="hold"/>
                                        <p:tgtEl>
                                          <p:spTgt spid="121958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19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arrow.wav"/>
                                        </p:tgtEl>
                                      </p:cMediaNode>
                                    </p:audio>
                                  </p:subTnLst>
                                </p:cTn>
                              </p:par>
                              <p:par>
                                <p:cTn id="34" presetID="10" presetClass="entr" presetSubtype="0" fill="hold" grpId="0" nodeType="withEffect">
                                  <p:stCondLst>
                                    <p:cond delay="0"/>
                                  </p:stCondLst>
                                  <p:childTnLst>
                                    <p:set>
                                      <p:cBhvr>
                                        <p:cTn id="35" dur="1" fill="hold">
                                          <p:stCondLst>
                                            <p:cond delay="0"/>
                                          </p:stCondLst>
                                        </p:cTn>
                                        <p:tgtEl>
                                          <p:spTgt spid="1219592"/>
                                        </p:tgtEl>
                                        <p:attrNameLst>
                                          <p:attrName>style.visibility</p:attrName>
                                        </p:attrNameLst>
                                      </p:cBhvr>
                                      <p:to>
                                        <p:strVal val="visible"/>
                                      </p:to>
                                    </p:set>
                                    <p:animEffect transition="in" filter="fade">
                                      <p:cBhvr>
                                        <p:cTn id="36" dur="500"/>
                                        <p:tgtEl>
                                          <p:spTgt spid="121959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1219592"/>
                                        </p:tgtEl>
                                      </p:cBhvr>
                                      <p:by x="150000" y="150000"/>
                                    </p:animScale>
                                  </p:childTnLst>
                                  <p:subTnLst>
                                    <p:audio>
                                      <p:cMediaNode>
                                        <p:cTn display="0" masterRel="sameClick">
                                          <p:stCondLst>
                                            <p:cond evt="begin" delay="0">
                                              <p:tn val="39"/>
                                            </p:cond>
                                          </p:stCondLst>
                                          <p:endCondLst>
                                            <p:cond evt="onStopAudio" delay="0">
                                              <p:tgtEl>
                                                <p:sldTgt/>
                                              </p:tgtEl>
                                            </p:cond>
                                          </p:endCondLst>
                                        </p:cTn>
                                        <p:tgtEl>
                                          <p:sndTgt r:embed="rId4" name="stretch.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19586">
                                            <p:txEl>
                                              <p:pRg st="5" end="5"/>
                                            </p:txEl>
                                          </p:spTgt>
                                        </p:tgtEl>
                                        <p:attrNameLst>
                                          <p:attrName>style.visibility</p:attrName>
                                        </p:attrNameLst>
                                      </p:cBhvr>
                                      <p:to>
                                        <p:strVal val="visible"/>
                                      </p:to>
                                    </p:set>
                                    <p:anim calcmode="lin" valueType="num">
                                      <p:cBhvr additive="base">
                                        <p:cTn id="45" dur="500" fill="hold"/>
                                        <p:tgtEl>
                                          <p:spTgt spid="121958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19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92" grpId="0" animBg="1"/>
      <p:bldP spid="121959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State that one possible effect of the enhanced greenhouse effect is a rise in mean sea level.</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the ocean warms up its seawater expands, taking up more volume. Thus global warming will cause the sea level to rise.</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Furthermore as Earth warms up, landlocked glaciers will melt, adding to the                   rise in sea level.</a:t>
            </a:r>
          </a:p>
        </p:txBody>
      </p:sp>
      <p:sp>
        <p:nvSpPr>
          <p:cNvPr id="1233929" name="Rectangle 9"/>
          <p:cNvSpPr>
            <a:spLocks noChangeArrowheads="1"/>
          </p:cNvSpPr>
          <p:nvPr/>
        </p:nvSpPr>
        <p:spPr bwMode="auto">
          <a:xfrm>
            <a:off x="682625" y="4051300"/>
            <a:ext cx="5969000" cy="2806700"/>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During ice ages when the land ice is enhanced by continental-sized glaciers, the sea level can decrease by 100 meters!</a:t>
            </a:r>
          </a:p>
          <a:p>
            <a:r>
              <a:rPr lang="en-US" b="1">
                <a:sym typeface="Symbol" pitchFamily="18" charset="2"/>
              </a:rPr>
              <a:t></a:t>
            </a:r>
            <a:r>
              <a:rPr lang="en-US">
                <a:sym typeface="Symbol" pitchFamily="18" charset="2"/>
              </a:rPr>
              <a:t>The ice melt we are most concerned most with, in terms of present-day sea level rise, is glaciers and the Antarctic ice shield.</a:t>
            </a:r>
          </a:p>
          <a:p>
            <a:endParaRPr lang="en-US">
              <a:sym typeface="Symbol" pitchFamily="18" charset="2"/>
            </a:endParaRPr>
          </a:p>
        </p:txBody>
      </p:sp>
      <p:sp>
        <p:nvSpPr>
          <p:cNvPr id="1233924" name="Rectangle 4"/>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33927" name="Picture 7"/>
          <p:cNvPicPr>
            <a:picLocks noChangeAspect="1" noChangeArrowheads="1"/>
          </p:cNvPicPr>
          <p:nvPr/>
        </p:nvPicPr>
        <p:blipFill>
          <a:blip r:embed="rId5" cstate="print"/>
          <a:srcRect/>
          <a:stretch>
            <a:fillRect/>
          </a:stretch>
        </p:blipFill>
        <p:spPr bwMode="auto">
          <a:xfrm>
            <a:off x="6562725" y="3409950"/>
            <a:ext cx="2581275" cy="3448050"/>
          </a:xfrm>
          <a:prstGeom prst="rect">
            <a:avLst/>
          </a:prstGeom>
          <a:noFill/>
        </p:spPr>
      </p:pic>
      <p:pic>
        <p:nvPicPr>
          <p:cNvPr id="1233928" name="Picture 8"/>
          <p:cNvPicPr>
            <a:picLocks noChangeAspect="1" noChangeArrowheads="1"/>
          </p:cNvPicPr>
          <p:nvPr/>
        </p:nvPicPr>
        <p:blipFill>
          <a:blip r:embed="rId6" cstate="print"/>
          <a:srcRect l="3143"/>
          <a:stretch>
            <a:fillRect/>
          </a:stretch>
        </p:blipFill>
        <p:spPr bwMode="auto">
          <a:xfrm>
            <a:off x="6551613" y="3409950"/>
            <a:ext cx="2592387" cy="3448050"/>
          </a:xfrm>
          <a:prstGeom prst="rect">
            <a:avLst/>
          </a:prstGeom>
          <a:noFill/>
        </p:spPr>
      </p:pic>
    </p:spTree>
    <p:extLst>
      <p:ext uri="{BB962C8B-B14F-4D97-AF65-F5344CB8AC3E}">
        <p14:creationId xmlns:p14="http://schemas.microsoft.com/office/powerpoint/2010/main" val="2689615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3923">
                                            <p:txEl>
                                              <p:pRg st="0" end="0"/>
                                            </p:txEl>
                                          </p:spTgt>
                                        </p:tgtEl>
                                        <p:attrNameLst>
                                          <p:attrName>style.visibility</p:attrName>
                                        </p:attrNameLst>
                                      </p:cBhvr>
                                      <p:to>
                                        <p:strVal val="visible"/>
                                      </p:to>
                                    </p:set>
                                    <p:anim calcmode="lin" valueType="num">
                                      <p:cBhvr additive="base">
                                        <p:cTn id="7" dur="500" fill="hold"/>
                                        <p:tgtEl>
                                          <p:spTgt spid="1233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39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3923">
                                            <p:txEl>
                                              <p:pRg st="1" end="1"/>
                                            </p:txEl>
                                          </p:spTgt>
                                        </p:tgtEl>
                                        <p:attrNameLst>
                                          <p:attrName>style.visibility</p:attrName>
                                        </p:attrNameLst>
                                      </p:cBhvr>
                                      <p:to>
                                        <p:strVal val="visible"/>
                                      </p:to>
                                    </p:set>
                                    <p:anim calcmode="lin" valueType="num">
                                      <p:cBhvr additive="base">
                                        <p:cTn id="13" dur="500" fill="hold"/>
                                        <p:tgtEl>
                                          <p:spTgt spid="1233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39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3923">
                                            <p:txEl>
                                              <p:pRg st="2" end="2"/>
                                            </p:txEl>
                                          </p:spTgt>
                                        </p:tgtEl>
                                        <p:attrNameLst>
                                          <p:attrName>style.visibility</p:attrName>
                                        </p:attrNameLst>
                                      </p:cBhvr>
                                      <p:to>
                                        <p:strVal val="visible"/>
                                      </p:to>
                                    </p:set>
                                    <p:anim calcmode="lin" valueType="num">
                                      <p:cBhvr additive="base">
                                        <p:cTn id="19" dur="500" fill="hold"/>
                                        <p:tgtEl>
                                          <p:spTgt spid="1233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39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233927"/>
                                        </p:tgtEl>
                                        <p:attrNameLst>
                                          <p:attrName>style.visibility</p:attrName>
                                        </p:attrNameLst>
                                      </p:cBhvr>
                                      <p:to>
                                        <p:strVal val="visible"/>
                                      </p:to>
                                    </p:set>
                                    <p:anim calcmode="lin" valueType="num">
                                      <p:cBhvr>
                                        <p:cTn id="23" dur="500" fill="hold"/>
                                        <p:tgtEl>
                                          <p:spTgt spid="1233927"/>
                                        </p:tgtEl>
                                        <p:attrNameLst>
                                          <p:attrName>ppt_w</p:attrName>
                                        </p:attrNameLst>
                                      </p:cBhvr>
                                      <p:tavLst>
                                        <p:tav tm="0">
                                          <p:val>
                                            <p:fltVal val="0"/>
                                          </p:val>
                                        </p:tav>
                                        <p:tav tm="100000">
                                          <p:val>
                                            <p:strVal val="#ppt_w"/>
                                          </p:val>
                                        </p:tav>
                                      </p:tavLst>
                                    </p:anim>
                                    <p:anim calcmode="lin" valueType="num">
                                      <p:cBhvr>
                                        <p:cTn id="24" dur="500" fill="hold"/>
                                        <p:tgtEl>
                                          <p:spTgt spid="1233927"/>
                                        </p:tgtEl>
                                        <p:attrNameLst>
                                          <p:attrName>ppt_h</p:attrName>
                                        </p:attrNameLst>
                                      </p:cBhvr>
                                      <p:tavLst>
                                        <p:tav tm="0">
                                          <p:val>
                                            <p:fltVal val="0"/>
                                          </p:val>
                                        </p:tav>
                                        <p:tav tm="100000">
                                          <p:val>
                                            <p:strVal val="#ppt_h"/>
                                          </p:val>
                                        </p:tav>
                                      </p:tavLst>
                                    </p:anim>
                                    <p:animEffect transition="in" filter="fade">
                                      <p:cBhvr>
                                        <p:cTn id="25" dur="500"/>
                                        <p:tgtEl>
                                          <p:spTgt spid="12339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33928"/>
                                        </p:tgtEl>
                                        <p:attrNameLst>
                                          <p:attrName>style.visibility</p:attrName>
                                        </p:attrNameLst>
                                      </p:cBhvr>
                                      <p:to>
                                        <p:strVal val="visible"/>
                                      </p:to>
                                    </p:set>
                                    <p:animEffect transition="in" filter="fade">
                                      <p:cBhvr>
                                        <p:cTn id="30" dur="3000"/>
                                        <p:tgtEl>
                                          <p:spTgt spid="1233928"/>
                                        </p:tgtEl>
                                      </p:cBhvr>
                                    </p:animEffect>
                                  </p:childTnLst>
                                  <p:subTnLst>
                                    <p:audio>
                                      <p:cMediaNode>
                                        <p:cTn display="0" masterRel="sameClick">
                                          <p:stCondLst>
                                            <p:cond evt="begin" delay="0">
                                              <p:tn val="28"/>
                                            </p:cond>
                                          </p:stCondLst>
                                          <p:endCondLst>
                                            <p:cond evt="onStopAudio" delay="0">
                                              <p:tgtEl>
                                                <p:sldTgt/>
                                              </p:tgtEl>
                                            </p:cond>
                                          </p:endCondLst>
                                        </p:cTn>
                                        <p:tgtEl>
                                          <p:sndTgt r:embed="rId4" name="babblingbroo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33929">
                                            <p:txEl>
                                              <p:pRg st="1" end="1"/>
                                            </p:txEl>
                                          </p:spTgt>
                                        </p:tgtEl>
                                        <p:attrNameLst>
                                          <p:attrName>style.visibility</p:attrName>
                                        </p:attrNameLst>
                                      </p:cBhvr>
                                      <p:to>
                                        <p:strVal val="visible"/>
                                      </p:to>
                                    </p:set>
                                    <p:anim calcmode="lin" valueType="num">
                                      <p:cBhvr additive="base">
                                        <p:cTn id="35" dur="500" fill="hold"/>
                                        <p:tgtEl>
                                          <p:spTgt spid="123392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392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33929">
                                            <p:txEl>
                                              <p:pRg st="2" end="2"/>
                                            </p:txEl>
                                          </p:spTgt>
                                        </p:tgtEl>
                                        <p:attrNameLst>
                                          <p:attrName>style.visibility</p:attrName>
                                        </p:attrNameLst>
                                      </p:cBhvr>
                                      <p:to>
                                        <p:strVal val="visible"/>
                                      </p:to>
                                    </p:set>
                                    <p:anim calcmode="lin" valueType="num">
                                      <p:cBhvr additive="base">
                                        <p:cTn id="41" dur="500" fill="hold"/>
                                        <p:tgtEl>
                                          <p:spTgt spid="123392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3392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ChangeArrowheads="1"/>
          </p:cNvSpPr>
          <p:nvPr/>
        </p:nvSpPr>
        <p:spPr bwMode="auto">
          <a:xfrm>
            <a:off x="685800" y="1401763"/>
            <a:ext cx="7772400" cy="1966912"/>
          </a:xfrm>
          <a:prstGeom prst="rect">
            <a:avLst/>
          </a:prstGeom>
          <a:solidFill>
            <a:srgbClr val="EAEAEA"/>
          </a:solidFill>
          <a:ln w="9525">
            <a:noFill/>
            <a:miter lim="800000"/>
            <a:headEnd/>
            <a:tailEnd/>
          </a:ln>
          <a:effectLst/>
        </p:spPr>
        <p:txBody>
          <a:bodyPr/>
          <a:lstStyle/>
          <a:p>
            <a:pPr marL="609600" indent="-609600">
              <a:spcBef>
                <a:spcPct val="20000"/>
              </a:spcBef>
            </a:pPr>
            <a:r>
              <a:rPr lang="en-US">
                <a:solidFill>
                  <a:srgbClr val="000000"/>
                </a:solidFill>
                <a:cs typeface="Times New Roman" pitchFamily="18" charset="0"/>
              </a:rPr>
              <a:t>8.6.9	Identify climate change as an outcome of the enhanced greenhouse effect.	</a:t>
            </a:r>
          </a:p>
          <a:p>
            <a:pPr marL="609600" indent="-609600">
              <a:spcBef>
                <a:spcPct val="20000"/>
              </a:spcBef>
            </a:pPr>
            <a:r>
              <a:rPr lang="en-US">
                <a:solidFill>
                  <a:srgbClr val="000000"/>
                </a:solidFill>
                <a:cs typeface="Times New Roman" pitchFamily="18" charset="0"/>
              </a:rPr>
              <a:t>8.6.10 Solve problems related to the enhanced greenhouse effect.	Problems could involve volume expansion, specific heat capacity and latent heat.</a:t>
            </a:r>
          </a:p>
        </p:txBody>
      </p:sp>
      <p:sp>
        <p:nvSpPr>
          <p:cNvPr id="1145859"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sp>
        <p:nvSpPr>
          <p:cNvPr id="1145860" name="Text Box 4"/>
          <p:cNvSpPr txBox="1">
            <a:spLocks noChangeArrowheads="1"/>
          </p:cNvSpPr>
          <p:nvPr/>
        </p:nvSpPr>
        <p:spPr bwMode="auto">
          <a:xfrm>
            <a:off x="6200775" y="1704975"/>
            <a:ext cx="946150" cy="396875"/>
          </a:xfrm>
          <a:prstGeom prst="rect">
            <a:avLst/>
          </a:prstGeom>
          <a:noFill/>
          <a:ln w="9525">
            <a:noFill/>
            <a:miter lim="800000"/>
            <a:headEnd/>
            <a:tailEnd/>
          </a:ln>
          <a:effectLst/>
        </p:spPr>
        <p:txBody>
          <a:bodyPr wrap="none">
            <a:spAutoFit/>
          </a:bodyPr>
          <a:lstStyle/>
          <a:p>
            <a:r>
              <a:rPr lang="en-US" b="1">
                <a:solidFill>
                  <a:schemeClr val="hlink"/>
                </a:solidFill>
              </a:rPr>
              <a:t>Done!</a:t>
            </a:r>
          </a:p>
        </p:txBody>
      </p:sp>
    </p:spTree>
    <p:extLst>
      <p:ext uri="{BB962C8B-B14F-4D97-AF65-F5344CB8AC3E}">
        <p14:creationId xmlns:p14="http://schemas.microsoft.com/office/powerpoint/2010/main" val="2995824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5858">
                                            <p:txEl>
                                              <p:pRg st="0" end="0"/>
                                            </p:txEl>
                                          </p:spTgt>
                                        </p:tgtEl>
                                        <p:attrNameLst>
                                          <p:attrName>style.visibility</p:attrName>
                                        </p:attrNameLst>
                                      </p:cBhvr>
                                      <p:to>
                                        <p:strVal val="visible"/>
                                      </p:to>
                                    </p:set>
                                    <p:anim calcmode="lin" valueType="num">
                                      <p:cBhvr additive="base">
                                        <p:cTn id="7" dur="500" fill="hold"/>
                                        <p:tgtEl>
                                          <p:spTgt spid="11458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58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5858">
                                            <p:txEl>
                                              <p:pRg st="1" end="1"/>
                                            </p:txEl>
                                          </p:spTgt>
                                        </p:tgtEl>
                                        <p:attrNameLst>
                                          <p:attrName>style.visibility</p:attrName>
                                        </p:attrNameLst>
                                      </p:cBhvr>
                                      <p:to>
                                        <p:strVal val="visible"/>
                                      </p:to>
                                    </p:set>
                                    <p:anim calcmode="lin" valueType="num">
                                      <p:cBhvr additive="base">
                                        <p:cTn id="13" dur="500" fill="hold"/>
                                        <p:tgtEl>
                                          <p:spTgt spid="11458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5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45860"/>
                                        </p:tgtEl>
                                        <p:attrNameLst>
                                          <p:attrName>style.visibility</p:attrName>
                                        </p:attrNameLst>
                                      </p:cBhvr>
                                      <p:to>
                                        <p:strVal val="visible"/>
                                      </p:to>
                                    </p:set>
                                    <p:anim calcmode="lin" valueType="num">
                                      <p:cBhvr additive="base">
                                        <p:cTn id="19" dur="500" fill="hold"/>
                                        <p:tgtEl>
                                          <p:spTgt spid="1145860"/>
                                        </p:tgtEl>
                                        <p:attrNameLst>
                                          <p:attrName>ppt_x</p:attrName>
                                        </p:attrNameLst>
                                      </p:cBhvr>
                                      <p:tavLst>
                                        <p:tav tm="0">
                                          <p:val>
                                            <p:strVal val="1+#ppt_w/2"/>
                                          </p:val>
                                        </p:tav>
                                        <p:tav tm="100000">
                                          <p:val>
                                            <p:strVal val="#ppt_x"/>
                                          </p:val>
                                        </p:tav>
                                      </p:tavLst>
                                    </p:anim>
                                    <p:anim calcmode="lin" valueType="num">
                                      <p:cBhvr additive="base">
                                        <p:cTn id="20" dur="500" fill="hold"/>
                                        <p:tgtEl>
                                          <p:spTgt spid="11458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8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34" name="Rectangle 10"/>
          <p:cNvSpPr>
            <a:spLocks noChangeArrowheads="1"/>
          </p:cNvSpPr>
          <p:nvPr/>
        </p:nvSpPr>
        <p:spPr bwMode="auto">
          <a:xfrm>
            <a:off x="685800" y="2482850"/>
            <a:ext cx="7772400" cy="2822575"/>
          </a:xfrm>
          <a:prstGeom prst="rect">
            <a:avLst/>
          </a:prstGeom>
          <a:solidFill>
            <a:srgbClr val="CCFFCC"/>
          </a:solidFill>
          <a:ln w="9525">
            <a:noFill/>
            <a:miter lim="800000"/>
            <a:headEnd/>
            <a:tailEnd/>
          </a:ln>
          <a:effectLst/>
        </p:spPr>
        <p:txBody>
          <a:bodyPr/>
          <a:lstStyle/>
          <a:p>
            <a:endParaRPr lang="en-US"/>
          </a:p>
        </p:txBody>
      </p:sp>
      <p:sp>
        <p:nvSpPr>
          <p:cNvPr id="1229826" name="Rectangle 2"/>
          <p:cNvSpPr>
            <a:spLocks noChangeArrowheads="1"/>
          </p:cNvSpPr>
          <p:nvPr/>
        </p:nvSpPr>
        <p:spPr bwMode="auto">
          <a:xfrm>
            <a:off x="685800" y="1401763"/>
            <a:ext cx="7772400" cy="1089025"/>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Solve problems related to the enhanced greenhouse effect. </a:t>
            </a:r>
          </a:p>
        </p:txBody>
      </p:sp>
      <p:sp>
        <p:nvSpPr>
          <p:cNvPr id="1229827"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grpSp>
        <p:nvGrpSpPr>
          <p:cNvPr id="1229828" name="Group 4"/>
          <p:cNvGrpSpPr>
            <a:grpSpLocks/>
          </p:cNvGrpSpPr>
          <p:nvPr/>
        </p:nvGrpSpPr>
        <p:grpSpPr bwMode="auto">
          <a:xfrm>
            <a:off x="819150" y="2057400"/>
            <a:ext cx="7464425" cy="366713"/>
            <a:chOff x="522" y="3261"/>
            <a:chExt cx="4702" cy="231"/>
          </a:xfrm>
        </p:grpSpPr>
        <p:sp>
          <p:nvSpPr>
            <p:cNvPr id="1229829" name="Rectangle 5"/>
            <p:cNvSpPr>
              <a:spLocks noChangeArrowheads="1"/>
            </p:cNvSpPr>
            <p:nvPr/>
          </p:nvSpPr>
          <p:spPr bwMode="auto">
            <a:xfrm>
              <a:off x="554" y="3265"/>
              <a:ext cx="1799" cy="202"/>
            </a:xfrm>
            <a:prstGeom prst="rect">
              <a:avLst/>
            </a:prstGeom>
            <a:noFill/>
            <a:ln w="9525">
              <a:noFill/>
              <a:miter lim="800000"/>
              <a:headEnd/>
              <a:tailEnd/>
            </a:ln>
            <a:effectLst/>
          </p:spPr>
          <p:txBody>
            <a:bodyPr/>
            <a:lstStyle/>
            <a:p>
              <a:pPr>
                <a:lnSpc>
                  <a:spcPct val="90000"/>
                </a:lnSpc>
                <a:spcBef>
                  <a:spcPct val="20000"/>
                </a:spcBef>
              </a:pPr>
              <a:r>
                <a:rPr lang="en-US">
                  <a:sym typeface="Symbol" pitchFamily="18" charset="2"/>
                </a:rPr>
                <a:t></a:t>
              </a:r>
              <a:r>
                <a:rPr lang="en-US" i="1">
                  <a:sym typeface="Symbol" pitchFamily="18" charset="2"/>
                </a:rPr>
                <a:t>V</a:t>
              </a:r>
              <a:r>
                <a:rPr lang="en-US">
                  <a:sym typeface="Symbol" pitchFamily="18" charset="2"/>
                </a:rPr>
                <a:t> = </a:t>
              </a:r>
              <a:r>
                <a:rPr lang="en-US" i="1">
                  <a:sym typeface="Symbol" pitchFamily="18" charset="2"/>
                </a:rPr>
                <a:t>V</a:t>
              </a:r>
              <a:r>
                <a:rPr lang="en-US" baseline="-25000">
                  <a:sym typeface="Symbol" pitchFamily="18" charset="2"/>
                </a:rPr>
                <a:t>0</a:t>
              </a:r>
              <a:r>
                <a:rPr lang="en-US">
                  <a:sym typeface="Symbol" pitchFamily="18" charset="2"/>
                </a:rPr>
                <a:t></a:t>
              </a:r>
              <a:r>
                <a:rPr lang="en-US" i="1">
                  <a:sym typeface="Symbol" pitchFamily="18" charset="2"/>
                </a:rPr>
                <a:t>T</a:t>
              </a:r>
            </a:p>
          </p:txBody>
        </p:sp>
        <p:sp>
          <p:nvSpPr>
            <p:cNvPr id="1229830" name="Text Box 6"/>
            <p:cNvSpPr txBox="1">
              <a:spLocks noChangeArrowheads="1"/>
            </p:cNvSpPr>
            <p:nvPr/>
          </p:nvSpPr>
          <p:spPr bwMode="auto">
            <a:xfrm>
              <a:off x="2814" y="3261"/>
              <a:ext cx="2410" cy="231"/>
            </a:xfrm>
            <a:prstGeom prst="rect">
              <a:avLst/>
            </a:prstGeom>
            <a:solidFill>
              <a:srgbClr val="FF0000"/>
            </a:solidFill>
            <a:ln w="9525">
              <a:noFill/>
              <a:miter lim="800000"/>
              <a:headEnd/>
              <a:tailEnd/>
            </a:ln>
            <a:effectLst/>
          </p:spPr>
          <p:txBody>
            <a:bodyPr>
              <a:spAutoFit/>
            </a:bodyPr>
            <a:lstStyle/>
            <a:p>
              <a:pPr algn="ctr">
                <a:spcBef>
                  <a:spcPct val="50000"/>
                </a:spcBef>
              </a:pPr>
              <a:r>
                <a:rPr lang="en-US" sz="1800" b="1">
                  <a:solidFill>
                    <a:schemeClr val="bg1"/>
                  </a:solidFill>
                  <a:latin typeface="Arial" charset="0"/>
                </a:rPr>
                <a:t>expansion due to </a:t>
              </a:r>
              <a:r>
                <a:rPr lang="en-US" sz="1800" b="1">
                  <a:solidFill>
                    <a:schemeClr val="bg1"/>
                  </a:solidFill>
                  <a:cs typeface="Courier New" pitchFamily="49" charset="0"/>
                </a:rPr>
                <a:t>∆</a:t>
              </a:r>
              <a:r>
                <a:rPr lang="en-US" sz="1800" b="1" i="1">
                  <a:solidFill>
                    <a:schemeClr val="bg1"/>
                  </a:solidFill>
                  <a:cs typeface="Courier New" pitchFamily="49" charset="0"/>
                </a:rPr>
                <a:t>T</a:t>
              </a:r>
              <a:r>
                <a:rPr lang="en-US" sz="1800" b="1">
                  <a:solidFill>
                    <a:schemeClr val="bg1"/>
                  </a:solidFill>
                  <a:latin typeface="Arial" charset="0"/>
                </a:rPr>
                <a:t> </a:t>
              </a:r>
            </a:p>
          </p:txBody>
        </p:sp>
        <p:sp>
          <p:nvSpPr>
            <p:cNvPr id="1229831" name="Rectangle 7"/>
            <p:cNvSpPr>
              <a:spLocks noChangeArrowheads="1"/>
            </p:cNvSpPr>
            <p:nvPr/>
          </p:nvSpPr>
          <p:spPr bwMode="auto">
            <a:xfrm>
              <a:off x="522" y="3263"/>
              <a:ext cx="4701" cy="225"/>
            </a:xfrm>
            <a:prstGeom prst="rect">
              <a:avLst/>
            </a:prstGeom>
            <a:noFill/>
            <a:ln w="12700">
              <a:solidFill>
                <a:schemeClr val="tx1"/>
              </a:solidFill>
              <a:miter lim="800000"/>
              <a:headEnd/>
              <a:tailEnd/>
            </a:ln>
            <a:effectLst/>
          </p:spPr>
          <p:txBody>
            <a:bodyPr wrap="none" anchor="ctr"/>
            <a:lstStyle/>
            <a:p>
              <a:endParaRPr lang="en-US"/>
            </a:p>
          </p:txBody>
        </p:sp>
      </p:grpSp>
      <p:pic>
        <p:nvPicPr>
          <p:cNvPr id="122983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438" y="2540000"/>
            <a:ext cx="7743825" cy="1827213"/>
          </a:xfrm>
          <a:prstGeom prst="rect">
            <a:avLst/>
          </a:prstGeom>
          <a:noFill/>
        </p:spPr>
      </p:pic>
      <p:sp>
        <p:nvSpPr>
          <p:cNvPr id="1229835" name="Text Box 11"/>
          <p:cNvSpPr txBox="1">
            <a:spLocks noChangeArrowheads="1"/>
          </p:cNvSpPr>
          <p:nvPr/>
        </p:nvSpPr>
        <p:spPr bwMode="auto">
          <a:xfrm>
            <a:off x="869950" y="4448175"/>
            <a:ext cx="7543800" cy="396875"/>
          </a:xfrm>
          <a:prstGeom prst="rect">
            <a:avLst/>
          </a:prstGeom>
          <a:noFill/>
          <a:ln w="9525">
            <a:noFill/>
            <a:miter lim="800000"/>
            <a:headEnd/>
            <a:tailEnd/>
          </a:ln>
          <a:effectLst/>
        </p:spPr>
        <p:txBody>
          <a:bodyPr>
            <a:spAutoFit/>
          </a:bodyPr>
          <a:lstStyle/>
          <a:p>
            <a:r>
              <a:rPr lang="en-US" b="1">
                <a:solidFill>
                  <a:schemeClr val="hlink"/>
                </a:solidFill>
              </a:rPr>
              <a:t>From the formula we can solve for </a:t>
            </a:r>
            <a:r>
              <a:rPr lang="en-US" b="1" i="1">
                <a:solidFill>
                  <a:schemeClr val="hlink"/>
                </a:solidFill>
                <a:sym typeface="Symbol" pitchFamily="18" charset="2"/>
              </a:rPr>
              <a:t></a:t>
            </a:r>
            <a:r>
              <a:rPr lang="en-US" b="1">
                <a:solidFill>
                  <a:schemeClr val="hlink"/>
                </a:solidFill>
                <a:sym typeface="Symbol" pitchFamily="18" charset="2"/>
              </a:rPr>
              <a:t>:</a:t>
            </a:r>
            <a:r>
              <a:rPr lang="en-US"/>
              <a:t> </a:t>
            </a:r>
          </a:p>
        </p:txBody>
      </p:sp>
      <p:sp>
        <p:nvSpPr>
          <p:cNvPr id="1229836" name="Text Box 12"/>
          <p:cNvSpPr txBox="1">
            <a:spLocks noChangeArrowheads="1"/>
          </p:cNvSpPr>
          <p:nvPr/>
        </p:nvSpPr>
        <p:spPr bwMode="auto">
          <a:xfrm>
            <a:off x="871538" y="4859338"/>
            <a:ext cx="7543800" cy="396875"/>
          </a:xfrm>
          <a:prstGeom prst="rect">
            <a:avLst/>
          </a:prstGeom>
          <a:noFill/>
          <a:ln w="9525">
            <a:noFill/>
            <a:miter lim="800000"/>
            <a:headEnd/>
            <a:tailEnd/>
          </a:ln>
          <a:effectLst/>
        </p:spPr>
        <p:txBody>
          <a:bodyPr>
            <a:spAutoFit/>
          </a:bodyPr>
          <a:lstStyle/>
          <a:p>
            <a:r>
              <a:rPr lang="en-US" b="1" i="1">
                <a:solidFill>
                  <a:schemeClr val="hlink"/>
                </a:solidFill>
                <a:sym typeface="Symbol" pitchFamily="18" charset="2"/>
              </a:rPr>
              <a:t></a:t>
            </a:r>
            <a:r>
              <a:rPr lang="en-US" b="1">
                <a:solidFill>
                  <a:schemeClr val="hlink"/>
                </a:solidFill>
                <a:sym typeface="Symbol" pitchFamily="18" charset="2"/>
              </a:rPr>
              <a:t> = </a:t>
            </a:r>
            <a:r>
              <a:rPr lang="en-US" b="1" i="1">
                <a:solidFill>
                  <a:schemeClr val="hlink"/>
                </a:solidFill>
                <a:sym typeface="Symbol" pitchFamily="18" charset="2"/>
              </a:rPr>
              <a:t>V</a:t>
            </a:r>
            <a:r>
              <a:rPr lang="en-US" b="1">
                <a:solidFill>
                  <a:schemeClr val="hlink"/>
                </a:solidFill>
                <a:sym typeface="Symbol" pitchFamily="18" charset="2"/>
              </a:rPr>
              <a:t> / </a:t>
            </a:r>
            <a:r>
              <a:rPr lang="en-US" b="1" i="1">
                <a:solidFill>
                  <a:schemeClr val="hlink"/>
                </a:solidFill>
                <a:sym typeface="Symbol" pitchFamily="18" charset="2"/>
              </a:rPr>
              <a:t>V</a:t>
            </a:r>
            <a:r>
              <a:rPr lang="en-US" b="1" baseline="-25000">
                <a:solidFill>
                  <a:schemeClr val="hlink"/>
                </a:solidFill>
                <a:sym typeface="Symbol" pitchFamily="18" charset="2"/>
              </a:rPr>
              <a:t>0</a:t>
            </a:r>
            <a:r>
              <a:rPr lang="en-US" b="1">
                <a:solidFill>
                  <a:schemeClr val="hlink"/>
                </a:solidFill>
                <a:sym typeface="Symbol" pitchFamily="18" charset="2"/>
              </a:rPr>
              <a:t></a:t>
            </a:r>
            <a:r>
              <a:rPr lang="en-US" b="1" i="1">
                <a:solidFill>
                  <a:schemeClr val="hlink"/>
                </a:solidFill>
                <a:sym typeface="Symbol" pitchFamily="18" charset="2"/>
              </a:rPr>
              <a:t>T</a:t>
            </a:r>
            <a:r>
              <a:rPr lang="en-US" b="1">
                <a:solidFill>
                  <a:schemeClr val="hlink"/>
                </a:solidFill>
                <a:sym typeface="Symbol" pitchFamily="18" charset="2"/>
              </a:rPr>
              <a:t> = (</a:t>
            </a:r>
            <a:r>
              <a:rPr lang="en-US" b="1" i="1">
                <a:solidFill>
                  <a:schemeClr val="hlink"/>
                </a:solidFill>
                <a:sym typeface="Symbol" pitchFamily="18" charset="2"/>
              </a:rPr>
              <a:t>V</a:t>
            </a:r>
            <a:r>
              <a:rPr lang="en-US" b="1" baseline="-25000">
                <a:solidFill>
                  <a:schemeClr val="hlink"/>
                </a:solidFill>
                <a:sym typeface="Symbol" pitchFamily="18" charset="2"/>
              </a:rPr>
              <a:t>2</a:t>
            </a:r>
            <a:r>
              <a:rPr lang="en-US" b="1">
                <a:solidFill>
                  <a:schemeClr val="hlink"/>
                </a:solidFill>
                <a:sym typeface="Symbol" pitchFamily="18" charset="2"/>
              </a:rPr>
              <a:t>-</a:t>
            </a:r>
            <a:r>
              <a:rPr lang="en-US" b="1" i="1">
                <a:solidFill>
                  <a:schemeClr val="hlink"/>
                </a:solidFill>
                <a:sym typeface="Symbol" pitchFamily="18" charset="2"/>
              </a:rPr>
              <a:t>V</a:t>
            </a:r>
            <a:r>
              <a:rPr lang="en-US" b="1" baseline="-25000">
                <a:solidFill>
                  <a:schemeClr val="hlink"/>
                </a:solidFill>
                <a:sym typeface="Symbol" pitchFamily="18" charset="2"/>
              </a:rPr>
              <a:t>1</a:t>
            </a:r>
            <a:r>
              <a:rPr lang="en-US" b="1">
                <a:solidFill>
                  <a:schemeClr val="hlink"/>
                </a:solidFill>
                <a:sym typeface="Symbol" pitchFamily="18" charset="2"/>
              </a:rPr>
              <a:t>)/</a:t>
            </a:r>
            <a:r>
              <a:rPr lang="en-US" b="1" i="1">
                <a:solidFill>
                  <a:schemeClr val="hlink"/>
                </a:solidFill>
                <a:sym typeface="Symbol" pitchFamily="18" charset="2"/>
              </a:rPr>
              <a:t>V</a:t>
            </a:r>
            <a:r>
              <a:rPr lang="en-US" b="1" baseline="-25000">
                <a:solidFill>
                  <a:schemeClr val="hlink"/>
                </a:solidFill>
                <a:sym typeface="Symbol" pitchFamily="18" charset="2"/>
              </a:rPr>
              <a:t>1</a:t>
            </a:r>
            <a:r>
              <a:rPr lang="en-US" b="1">
                <a:solidFill>
                  <a:schemeClr val="hlink"/>
                </a:solidFill>
                <a:sym typeface="Symbol" pitchFamily="18" charset="2"/>
              </a:rPr>
              <a:t>(</a:t>
            </a:r>
            <a:r>
              <a:rPr lang="en-US" b="1" i="1">
                <a:solidFill>
                  <a:schemeClr val="hlink"/>
                </a:solidFill>
                <a:sym typeface="Symbol" pitchFamily="18" charset="2"/>
              </a:rPr>
              <a:t>T</a:t>
            </a:r>
            <a:r>
              <a:rPr lang="en-US" b="1" baseline="-25000">
                <a:solidFill>
                  <a:schemeClr val="hlink"/>
                </a:solidFill>
                <a:sym typeface="Symbol" pitchFamily="18" charset="2"/>
              </a:rPr>
              <a:t>2</a:t>
            </a:r>
            <a:r>
              <a:rPr lang="en-US" b="1">
                <a:solidFill>
                  <a:schemeClr val="hlink"/>
                </a:solidFill>
                <a:sym typeface="Symbol" pitchFamily="18" charset="2"/>
              </a:rPr>
              <a:t>-</a:t>
            </a:r>
            <a:r>
              <a:rPr lang="en-US" b="1" i="1">
                <a:solidFill>
                  <a:schemeClr val="hlink"/>
                </a:solidFill>
                <a:sym typeface="Symbol" pitchFamily="18" charset="2"/>
              </a:rPr>
              <a:t>T</a:t>
            </a:r>
            <a:r>
              <a:rPr lang="en-US" b="1" baseline="-25000">
                <a:solidFill>
                  <a:schemeClr val="hlink"/>
                </a:solidFill>
                <a:sym typeface="Symbol" pitchFamily="18" charset="2"/>
              </a:rPr>
              <a:t>1</a:t>
            </a:r>
            <a:r>
              <a:rPr lang="en-US" b="1">
                <a:solidFill>
                  <a:schemeClr val="hlink"/>
                </a:solidFill>
                <a:sym typeface="Symbol" pitchFamily="18" charset="2"/>
              </a:rPr>
              <a:t>).</a:t>
            </a:r>
            <a:r>
              <a:rPr lang="en-US">
                <a:sym typeface="Symbol" pitchFamily="18" charset="2"/>
              </a:rPr>
              <a:t> </a:t>
            </a:r>
          </a:p>
        </p:txBody>
      </p:sp>
      <p:sp>
        <p:nvSpPr>
          <p:cNvPr id="1229837" name="Oval 13"/>
          <p:cNvSpPr>
            <a:spLocks noChangeArrowheads="1"/>
          </p:cNvSpPr>
          <p:nvPr/>
        </p:nvSpPr>
        <p:spPr bwMode="auto">
          <a:xfrm>
            <a:off x="4487863" y="3716338"/>
            <a:ext cx="361950" cy="361950"/>
          </a:xfrm>
          <a:prstGeom prst="ellipse">
            <a:avLst/>
          </a:prstGeom>
          <a:noFill/>
          <a:ln w="19050">
            <a:solidFill>
              <a:srgbClr val="FF0000"/>
            </a:solidFill>
            <a:round/>
            <a:headEnd/>
            <a:tailEnd/>
          </a:ln>
          <a:effectLst/>
        </p:spPr>
        <p:txBody>
          <a:bodyPr wrap="none" anchor="ctr"/>
          <a:lstStyle/>
          <a:p>
            <a:endParaRPr lang="en-US"/>
          </a:p>
        </p:txBody>
      </p:sp>
    </p:spTree>
    <p:extLst>
      <p:ext uri="{BB962C8B-B14F-4D97-AF65-F5344CB8AC3E}">
        <p14:creationId xmlns:p14="http://schemas.microsoft.com/office/powerpoint/2010/main" val="3583937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826">
                                            <p:txEl>
                                              <p:pRg st="0" end="0"/>
                                            </p:txEl>
                                          </p:spTgt>
                                        </p:tgtEl>
                                        <p:attrNameLst>
                                          <p:attrName>style.visibility</p:attrName>
                                        </p:attrNameLst>
                                      </p:cBhvr>
                                      <p:to>
                                        <p:strVal val="visible"/>
                                      </p:to>
                                    </p:set>
                                    <p:anim calcmode="lin" valueType="num">
                                      <p:cBhvr additive="base">
                                        <p:cTn id="7" dur="500" fill="hold"/>
                                        <p:tgtEl>
                                          <p:spTgt spid="1229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229834"/>
                                        </p:tgtEl>
                                        <p:attrNameLst>
                                          <p:attrName>style.visibility</p:attrName>
                                        </p:attrNameLst>
                                      </p:cBhvr>
                                      <p:to>
                                        <p:strVal val="visible"/>
                                      </p:to>
                                    </p:set>
                                    <p:anim calcmode="lin" valueType="num">
                                      <p:cBhvr>
                                        <p:cTn id="11" dur="500" fill="hold"/>
                                        <p:tgtEl>
                                          <p:spTgt spid="1229834"/>
                                        </p:tgtEl>
                                        <p:attrNameLst>
                                          <p:attrName>ppt_w</p:attrName>
                                        </p:attrNameLst>
                                      </p:cBhvr>
                                      <p:tavLst>
                                        <p:tav tm="0">
                                          <p:val>
                                            <p:fltVal val="0"/>
                                          </p:val>
                                        </p:tav>
                                        <p:tav tm="100000">
                                          <p:val>
                                            <p:strVal val="#ppt_w"/>
                                          </p:val>
                                        </p:tav>
                                      </p:tavLst>
                                    </p:anim>
                                    <p:anim calcmode="lin" valueType="num">
                                      <p:cBhvr>
                                        <p:cTn id="12" dur="500" fill="hold"/>
                                        <p:tgtEl>
                                          <p:spTgt spid="1229834"/>
                                        </p:tgtEl>
                                        <p:attrNameLst>
                                          <p:attrName>ppt_h</p:attrName>
                                        </p:attrNameLst>
                                      </p:cBhvr>
                                      <p:tavLst>
                                        <p:tav tm="0">
                                          <p:val>
                                            <p:fltVal val="0"/>
                                          </p:val>
                                        </p:tav>
                                        <p:tav tm="100000">
                                          <p:val>
                                            <p:strVal val="#ppt_h"/>
                                          </p:val>
                                        </p:tav>
                                      </p:tavLst>
                                    </p:anim>
                                    <p:animEffect transition="in" filter="fade">
                                      <p:cBhvr>
                                        <p:cTn id="13" dur="500"/>
                                        <p:tgtEl>
                                          <p:spTgt spid="122983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229828"/>
                                        </p:tgtEl>
                                        <p:attrNameLst>
                                          <p:attrName>style.visibility</p:attrName>
                                        </p:attrNameLst>
                                      </p:cBhvr>
                                      <p:to>
                                        <p:strVal val="visible"/>
                                      </p:to>
                                    </p:set>
                                    <p:anim calcmode="lin" valueType="num">
                                      <p:cBhvr>
                                        <p:cTn id="18" dur="500" fill="hold"/>
                                        <p:tgtEl>
                                          <p:spTgt spid="1229828"/>
                                        </p:tgtEl>
                                        <p:attrNameLst>
                                          <p:attrName>ppt_w</p:attrName>
                                        </p:attrNameLst>
                                      </p:cBhvr>
                                      <p:tavLst>
                                        <p:tav tm="0">
                                          <p:val>
                                            <p:fltVal val="0"/>
                                          </p:val>
                                        </p:tav>
                                        <p:tav tm="100000">
                                          <p:val>
                                            <p:strVal val="#ppt_w"/>
                                          </p:val>
                                        </p:tav>
                                      </p:tavLst>
                                    </p:anim>
                                    <p:anim calcmode="lin" valueType="num">
                                      <p:cBhvr>
                                        <p:cTn id="19" dur="500" fill="hold"/>
                                        <p:tgtEl>
                                          <p:spTgt spid="1229828"/>
                                        </p:tgtEl>
                                        <p:attrNameLst>
                                          <p:attrName>ppt_h</p:attrName>
                                        </p:attrNameLst>
                                      </p:cBhvr>
                                      <p:tavLst>
                                        <p:tav tm="0">
                                          <p:val>
                                            <p:fltVal val="0"/>
                                          </p:val>
                                        </p:tav>
                                        <p:tav tm="100000">
                                          <p:val>
                                            <p:strVal val="#ppt_h"/>
                                          </p:val>
                                        </p:tav>
                                      </p:tavLst>
                                    </p:anim>
                                    <p:animEffect transition="in" filter="fade">
                                      <p:cBhvr>
                                        <p:cTn id="20" dur="500"/>
                                        <p:tgtEl>
                                          <p:spTgt spid="1229828"/>
                                        </p:tgtEl>
                                      </p:cBhvr>
                                    </p:animEffect>
                                  </p:childTnLst>
                                  <p:subTnLst>
                                    <p:audio>
                                      <p:cMediaNode>
                                        <p:cTn display="0" masterRel="sameClick">
                                          <p:stCondLst>
                                            <p:cond evt="begin" delay="0">
                                              <p:tn val="16"/>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833"/>
                                        </p:tgtEl>
                                        <p:attrNameLst>
                                          <p:attrName>style.visibility</p:attrName>
                                        </p:attrNameLst>
                                      </p:cBhvr>
                                      <p:to>
                                        <p:strVal val="visible"/>
                                      </p:to>
                                    </p:set>
                                    <p:anim calcmode="lin" valueType="num">
                                      <p:cBhvr additive="base">
                                        <p:cTn id="25" dur="500" fill="hold"/>
                                        <p:tgtEl>
                                          <p:spTgt spid="1229833"/>
                                        </p:tgtEl>
                                        <p:attrNameLst>
                                          <p:attrName>ppt_x</p:attrName>
                                        </p:attrNameLst>
                                      </p:cBhvr>
                                      <p:tavLst>
                                        <p:tav tm="0">
                                          <p:val>
                                            <p:strVal val="#ppt_x"/>
                                          </p:val>
                                        </p:tav>
                                        <p:tav tm="100000">
                                          <p:val>
                                            <p:strVal val="#ppt_x"/>
                                          </p:val>
                                        </p:tav>
                                      </p:tavLst>
                                    </p:anim>
                                    <p:anim calcmode="lin" valueType="num">
                                      <p:cBhvr additive="base">
                                        <p:cTn id="26" dur="500" fill="hold"/>
                                        <p:tgtEl>
                                          <p:spTgt spid="12298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29835"/>
                                        </p:tgtEl>
                                        <p:attrNameLst>
                                          <p:attrName>style.visibility</p:attrName>
                                        </p:attrNameLst>
                                      </p:cBhvr>
                                      <p:to>
                                        <p:strVal val="visible"/>
                                      </p:to>
                                    </p:set>
                                    <p:anim calcmode="lin" valueType="num">
                                      <p:cBhvr additive="base">
                                        <p:cTn id="31" dur="500" fill="hold"/>
                                        <p:tgtEl>
                                          <p:spTgt spid="1229835"/>
                                        </p:tgtEl>
                                        <p:attrNameLst>
                                          <p:attrName>ppt_x</p:attrName>
                                        </p:attrNameLst>
                                      </p:cBhvr>
                                      <p:tavLst>
                                        <p:tav tm="0">
                                          <p:val>
                                            <p:strVal val="1+#ppt_w/2"/>
                                          </p:val>
                                        </p:tav>
                                        <p:tav tm="100000">
                                          <p:val>
                                            <p:strVal val="#ppt_x"/>
                                          </p:val>
                                        </p:tav>
                                      </p:tavLst>
                                    </p:anim>
                                    <p:anim calcmode="lin" valueType="num">
                                      <p:cBhvr additive="base">
                                        <p:cTn id="32" dur="500" fill="hold"/>
                                        <p:tgtEl>
                                          <p:spTgt spid="12298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229836"/>
                                        </p:tgtEl>
                                        <p:attrNameLst>
                                          <p:attrName>style.visibility</p:attrName>
                                        </p:attrNameLst>
                                      </p:cBhvr>
                                      <p:to>
                                        <p:strVal val="visible"/>
                                      </p:to>
                                    </p:set>
                                    <p:anim calcmode="lin" valueType="num">
                                      <p:cBhvr additive="base">
                                        <p:cTn id="37" dur="500" fill="hold"/>
                                        <p:tgtEl>
                                          <p:spTgt spid="1229836"/>
                                        </p:tgtEl>
                                        <p:attrNameLst>
                                          <p:attrName>ppt_x</p:attrName>
                                        </p:attrNameLst>
                                      </p:cBhvr>
                                      <p:tavLst>
                                        <p:tav tm="0">
                                          <p:val>
                                            <p:strVal val="1+#ppt_w/2"/>
                                          </p:val>
                                        </p:tav>
                                        <p:tav tm="100000">
                                          <p:val>
                                            <p:strVal val="#ppt_x"/>
                                          </p:val>
                                        </p:tav>
                                      </p:tavLst>
                                    </p:anim>
                                    <p:anim calcmode="lin" valueType="num">
                                      <p:cBhvr additive="base">
                                        <p:cTn id="38" dur="500" fill="hold"/>
                                        <p:tgtEl>
                                          <p:spTgt spid="12298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29837"/>
                                        </p:tgtEl>
                                        <p:attrNameLst>
                                          <p:attrName>style.visibility</p:attrName>
                                        </p:attrNameLst>
                                      </p:cBhvr>
                                      <p:to>
                                        <p:strVal val="visible"/>
                                      </p:to>
                                    </p:set>
                                    <p:anim calcmode="lin" valueType="num">
                                      <p:cBhvr>
                                        <p:cTn id="43" dur="500" fill="hold"/>
                                        <p:tgtEl>
                                          <p:spTgt spid="1229837"/>
                                        </p:tgtEl>
                                        <p:attrNameLst>
                                          <p:attrName>ppt_w</p:attrName>
                                        </p:attrNameLst>
                                      </p:cBhvr>
                                      <p:tavLst>
                                        <p:tav tm="0">
                                          <p:val>
                                            <p:fltVal val="0"/>
                                          </p:val>
                                        </p:tav>
                                        <p:tav tm="100000">
                                          <p:val>
                                            <p:strVal val="#ppt_w"/>
                                          </p:val>
                                        </p:tav>
                                      </p:tavLst>
                                    </p:anim>
                                    <p:anim calcmode="lin" valueType="num">
                                      <p:cBhvr>
                                        <p:cTn id="44" dur="500" fill="hold"/>
                                        <p:tgtEl>
                                          <p:spTgt spid="1229837"/>
                                        </p:tgtEl>
                                        <p:attrNameLst>
                                          <p:attrName>ppt_h</p:attrName>
                                        </p:attrNameLst>
                                      </p:cBhvr>
                                      <p:tavLst>
                                        <p:tav tm="0">
                                          <p:val>
                                            <p:fltVal val="0"/>
                                          </p:val>
                                        </p:tav>
                                        <p:tav tm="100000">
                                          <p:val>
                                            <p:strVal val="#ppt_h"/>
                                          </p:val>
                                        </p:tav>
                                      </p:tavLst>
                                    </p:anim>
                                    <p:animEffect transition="in" filter="fade">
                                      <p:cBhvr>
                                        <p:cTn id="45" dur="500"/>
                                        <p:tgtEl>
                                          <p:spTgt spid="1229837"/>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34" grpId="0" animBg="1"/>
      <p:bldP spid="1229835" grpId="0"/>
      <p:bldP spid="1229836" grpId="0"/>
      <p:bldP spid="12298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ChangeArrowheads="1"/>
          </p:cNvSpPr>
          <p:nvPr/>
        </p:nvSpPr>
        <p:spPr bwMode="auto">
          <a:xfrm>
            <a:off x="685800" y="2060575"/>
            <a:ext cx="7772400" cy="4797425"/>
          </a:xfrm>
          <a:prstGeom prst="rect">
            <a:avLst/>
          </a:prstGeom>
          <a:solidFill>
            <a:srgbClr val="CCFFCC"/>
          </a:solidFill>
          <a:ln w="9525">
            <a:noFill/>
            <a:miter lim="800000"/>
            <a:headEnd/>
            <a:tailEnd/>
          </a:ln>
          <a:effectLst/>
        </p:spPr>
        <p:txBody>
          <a:bodyPr/>
          <a:lstStyle/>
          <a:p>
            <a:r>
              <a:rPr lang="en-US"/>
              <a:t>PRACTICE: The land ice sheet consists of landlocked glaciers (in mountains) and the Antarctic ice shield. The north polar ice sheet is over water (floating). Explain why melting the north polar ice shield does not                  change the sea level, whereas                      melting the Antarctic ice shield                     does.</a:t>
            </a:r>
          </a:p>
          <a:p>
            <a:r>
              <a:rPr lang="en-US"/>
              <a:t>SOLUTION:</a:t>
            </a:r>
          </a:p>
          <a:p>
            <a:r>
              <a:rPr lang="en-US">
                <a:sym typeface="Symbol" pitchFamily="18" charset="2"/>
              </a:rPr>
              <a:t>A floating object displaces water                  equal to its weight.</a:t>
            </a:r>
          </a:p>
          <a:p>
            <a:r>
              <a:rPr lang="en-US">
                <a:sym typeface="Symbol" pitchFamily="18" charset="2"/>
              </a:rPr>
              <a:t>Thus when floating ice becomes                   water, it just fills in the space                    in the ocean it already took up                      and doesn’t change its depth.</a:t>
            </a:r>
          </a:p>
        </p:txBody>
      </p:sp>
      <p:sp>
        <p:nvSpPr>
          <p:cNvPr id="1231875" name="Rectangle 3"/>
          <p:cNvSpPr>
            <a:spLocks noChangeArrowheads="1"/>
          </p:cNvSpPr>
          <p:nvPr/>
        </p:nvSpPr>
        <p:spPr bwMode="auto">
          <a:xfrm>
            <a:off x="685800" y="1401763"/>
            <a:ext cx="7772400" cy="6683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Solve problems related to the enhanced greenhouse effect. </a:t>
            </a:r>
          </a:p>
        </p:txBody>
      </p:sp>
      <p:sp>
        <p:nvSpPr>
          <p:cNvPr id="1231876" name="Rectangle 4"/>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31886" name="Picture 14" descr="Iceberg"/>
          <p:cNvPicPr>
            <a:picLocks noChangeAspect="1" noChangeArrowheads="1"/>
          </p:cNvPicPr>
          <p:nvPr/>
        </p:nvPicPr>
        <p:blipFill>
          <a:blip r:embed="rId5" cstate="print"/>
          <a:srcRect l="22110" r="27448"/>
          <a:stretch>
            <a:fillRect/>
          </a:stretch>
        </p:blipFill>
        <p:spPr bwMode="auto">
          <a:xfrm>
            <a:off x="6165850" y="3349625"/>
            <a:ext cx="2978150" cy="3508375"/>
          </a:xfrm>
          <a:prstGeom prst="rect">
            <a:avLst/>
          </a:prstGeom>
          <a:noFill/>
        </p:spPr>
      </p:pic>
    </p:spTree>
    <p:extLst>
      <p:ext uri="{BB962C8B-B14F-4D97-AF65-F5344CB8AC3E}">
        <p14:creationId xmlns:p14="http://schemas.microsoft.com/office/powerpoint/2010/main" val="3191731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1874">
                                            <p:txEl>
                                              <p:pRg st="0" end="0"/>
                                            </p:txEl>
                                          </p:spTgt>
                                        </p:tgtEl>
                                        <p:attrNameLst>
                                          <p:attrName>style.visibility</p:attrName>
                                        </p:attrNameLst>
                                      </p:cBhvr>
                                      <p:to>
                                        <p:strVal val="visible"/>
                                      </p:to>
                                    </p:set>
                                    <p:anim calcmode="lin" valueType="num">
                                      <p:cBhvr additive="base">
                                        <p:cTn id="7" dur="500" fill="hold"/>
                                        <p:tgtEl>
                                          <p:spTgt spid="12318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18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1874">
                                            <p:txEl>
                                              <p:pRg st="1" end="1"/>
                                            </p:txEl>
                                          </p:spTgt>
                                        </p:tgtEl>
                                        <p:attrNameLst>
                                          <p:attrName>style.visibility</p:attrName>
                                        </p:attrNameLst>
                                      </p:cBhvr>
                                      <p:to>
                                        <p:strVal val="visible"/>
                                      </p:to>
                                    </p:set>
                                    <p:anim calcmode="lin" valueType="num">
                                      <p:cBhvr additive="base">
                                        <p:cTn id="13" dur="500" fill="hold"/>
                                        <p:tgtEl>
                                          <p:spTgt spid="12318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1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1874">
                                            <p:txEl>
                                              <p:pRg st="2" end="2"/>
                                            </p:txEl>
                                          </p:spTgt>
                                        </p:tgtEl>
                                        <p:attrNameLst>
                                          <p:attrName>style.visibility</p:attrName>
                                        </p:attrNameLst>
                                      </p:cBhvr>
                                      <p:to>
                                        <p:strVal val="visible"/>
                                      </p:to>
                                    </p:set>
                                    <p:anim calcmode="lin" valueType="num">
                                      <p:cBhvr additive="base">
                                        <p:cTn id="19" dur="500" fill="hold"/>
                                        <p:tgtEl>
                                          <p:spTgt spid="12318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1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231886"/>
                                        </p:tgtEl>
                                        <p:attrNameLst>
                                          <p:attrName>style.visibility</p:attrName>
                                        </p:attrNameLst>
                                      </p:cBhvr>
                                      <p:to>
                                        <p:strVal val="visible"/>
                                      </p:to>
                                    </p:set>
                                    <p:anim calcmode="lin" valueType="num">
                                      <p:cBhvr additive="base">
                                        <p:cTn id="25" dur="500" fill="hold"/>
                                        <p:tgtEl>
                                          <p:spTgt spid="1231886"/>
                                        </p:tgtEl>
                                        <p:attrNameLst>
                                          <p:attrName>ppt_x</p:attrName>
                                        </p:attrNameLst>
                                      </p:cBhvr>
                                      <p:tavLst>
                                        <p:tav tm="0">
                                          <p:val>
                                            <p:strVal val="#ppt_x"/>
                                          </p:val>
                                        </p:tav>
                                        <p:tav tm="100000">
                                          <p:val>
                                            <p:strVal val="#ppt_x"/>
                                          </p:val>
                                        </p:tav>
                                      </p:tavLst>
                                    </p:anim>
                                    <p:anim calcmode="lin" valueType="num">
                                      <p:cBhvr additive="base">
                                        <p:cTn id="26" dur="500" fill="hold"/>
                                        <p:tgtEl>
                                          <p:spTgt spid="12318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Spla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1874">
                                            <p:txEl>
                                              <p:pRg st="3" end="3"/>
                                            </p:txEl>
                                          </p:spTgt>
                                        </p:tgtEl>
                                        <p:attrNameLst>
                                          <p:attrName>style.visibility</p:attrName>
                                        </p:attrNameLst>
                                      </p:cBhvr>
                                      <p:to>
                                        <p:strVal val="visible"/>
                                      </p:to>
                                    </p:set>
                                    <p:anim calcmode="lin" valueType="num">
                                      <p:cBhvr additive="base">
                                        <p:cTn id="31" dur="500" fill="hold"/>
                                        <p:tgtEl>
                                          <p:spTgt spid="123187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1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ChangeArrowheads="1"/>
          </p:cNvSpPr>
          <p:nvPr/>
        </p:nvSpPr>
        <p:spPr bwMode="auto">
          <a:xfrm>
            <a:off x="685800" y="2060575"/>
            <a:ext cx="7772400" cy="3281363"/>
          </a:xfrm>
          <a:prstGeom prst="rect">
            <a:avLst/>
          </a:prstGeom>
          <a:solidFill>
            <a:srgbClr val="CCFFCC"/>
          </a:solidFill>
          <a:ln w="9525">
            <a:noFill/>
            <a:miter lim="800000"/>
            <a:headEnd/>
            <a:tailEnd/>
          </a:ln>
          <a:effectLst/>
        </p:spPr>
        <p:txBody>
          <a:bodyPr/>
          <a:lstStyle/>
          <a:p>
            <a:endParaRPr lang="en-US">
              <a:sym typeface="Symbol" pitchFamily="18" charset="2"/>
            </a:endParaRPr>
          </a:p>
        </p:txBody>
      </p:sp>
      <p:sp>
        <p:nvSpPr>
          <p:cNvPr id="1235971" name="Rectangle 3"/>
          <p:cNvSpPr>
            <a:spLocks noChangeArrowheads="1"/>
          </p:cNvSpPr>
          <p:nvPr/>
        </p:nvSpPr>
        <p:spPr bwMode="auto">
          <a:xfrm>
            <a:off x="685800" y="1401763"/>
            <a:ext cx="7772400" cy="6683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Solve problems related to the enhanced greenhouse effect. </a:t>
            </a:r>
          </a:p>
        </p:txBody>
      </p:sp>
      <p:sp>
        <p:nvSpPr>
          <p:cNvPr id="1235972" name="Rectangle 4"/>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3597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0888" y="2063750"/>
            <a:ext cx="7632700" cy="3213100"/>
          </a:xfrm>
          <a:prstGeom prst="rect">
            <a:avLst/>
          </a:prstGeom>
          <a:noFill/>
        </p:spPr>
      </p:pic>
      <p:sp>
        <p:nvSpPr>
          <p:cNvPr id="1235976" name="Oval 8"/>
          <p:cNvSpPr>
            <a:spLocks noChangeArrowheads="1"/>
          </p:cNvSpPr>
          <p:nvPr/>
        </p:nvSpPr>
        <p:spPr bwMode="auto">
          <a:xfrm>
            <a:off x="806450" y="4210050"/>
            <a:ext cx="361950" cy="361950"/>
          </a:xfrm>
          <a:prstGeom prst="ellipse">
            <a:avLst/>
          </a:prstGeom>
          <a:noFill/>
          <a:ln w="19050">
            <a:solidFill>
              <a:srgbClr val="FF0000"/>
            </a:solidFill>
            <a:round/>
            <a:headEnd/>
            <a:tailEnd/>
          </a:ln>
          <a:effectLst/>
        </p:spPr>
        <p:txBody>
          <a:bodyPr wrap="none" anchor="ctr"/>
          <a:lstStyle/>
          <a:p>
            <a:endParaRPr lang="en-US"/>
          </a:p>
        </p:txBody>
      </p:sp>
    </p:spTree>
    <p:extLst>
      <p:ext uri="{BB962C8B-B14F-4D97-AF65-F5344CB8AC3E}">
        <p14:creationId xmlns:p14="http://schemas.microsoft.com/office/powerpoint/2010/main" val="3939780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5976"/>
                                        </p:tgtEl>
                                        <p:attrNameLst>
                                          <p:attrName>style.visibility</p:attrName>
                                        </p:attrNameLst>
                                      </p:cBhvr>
                                      <p:to>
                                        <p:strVal val="visible"/>
                                      </p:to>
                                    </p:set>
                                    <p:anim calcmode="lin" valueType="num">
                                      <p:cBhvr>
                                        <p:cTn id="7" dur="500" fill="hold"/>
                                        <p:tgtEl>
                                          <p:spTgt spid="1235976"/>
                                        </p:tgtEl>
                                        <p:attrNameLst>
                                          <p:attrName>ppt_w</p:attrName>
                                        </p:attrNameLst>
                                      </p:cBhvr>
                                      <p:tavLst>
                                        <p:tav tm="0">
                                          <p:val>
                                            <p:fltVal val="0"/>
                                          </p:val>
                                        </p:tav>
                                        <p:tav tm="100000">
                                          <p:val>
                                            <p:strVal val="#ppt_w"/>
                                          </p:val>
                                        </p:tav>
                                      </p:tavLst>
                                    </p:anim>
                                    <p:anim calcmode="lin" valueType="num">
                                      <p:cBhvr>
                                        <p:cTn id="8" dur="500" fill="hold"/>
                                        <p:tgtEl>
                                          <p:spTgt spid="1235976"/>
                                        </p:tgtEl>
                                        <p:attrNameLst>
                                          <p:attrName>ppt_h</p:attrName>
                                        </p:attrNameLst>
                                      </p:cBhvr>
                                      <p:tavLst>
                                        <p:tav tm="0">
                                          <p:val>
                                            <p:fltVal val="0"/>
                                          </p:val>
                                        </p:tav>
                                        <p:tav tm="100000">
                                          <p:val>
                                            <p:strVal val="#ppt_h"/>
                                          </p:val>
                                        </p:tav>
                                      </p:tavLst>
                                    </p:anim>
                                    <p:animEffect transition="in" filter="fade">
                                      <p:cBhvr>
                                        <p:cTn id="9" dur="500"/>
                                        <p:tgtEl>
                                          <p:spTgt spid="1235976"/>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ChangeArrowheads="1"/>
          </p:cNvSpPr>
          <p:nvPr/>
        </p:nvSpPr>
        <p:spPr bwMode="auto">
          <a:xfrm>
            <a:off x="685800" y="1401763"/>
            <a:ext cx="7772400" cy="2881312"/>
          </a:xfrm>
          <a:prstGeom prst="rect">
            <a:avLst/>
          </a:prstGeom>
          <a:solidFill>
            <a:srgbClr val="EAEAEA"/>
          </a:solidFill>
          <a:ln w="9525">
            <a:noFill/>
            <a:miter lim="800000"/>
            <a:headEnd/>
            <a:tailEnd/>
          </a:ln>
          <a:effectLst/>
        </p:spPr>
        <p:txBody>
          <a:bodyPr/>
          <a:lstStyle/>
          <a:p>
            <a:pPr marL="609600" indent="-609600">
              <a:spcBef>
                <a:spcPct val="20000"/>
              </a:spcBef>
            </a:pPr>
            <a:r>
              <a:rPr lang="en-US">
                <a:solidFill>
                  <a:srgbClr val="000000"/>
                </a:solidFill>
                <a:cs typeface="Times New Roman" pitchFamily="18" charset="0"/>
              </a:rPr>
              <a:t>8.6.11 Identify some possible solutions to reduce the enhanced greenhouse effect.	</a:t>
            </a:r>
          </a:p>
          <a:p>
            <a:pPr marL="609600" indent="-609600">
              <a:spcBef>
                <a:spcPct val="20000"/>
              </a:spcBef>
            </a:pPr>
            <a:r>
              <a:rPr lang="en-US">
                <a:solidFill>
                  <a:srgbClr val="000000"/>
                </a:solidFill>
                <a:cs typeface="Times New Roman" pitchFamily="18" charset="0"/>
              </a:rPr>
              <a:t> -Increase power production efficiency.</a:t>
            </a:r>
          </a:p>
          <a:p>
            <a:pPr marL="609600" indent="-609600">
              <a:spcBef>
                <a:spcPct val="20000"/>
              </a:spcBef>
            </a:pPr>
            <a:r>
              <a:rPr lang="en-US">
                <a:solidFill>
                  <a:srgbClr val="000000"/>
                </a:solidFill>
                <a:cs typeface="Times New Roman" pitchFamily="18" charset="0"/>
              </a:rPr>
              <a:t> -Replace coal and oil with natural gas. </a:t>
            </a:r>
          </a:p>
          <a:p>
            <a:pPr marL="609600" indent="-609600">
              <a:spcBef>
                <a:spcPct val="20000"/>
              </a:spcBef>
            </a:pPr>
            <a:r>
              <a:rPr lang="en-US">
                <a:solidFill>
                  <a:srgbClr val="000000"/>
                </a:solidFill>
                <a:cs typeface="Times New Roman" pitchFamily="18" charset="0"/>
              </a:rPr>
              <a:t> -Use combined heating and power systems (CHP). </a:t>
            </a:r>
          </a:p>
          <a:p>
            <a:pPr marL="609600" indent="-609600">
              <a:spcBef>
                <a:spcPct val="20000"/>
              </a:spcBef>
            </a:pPr>
            <a:r>
              <a:rPr lang="en-US">
                <a:solidFill>
                  <a:srgbClr val="000000"/>
                </a:solidFill>
                <a:cs typeface="Times New Roman" pitchFamily="18" charset="0"/>
              </a:rPr>
              <a:t> -Use renewable energy and nuclear power. </a:t>
            </a:r>
          </a:p>
          <a:p>
            <a:pPr marL="609600" indent="-609600">
              <a:spcBef>
                <a:spcPct val="20000"/>
              </a:spcBef>
            </a:pPr>
            <a:r>
              <a:rPr lang="en-US">
                <a:solidFill>
                  <a:srgbClr val="000000"/>
                </a:solidFill>
                <a:cs typeface="Times New Roman" pitchFamily="18" charset="0"/>
              </a:rPr>
              <a:t> -Use CO</a:t>
            </a:r>
            <a:r>
              <a:rPr lang="en-US" baseline="-25000">
                <a:solidFill>
                  <a:srgbClr val="000000"/>
                </a:solidFill>
                <a:cs typeface="Times New Roman" pitchFamily="18" charset="0"/>
              </a:rPr>
              <a:t>2</a:t>
            </a:r>
            <a:r>
              <a:rPr lang="en-US">
                <a:solidFill>
                  <a:srgbClr val="000000"/>
                </a:solidFill>
                <a:cs typeface="Times New Roman" pitchFamily="18" charset="0"/>
              </a:rPr>
              <a:t> capture and storage. </a:t>
            </a:r>
          </a:p>
          <a:p>
            <a:pPr marL="609600" indent="-609600">
              <a:spcBef>
                <a:spcPct val="20000"/>
              </a:spcBef>
            </a:pPr>
            <a:r>
              <a:rPr lang="en-US">
                <a:solidFill>
                  <a:srgbClr val="000000"/>
                </a:solidFill>
                <a:cs typeface="Times New Roman" pitchFamily="18" charset="0"/>
              </a:rPr>
              <a:t> -Use hybrid vehicles.</a:t>
            </a:r>
          </a:p>
        </p:txBody>
      </p:sp>
      <p:sp>
        <p:nvSpPr>
          <p:cNvPr id="1147907"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spTree>
    <p:extLst>
      <p:ext uri="{BB962C8B-B14F-4D97-AF65-F5344CB8AC3E}">
        <p14:creationId xmlns:p14="http://schemas.microsoft.com/office/powerpoint/2010/main" val="2246838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7906">
                                            <p:txEl>
                                              <p:pRg st="0" end="0"/>
                                            </p:txEl>
                                          </p:spTgt>
                                        </p:tgtEl>
                                        <p:attrNameLst>
                                          <p:attrName>style.visibility</p:attrName>
                                        </p:attrNameLst>
                                      </p:cBhvr>
                                      <p:to>
                                        <p:strVal val="visible"/>
                                      </p:to>
                                    </p:set>
                                    <p:anim calcmode="lin" valueType="num">
                                      <p:cBhvr additive="base">
                                        <p:cTn id="7" dur="500" fill="hold"/>
                                        <p:tgtEl>
                                          <p:spTgt spid="1147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7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7906">
                                            <p:txEl>
                                              <p:pRg st="1" end="1"/>
                                            </p:txEl>
                                          </p:spTgt>
                                        </p:tgtEl>
                                        <p:attrNameLst>
                                          <p:attrName>style.visibility</p:attrName>
                                        </p:attrNameLst>
                                      </p:cBhvr>
                                      <p:to>
                                        <p:strVal val="visible"/>
                                      </p:to>
                                    </p:set>
                                    <p:anim calcmode="lin" valueType="num">
                                      <p:cBhvr additive="base">
                                        <p:cTn id="13" dur="500" fill="hold"/>
                                        <p:tgtEl>
                                          <p:spTgt spid="1147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7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7906">
                                            <p:txEl>
                                              <p:pRg st="2" end="2"/>
                                            </p:txEl>
                                          </p:spTgt>
                                        </p:tgtEl>
                                        <p:attrNameLst>
                                          <p:attrName>style.visibility</p:attrName>
                                        </p:attrNameLst>
                                      </p:cBhvr>
                                      <p:to>
                                        <p:strVal val="visible"/>
                                      </p:to>
                                    </p:set>
                                    <p:anim calcmode="lin" valueType="num">
                                      <p:cBhvr additive="base">
                                        <p:cTn id="19" dur="500" fill="hold"/>
                                        <p:tgtEl>
                                          <p:spTgt spid="11479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7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47906">
                                            <p:txEl>
                                              <p:pRg st="3" end="3"/>
                                            </p:txEl>
                                          </p:spTgt>
                                        </p:tgtEl>
                                        <p:attrNameLst>
                                          <p:attrName>style.visibility</p:attrName>
                                        </p:attrNameLst>
                                      </p:cBhvr>
                                      <p:to>
                                        <p:strVal val="visible"/>
                                      </p:to>
                                    </p:set>
                                    <p:anim calcmode="lin" valueType="num">
                                      <p:cBhvr additive="base">
                                        <p:cTn id="25" dur="500" fill="hold"/>
                                        <p:tgtEl>
                                          <p:spTgt spid="11479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7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7906">
                                            <p:txEl>
                                              <p:pRg st="4" end="4"/>
                                            </p:txEl>
                                          </p:spTgt>
                                        </p:tgtEl>
                                        <p:attrNameLst>
                                          <p:attrName>style.visibility</p:attrName>
                                        </p:attrNameLst>
                                      </p:cBhvr>
                                      <p:to>
                                        <p:strVal val="visible"/>
                                      </p:to>
                                    </p:set>
                                    <p:anim calcmode="lin" valueType="num">
                                      <p:cBhvr additive="base">
                                        <p:cTn id="31" dur="500" fill="hold"/>
                                        <p:tgtEl>
                                          <p:spTgt spid="11479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7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47906">
                                            <p:txEl>
                                              <p:pRg st="5" end="5"/>
                                            </p:txEl>
                                          </p:spTgt>
                                        </p:tgtEl>
                                        <p:attrNameLst>
                                          <p:attrName>style.visibility</p:attrName>
                                        </p:attrNameLst>
                                      </p:cBhvr>
                                      <p:to>
                                        <p:strVal val="visible"/>
                                      </p:to>
                                    </p:set>
                                    <p:anim calcmode="lin" valueType="num">
                                      <p:cBhvr additive="base">
                                        <p:cTn id="37" dur="500" fill="hold"/>
                                        <p:tgtEl>
                                          <p:spTgt spid="11479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79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47906">
                                            <p:txEl>
                                              <p:pRg st="6" end="6"/>
                                            </p:txEl>
                                          </p:spTgt>
                                        </p:tgtEl>
                                        <p:attrNameLst>
                                          <p:attrName>style.visibility</p:attrName>
                                        </p:attrNameLst>
                                      </p:cBhvr>
                                      <p:to>
                                        <p:strVal val="visible"/>
                                      </p:to>
                                    </p:set>
                                    <p:anim calcmode="lin" valueType="num">
                                      <p:cBhvr additive="base">
                                        <p:cTn id="43" dur="500" fill="hold"/>
                                        <p:tgtEl>
                                          <p:spTgt spid="114790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479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ChangeArrowheads="1"/>
          </p:cNvSpPr>
          <p:nvPr/>
        </p:nvSpPr>
        <p:spPr bwMode="auto">
          <a:xfrm>
            <a:off x="685800" y="1401763"/>
            <a:ext cx="7772400" cy="2387600"/>
          </a:xfrm>
          <a:prstGeom prst="rect">
            <a:avLst/>
          </a:prstGeom>
          <a:solidFill>
            <a:srgbClr val="EAEAEA"/>
          </a:solidFill>
          <a:ln w="9525">
            <a:noFill/>
            <a:miter lim="800000"/>
            <a:headEnd/>
            <a:tailEnd/>
          </a:ln>
          <a:effectLst/>
        </p:spPr>
        <p:txBody>
          <a:bodyPr/>
          <a:lstStyle/>
          <a:p>
            <a:pPr marL="609600" indent="-609600">
              <a:spcBef>
                <a:spcPct val="20000"/>
              </a:spcBef>
            </a:pPr>
            <a:r>
              <a:rPr lang="en-US">
                <a:solidFill>
                  <a:srgbClr val="000000"/>
                </a:solidFill>
                <a:cs typeface="Times New Roman" pitchFamily="18" charset="0"/>
              </a:rPr>
              <a:t>8.6.12 Discuss international efforts to reduce the enhanced greenhouse effect.	</a:t>
            </a:r>
          </a:p>
          <a:p>
            <a:pPr marL="609600" indent="-609600">
              <a:spcBef>
                <a:spcPct val="20000"/>
              </a:spcBef>
            </a:pPr>
            <a:r>
              <a:rPr lang="en-US">
                <a:solidFill>
                  <a:srgbClr val="000000"/>
                </a:solidFill>
                <a:cs typeface="Times New Roman" pitchFamily="18" charset="0"/>
              </a:rPr>
              <a:t>-Intergovernmental panel on climate change (IPCC), </a:t>
            </a:r>
          </a:p>
          <a:p>
            <a:pPr marL="609600" indent="-609600">
              <a:spcBef>
                <a:spcPct val="20000"/>
              </a:spcBef>
            </a:pPr>
            <a:r>
              <a:rPr lang="en-US">
                <a:solidFill>
                  <a:srgbClr val="000000"/>
                </a:solidFill>
                <a:cs typeface="Times New Roman" pitchFamily="18" charset="0"/>
              </a:rPr>
              <a:t>-Kyoto Protocol, </a:t>
            </a:r>
          </a:p>
          <a:p>
            <a:pPr marL="609600" indent="-609600">
              <a:spcBef>
                <a:spcPct val="20000"/>
              </a:spcBef>
            </a:pPr>
            <a:r>
              <a:rPr lang="en-US">
                <a:solidFill>
                  <a:srgbClr val="000000"/>
                </a:solidFill>
                <a:cs typeface="Times New Roman" pitchFamily="18" charset="0"/>
              </a:rPr>
              <a:t>-Asia-Pacific Partnership on Clean Development and Climate (APPCDC). </a:t>
            </a:r>
          </a:p>
        </p:txBody>
      </p:sp>
      <p:sp>
        <p:nvSpPr>
          <p:cNvPr id="1149955"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spTree>
    <p:extLst>
      <p:ext uri="{BB962C8B-B14F-4D97-AF65-F5344CB8AC3E}">
        <p14:creationId xmlns:p14="http://schemas.microsoft.com/office/powerpoint/2010/main" val="2486514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9954">
                                            <p:txEl>
                                              <p:pRg st="0" end="0"/>
                                            </p:txEl>
                                          </p:spTgt>
                                        </p:tgtEl>
                                        <p:attrNameLst>
                                          <p:attrName>style.visibility</p:attrName>
                                        </p:attrNameLst>
                                      </p:cBhvr>
                                      <p:to>
                                        <p:strVal val="visible"/>
                                      </p:to>
                                    </p:set>
                                    <p:anim calcmode="lin" valueType="num">
                                      <p:cBhvr additive="base">
                                        <p:cTn id="7" dur="500" fill="hold"/>
                                        <p:tgtEl>
                                          <p:spTgt spid="11499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99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9954">
                                            <p:txEl>
                                              <p:pRg st="1" end="1"/>
                                            </p:txEl>
                                          </p:spTgt>
                                        </p:tgtEl>
                                        <p:attrNameLst>
                                          <p:attrName>style.visibility</p:attrName>
                                        </p:attrNameLst>
                                      </p:cBhvr>
                                      <p:to>
                                        <p:strVal val="visible"/>
                                      </p:to>
                                    </p:set>
                                    <p:anim calcmode="lin" valueType="num">
                                      <p:cBhvr additive="base">
                                        <p:cTn id="13" dur="500" fill="hold"/>
                                        <p:tgtEl>
                                          <p:spTgt spid="11499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9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9954">
                                            <p:txEl>
                                              <p:pRg st="2" end="2"/>
                                            </p:txEl>
                                          </p:spTgt>
                                        </p:tgtEl>
                                        <p:attrNameLst>
                                          <p:attrName>style.visibility</p:attrName>
                                        </p:attrNameLst>
                                      </p:cBhvr>
                                      <p:to>
                                        <p:strVal val="visible"/>
                                      </p:to>
                                    </p:set>
                                    <p:anim calcmode="lin" valueType="num">
                                      <p:cBhvr additive="base">
                                        <p:cTn id="19" dur="500" fill="hold"/>
                                        <p:tgtEl>
                                          <p:spTgt spid="11499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9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49954">
                                            <p:txEl>
                                              <p:pRg st="3" end="3"/>
                                            </p:txEl>
                                          </p:spTgt>
                                        </p:tgtEl>
                                        <p:attrNameLst>
                                          <p:attrName>style.visibility</p:attrName>
                                        </p:attrNameLst>
                                      </p:cBhvr>
                                      <p:to>
                                        <p:strVal val="visible"/>
                                      </p:to>
                                    </p:set>
                                    <p:anim calcmode="lin" valueType="num">
                                      <p:cBhvr additive="base">
                                        <p:cTn id="25" dur="500" fill="hold"/>
                                        <p:tgtEl>
                                          <p:spTgt spid="11499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9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Describe evidence that links global warming to increased levels of greenhouse gases.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previous data shows a steady increase in atmospheric CO</a:t>
            </a:r>
            <a:r>
              <a:rPr lang="en-US" baseline="-25000">
                <a:solidFill>
                  <a:srgbClr val="000000"/>
                </a:solidFill>
                <a:cs typeface="Times New Roman" pitchFamily="18" charset="0"/>
              </a:rPr>
              <a:t>2</a:t>
            </a:r>
            <a:r>
              <a:rPr lang="en-US">
                <a:solidFill>
                  <a:srgbClr val="000000"/>
                </a:solidFill>
                <a:cs typeface="Times New Roman" pitchFamily="18" charset="0"/>
              </a:rPr>
              <a:t>. But how does this correlate to average temperature? And how do we determine the geological correlations?</a:t>
            </a:r>
          </a:p>
          <a:p>
            <a:pPr>
              <a:spcBef>
                <a:spcPct val="20000"/>
              </a:spcBef>
            </a:pPr>
            <a:r>
              <a:rPr lang="en-US">
                <a:solidFill>
                  <a:srgbClr val="000000"/>
                </a:solidFill>
                <a:cs typeface="Times New Roman" pitchFamily="18" charset="0"/>
                <a:sym typeface="Symbol" pitchFamily="18" charset="2"/>
              </a:rPr>
              <a:t>The answer is </a:t>
            </a:r>
            <a:r>
              <a:rPr lang="en-US" b="1">
                <a:solidFill>
                  <a:srgbClr val="000000"/>
                </a:solidFill>
                <a:cs typeface="Times New Roman" pitchFamily="18" charset="0"/>
                <a:sym typeface="Symbol" pitchFamily="18" charset="2"/>
              </a:rPr>
              <a:t>ice cores</a:t>
            </a:r>
            <a:r>
              <a:rPr lang="en-US">
                <a:solidFill>
                  <a:srgbClr val="000000"/>
                </a:solidFill>
                <a:cs typeface="Times New Roman" pitchFamily="18" charset="0"/>
                <a:sym typeface="Symbol" pitchFamily="18" charset="2"/>
              </a:rPr>
              <a:t>.</a:t>
            </a:r>
          </a:p>
          <a:p>
            <a:pPr>
              <a:spcBef>
                <a:spcPct val="20000"/>
              </a:spcBef>
            </a:pPr>
            <a:r>
              <a:rPr lang="en-US">
                <a:solidFill>
                  <a:srgbClr val="000000"/>
                </a:solidFill>
                <a:cs typeface="Times New Roman" pitchFamily="18" charset="0"/>
                <a:sym typeface="Symbol" pitchFamily="18" charset="2"/>
              </a:rPr>
              <a:t>From the concentration                           of the isotopes of                             hydrogen in the water we                           can determine the mean                          global temperature.</a:t>
            </a:r>
          </a:p>
          <a:p>
            <a:pPr>
              <a:spcBef>
                <a:spcPct val="20000"/>
              </a:spcBef>
            </a:pPr>
            <a:r>
              <a:rPr lang="en-US">
                <a:solidFill>
                  <a:srgbClr val="000000"/>
                </a:solidFill>
                <a:cs typeface="Times New Roman" pitchFamily="18" charset="0"/>
                <a:sym typeface="Symbol" pitchFamily="18" charset="2"/>
              </a:rPr>
              <a:t>From the trapped air we                            can determine the                                 greenhouse constituents                           of the atmosphere.</a:t>
            </a:r>
          </a:p>
        </p:txBody>
      </p:sp>
      <p:sp>
        <p:nvSpPr>
          <p:cNvPr id="1209347"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09356" name="Picture 12" descr="es2105_p2_corestorage_d"/>
          <p:cNvPicPr>
            <a:picLocks noChangeAspect="1" noChangeArrowheads="1"/>
          </p:cNvPicPr>
          <p:nvPr/>
        </p:nvPicPr>
        <p:blipFill>
          <a:blip r:embed="rId6" cstate="print"/>
          <a:srcRect/>
          <a:stretch>
            <a:fillRect/>
          </a:stretch>
        </p:blipFill>
        <p:spPr bwMode="auto">
          <a:xfrm>
            <a:off x="6457950" y="4054475"/>
            <a:ext cx="2162175" cy="1798638"/>
          </a:xfrm>
          <a:prstGeom prst="rect">
            <a:avLst/>
          </a:prstGeom>
          <a:noFill/>
        </p:spPr>
      </p:pic>
      <p:sp>
        <p:nvSpPr>
          <p:cNvPr id="1209357" name="Text Box 13"/>
          <p:cNvSpPr txBox="1">
            <a:spLocks noChangeArrowheads="1"/>
          </p:cNvSpPr>
          <p:nvPr/>
        </p:nvSpPr>
        <p:spPr bwMode="auto">
          <a:xfrm>
            <a:off x="4552950" y="5851525"/>
            <a:ext cx="4191000" cy="1006475"/>
          </a:xfrm>
          <a:prstGeom prst="rect">
            <a:avLst/>
          </a:prstGeom>
          <a:noFill/>
          <a:ln w="9525">
            <a:noFill/>
            <a:miter lim="800000"/>
            <a:headEnd/>
            <a:tailEnd/>
          </a:ln>
          <a:effectLst/>
        </p:spPr>
        <p:txBody>
          <a:bodyPr>
            <a:spAutoFit/>
          </a:bodyPr>
          <a:lstStyle/>
          <a:p>
            <a:pPr algn="r"/>
            <a:r>
              <a:rPr lang="en-US" b="1">
                <a:solidFill>
                  <a:schemeClr val="hlink"/>
                </a:solidFill>
              </a:rPr>
              <a:t>Ice core sections stored at the National Ice Core Laboratory in Colorado</a:t>
            </a:r>
            <a:endParaRPr lang="en-US">
              <a:solidFill>
                <a:schemeClr val="hlink"/>
              </a:solidFill>
            </a:endParaRPr>
          </a:p>
        </p:txBody>
      </p:sp>
      <p:pic>
        <p:nvPicPr>
          <p:cNvPr id="1209358" name="Picture 14" descr="es2105_p2_icesample_d"/>
          <p:cNvPicPr>
            <a:picLocks noChangeAspect="1" noChangeArrowheads="1"/>
          </p:cNvPicPr>
          <p:nvPr/>
        </p:nvPicPr>
        <p:blipFill>
          <a:blip r:embed="rId7" cstate="print"/>
          <a:srcRect/>
          <a:stretch>
            <a:fillRect/>
          </a:stretch>
        </p:blipFill>
        <p:spPr bwMode="auto">
          <a:xfrm>
            <a:off x="6745288" y="3017838"/>
            <a:ext cx="1905000" cy="1120775"/>
          </a:xfrm>
          <a:prstGeom prst="rect">
            <a:avLst/>
          </a:prstGeom>
          <a:noFill/>
        </p:spPr>
      </p:pic>
      <p:pic>
        <p:nvPicPr>
          <p:cNvPr id="1209359" name="Picture 15" descr="es2105_p2_examin_c"/>
          <p:cNvPicPr>
            <a:picLocks noChangeAspect="1" noChangeArrowheads="1"/>
          </p:cNvPicPr>
          <p:nvPr/>
        </p:nvPicPr>
        <p:blipFill>
          <a:blip r:embed="rId8" cstate="print"/>
          <a:srcRect/>
          <a:stretch>
            <a:fillRect/>
          </a:stretch>
        </p:blipFill>
        <p:spPr bwMode="auto">
          <a:xfrm>
            <a:off x="4564063" y="3025775"/>
            <a:ext cx="2209800" cy="1838325"/>
          </a:xfrm>
          <a:prstGeom prst="rect">
            <a:avLst/>
          </a:prstGeom>
          <a:noFill/>
        </p:spPr>
      </p:pic>
    </p:spTree>
    <p:extLst>
      <p:ext uri="{BB962C8B-B14F-4D97-AF65-F5344CB8AC3E}">
        <p14:creationId xmlns:p14="http://schemas.microsoft.com/office/powerpoint/2010/main" val="932513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9346">
                                            <p:txEl>
                                              <p:pRg st="1" end="1"/>
                                            </p:txEl>
                                          </p:spTgt>
                                        </p:tgtEl>
                                        <p:attrNameLst>
                                          <p:attrName>style.visibility</p:attrName>
                                        </p:attrNameLst>
                                      </p:cBhvr>
                                      <p:to>
                                        <p:strVal val="visible"/>
                                      </p:to>
                                    </p:set>
                                    <p:anim calcmode="lin" valueType="num">
                                      <p:cBhvr additive="base">
                                        <p:cTn id="7" dur="500" fill="hold"/>
                                        <p:tgtEl>
                                          <p:spTgt spid="1209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9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9346">
                                            <p:txEl>
                                              <p:pRg st="2" end="2"/>
                                            </p:txEl>
                                          </p:spTgt>
                                        </p:tgtEl>
                                        <p:attrNameLst>
                                          <p:attrName>style.visibility</p:attrName>
                                        </p:attrNameLst>
                                      </p:cBhvr>
                                      <p:to>
                                        <p:strVal val="visible"/>
                                      </p:to>
                                    </p:set>
                                    <p:anim calcmode="lin" valueType="num">
                                      <p:cBhvr additive="base">
                                        <p:cTn id="13" dur="500" fill="hold"/>
                                        <p:tgtEl>
                                          <p:spTgt spid="12093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9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209356"/>
                                        </p:tgtEl>
                                        <p:attrNameLst>
                                          <p:attrName>style.visibility</p:attrName>
                                        </p:attrNameLst>
                                      </p:cBhvr>
                                      <p:to>
                                        <p:strVal val="visible"/>
                                      </p:to>
                                    </p:set>
                                    <p:anim calcmode="lin" valueType="num">
                                      <p:cBhvr>
                                        <p:cTn id="18" dur="500" fill="hold"/>
                                        <p:tgtEl>
                                          <p:spTgt spid="1209356"/>
                                        </p:tgtEl>
                                        <p:attrNameLst>
                                          <p:attrName>ppt_w</p:attrName>
                                        </p:attrNameLst>
                                      </p:cBhvr>
                                      <p:tavLst>
                                        <p:tav tm="0">
                                          <p:val>
                                            <p:fltVal val="0"/>
                                          </p:val>
                                        </p:tav>
                                        <p:tav tm="100000">
                                          <p:val>
                                            <p:strVal val="#ppt_w"/>
                                          </p:val>
                                        </p:tav>
                                      </p:tavLst>
                                    </p:anim>
                                    <p:anim calcmode="lin" valueType="num">
                                      <p:cBhvr>
                                        <p:cTn id="19" dur="500" fill="hold"/>
                                        <p:tgtEl>
                                          <p:spTgt spid="1209356"/>
                                        </p:tgtEl>
                                        <p:attrNameLst>
                                          <p:attrName>ppt_h</p:attrName>
                                        </p:attrNameLst>
                                      </p:cBhvr>
                                      <p:tavLst>
                                        <p:tav tm="0">
                                          <p:val>
                                            <p:fltVal val="0"/>
                                          </p:val>
                                        </p:tav>
                                        <p:tav tm="100000">
                                          <p:val>
                                            <p:strVal val="#ppt_h"/>
                                          </p:val>
                                        </p:tav>
                                      </p:tavLst>
                                    </p:anim>
                                    <p:animEffect transition="in" filter="fade">
                                      <p:cBhvr>
                                        <p:cTn id="20" dur="500"/>
                                        <p:tgtEl>
                                          <p:spTgt spid="1209356"/>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par>
                          <p:cTn id="21" fill="hold">
                            <p:stCondLst>
                              <p:cond delay="1000"/>
                            </p:stCondLst>
                            <p:childTnLst>
                              <p:par>
                                <p:cTn id="22" presetID="53" presetClass="entr" presetSubtype="0" fill="hold" nodeType="afterEffect">
                                  <p:stCondLst>
                                    <p:cond delay="0"/>
                                  </p:stCondLst>
                                  <p:childTnLst>
                                    <p:set>
                                      <p:cBhvr>
                                        <p:cTn id="23" dur="1" fill="hold">
                                          <p:stCondLst>
                                            <p:cond delay="0"/>
                                          </p:stCondLst>
                                        </p:cTn>
                                        <p:tgtEl>
                                          <p:spTgt spid="1209359"/>
                                        </p:tgtEl>
                                        <p:attrNameLst>
                                          <p:attrName>style.visibility</p:attrName>
                                        </p:attrNameLst>
                                      </p:cBhvr>
                                      <p:to>
                                        <p:strVal val="visible"/>
                                      </p:to>
                                    </p:set>
                                    <p:anim calcmode="lin" valueType="num">
                                      <p:cBhvr>
                                        <p:cTn id="24" dur="500" fill="hold"/>
                                        <p:tgtEl>
                                          <p:spTgt spid="1209359"/>
                                        </p:tgtEl>
                                        <p:attrNameLst>
                                          <p:attrName>ppt_w</p:attrName>
                                        </p:attrNameLst>
                                      </p:cBhvr>
                                      <p:tavLst>
                                        <p:tav tm="0">
                                          <p:val>
                                            <p:fltVal val="0"/>
                                          </p:val>
                                        </p:tav>
                                        <p:tav tm="100000">
                                          <p:val>
                                            <p:strVal val="#ppt_w"/>
                                          </p:val>
                                        </p:tav>
                                      </p:tavLst>
                                    </p:anim>
                                    <p:anim calcmode="lin" valueType="num">
                                      <p:cBhvr>
                                        <p:cTn id="25" dur="500" fill="hold"/>
                                        <p:tgtEl>
                                          <p:spTgt spid="1209359"/>
                                        </p:tgtEl>
                                        <p:attrNameLst>
                                          <p:attrName>ppt_h</p:attrName>
                                        </p:attrNameLst>
                                      </p:cBhvr>
                                      <p:tavLst>
                                        <p:tav tm="0">
                                          <p:val>
                                            <p:fltVal val="0"/>
                                          </p:val>
                                        </p:tav>
                                        <p:tav tm="100000">
                                          <p:val>
                                            <p:strVal val="#ppt_h"/>
                                          </p:val>
                                        </p:tav>
                                      </p:tavLst>
                                    </p:anim>
                                    <p:animEffect transition="in" filter="fade">
                                      <p:cBhvr>
                                        <p:cTn id="26" dur="500"/>
                                        <p:tgtEl>
                                          <p:spTgt spid="1209359"/>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par>
                          <p:cTn id="27" fill="hold">
                            <p:stCondLst>
                              <p:cond delay="1500"/>
                            </p:stCondLst>
                            <p:childTnLst>
                              <p:par>
                                <p:cTn id="28" presetID="53" presetClass="entr" presetSubtype="0" fill="hold" nodeType="afterEffect">
                                  <p:stCondLst>
                                    <p:cond delay="0"/>
                                  </p:stCondLst>
                                  <p:childTnLst>
                                    <p:set>
                                      <p:cBhvr>
                                        <p:cTn id="29" dur="1" fill="hold">
                                          <p:stCondLst>
                                            <p:cond delay="0"/>
                                          </p:stCondLst>
                                        </p:cTn>
                                        <p:tgtEl>
                                          <p:spTgt spid="1209358"/>
                                        </p:tgtEl>
                                        <p:attrNameLst>
                                          <p:attrName>style.visibility</p:attrName>
                                        </p:attrNameLst>
                                      </p:cBhvr>
                                      <p:to>
                                        <p:strVal val="visible"/>
                                      </p:to>
                                    </p:set>
                                    <p:anim calcmode="lin" valueType="num">
                                      <p:cBhvr>
                                        <p:cTn id="30" dur="500" fill="hold"/>
                                        <p:tgtEl>
                                          <p:spTgt spid="1209358"/>
                                        </p:tgtEl>
                                        <p:attrNameLst>
                                          <p:attrName>ppt_w</p:attrName>
                                        </p:attrNameLst>
                                      </p:cBhvr>
                                      <p:tavLst>
                                        <p:tav tm="0">
                                          <p:val>
                                            <p:fltVal val="0"/>
                                          </p:val>
                                        </p:tav>
                                        <p:tav tm="100000">
                                          <p:val>
                                            <p:strVal val="#ppt_w"/>
                                          </p:val>
                                        </p:tav>
                                      </p:tavLst>
                                    </p:anim>
                                    <p:anim calcmode="lin" valueType="num">
                                      <p:cBhvr>
                                        <p:cTn id="31" dur="500" fill="hold"/>
                                        <p:tgtEl>
                                          <p:spTgt spid="1209358"/>
                                        </p:tgtEl>
                                        <p:attrNameLst>
                                          <p:attrName>ppt_h</p:attrName>
                                        </p:attrNameLst>
                                      </p:cBhvr>
                                      <p:tavLst>
                                        <p:tav tm="0">
                                          <p:val>
                                            <p:fltVal val="0"/>
                                          </p:val>
                                        </p:tav>
                                        <p:tav tm="100000">
                                          <p:val>
                                            <p:strVal val="#ppt_h"/>
                                          </p:val>
                                        </p:tav>
                                      </p:tavLst>
                                    </p:anim>
                                    <p:animEffect transition="in" filter="fade">
                                      <p:cBhvr>
                                        <p:cTn id="32" dur="500"/>
                                        <p:tgtEl>
                                          <p:spTgt spid="1209358"/>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209357"/>
                                        </p:tgtEl>
                                        <p:attrNameLst>
                                          <p:attrName>style.visibility</p:attrName>
                                        </p:attrNameLst>
                                      </p:cBhvr>
                                      <p:to>
                                        <p:strVal val="visible"/>
                                      </p:to>
                                    </p:set>
                                    <p:anim calcmode="lin" valueType="num">
                                      <p:cBhvr additive="base">
                                        <p:cTn id="37" dur="500" fill="hold"/>
                                        <p:tgtEl>
                                          <p:spTgt spid="1209357"/>
                                        </p:tgtEl>
                                        <p:attrNameLst>
                                          <p:attrName>ppt_x</p:attrName>
                                        </p:attrNameLst>
                                      </p:cBhvr>
                                      <p:tavLst>
                                        <p:tav tm="0">
                                          <p:val>
                                            <p:strVal val="1+#ppt_w/2"/>
                                          </p:val>
                                        </p:tav>
                                        <p:tav tm="100000">
                                          <p:val>
                                            <p:strVal val="#ppt_x"/>
                                          </p:val>
                                        </p:tav>
                                      </p:tavLst>
                                    </p:anim>
                                    <p:anim calcmode="lin" valueType="num">
                                      <p:cBhvr additive="base">
                                        <p:cTn id="38" dur="500" fill="hold"/>
                                        <p:tgtEl>
                                          <p:spTgt spid="12093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09346">
                                            <p:txEl>
                                              <p:pRg st="3" end="3"/>
                                            </p:txEl>
                                          </p:spTgt>
                                        </p:tgtEl>
                                        <p:attrNameLst>
                                          <p:attrName>style.visibility</p:attrName>
                                        </p:attrNameLst>
                                      </p:cBhvr>
                                      <p:to>
                                        <p:strVal val="visible"/>
                                      </p:to>
                                    </p:set>
                                    <p:anim calcmode="lin" valueType="num">
                                      <p:cBhvr additive="base">
                                        <p:cTn id="43" dur="500" fill="hold"/>
                                        <p:tgtEl>
                                          <p:spTgt spid="120934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9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09346">
                                            <p:txEl>
                                              <p:pRg st="4" end="4"/>
                                            </p:txEl>
                                          </p:spTgt>
                                        </p:tgtEl>
                                        <p:attrNameLst>
                                          <p:attrName>style.visibility</p:attrName>
                                        </p:attrNameLst>
                                      </p:cBhvr>
                                      <p:to>
                                        <p:strVal val="visible"/>
                                      </p:to>
                                    </p:set>
                                    <p:anim calcmode="lin" valueType="num">
                                      <p:cBhvr additive="base">
                                        <p:cTn id="49" dur="500" fill="hold"/>
                                        <p:tgtEl>
                                          <p:spTgt spid="120934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93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3"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13446" name="Picture 6" descr="es2105_p1_vostok_b"/>
          <p:cNvPicPr>
            <a:picLocks noChangeAspect="1" noChangeArrowheads="1"/>
          </p:cNvPicPr>
          <p:nvPr/>
        </p:nvPicPr>
        <p:blipFill>
          <a:blip r:embed="rId6" cstate="print"/>
          <a:srcRect/>
          <a:stretch>
            <a:fillRect/>
          </a:stretch>
        </p:blipFill>
        <p:spPr bwMode="auto">
          <a:xfrm>
            <a:off x="1006475" y="1414463"/>
            <a:ext cx="7273925" cy="5424487"/>
          </a:xfrm>
          <a:prstGeom prst="rect">
            <a:avLst/>
          </a:prstGeom>
          <a:noFill/>
        </p:spPr>
      </p:pic>
      <p:pic>
        <p:nvPicPr>
          <p:cNvPr id="1213448" name="Picture 8" descr="es2105_p2_transport_c"/>
          <p:cNvPicPr>
            <a:picLocks noChangeAspect="1" noChangeArrowheads="1"/>
          </p:cNvPicPr>
          <p:nvPr/>
        </p:nvPicPr>
        <p:blipFill>
          <a:blip r:embed="rId7" cstate="print"/>
          <a:srcRect/>
          <a:stretch>
            <a:fillRect/>
          </a:stretch>
        </p:blipFill>
        <p:spPr bwMode="auto">
          <a:xfrm>
            <a:off x="1022350" y="5489575"/>
            <a:ext cx="2327275" cy="1368425"/>
          </a:xfrm>
          <a:prstGeom prst="rect">
            <a:avLst/>
          </a:prstGeom>
          <a:noFill/>
          <a:ln w="9525">
            <a:solidFill>
              <a:schemeClr val="hlink"/>
            </a:solidFill>
            <a:miter lim="800000"/>
            <a:headEnd/>
            <a:tailEnd/>
          </a:ln>
        </p:spPr>
      </p:pic>
      <p:sp>
        <p:nvSpPr>
          <p:cNvPr id="1213455" name="Text Box 15"/>
          <p:cNvSpPr txBox="1">
            <a:spLocks noChangeArrowheads="1"/>
          </p:cNvSpPr>
          <p:nvPr/>
        </p:nvSpPr>
        <p:spPr bwMode="auto">
          <a:xfrm>
            <a:off x="4529138" y="5851525"/>
            <a:ext cx="3613150" cy="1006475"/>
          </a:xfrm>
          <a:prstGeom prst="rect">
            <a:avLst/>
          </a:prstGeom>
          <a:noFill/>
          <a:ln w="9525">
            <a:noFill/>
            <a:miter lim="800000"/>
            <a:headEnd/>
            <a:tailEnd/>
          </a:ln>
          <a:effectLst/>
        </p:spPr>
        <p:txBody>
          <a:bodyPr>
            <a:spAutoFit/>
          </a:bodyPr>
          <a:lstStyle/>
          <a:p>
            <a:pPr algn="r"/>
            <a:r>
              <a:rPr lang="en-US" b="1"/>
              <a:t>Vostok ice core drilling site, Antarctica</a:t>
            </a:r>
            <a:r>
              <a:rPr lang="en-US"/>
              <a:t> </a:t>
            </a:r>
          </a:p>
        </p:txBody>
      </p:sp>
      <p:sp>
        <p:nvSpPr>
          <p:cNvPr id="1213542" name="Text Box 102"/>
          <p:cNvSpPr txBox="1">
            <a:spLocks noChangeArrowheads="1"/>
          </p:cNvSpPr>
          <p:nvPr/>
        </p:nvSpPr>
        <p:spPr bwMode="auto">
          <a:xfrm>
            <a:off x="1042988" y="1438275"/>
            <a:ext cx="3359150" cy="1920875"/>
          </a:xfrm>
          <a:prstGeom prst="rect">
            <a:avLst/>
          </a:prstGeom>
          <a:noFill/>
          <a:ln w="9525">
            <a:noFill/>
            <a:miter lim="800000"/>
            <a:headEnd/>
            <a:tailEnd/>
          </a:ln>
          <a:effectLst/>
        </p:spPr>
        <p:txBody>
          <a:bodyPr>
            <a:spAutoFit/>
          </a:bodyPr>
          <a:lstStyle/>
          <a:p>
            <a:r>
              <a:rPr lang="en-US" b="1">
                <a:solidFill>
                  <a:schemeClr val="bg1"/>
                </a:solidFill>
              </a:rPr>
              <a:t>Analysis of the core has been completed to a depth of 3350 meters, representing about 440,000 years of climate history.</a:t>
            </a:r>
          </a:p>
        </p:txBody>
      </p:sp>
    </p:spTree>
    <p:extLst>
      <p:ext uri="{BB962C8B-B14F-4D97-AF65-F5344CB8AC3E}">
        <p14:creationId xmlns:p14="http://schemas.microsoft.com/office/powerpoint/2010/main" val="1575923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13446"/>
                                        </p:tgtEl>
                                        <p:attrNameLst>
                                          <p:attrName>style.visibility</p:attrName>
                                        </p:attrNameLst>
                                      </p:cBhvr>
                                      <p:to>
                                        <p:strVal val="visible"/>
                                      </p:to>
                                    </p:set>
                                    <p:anim calcmode="lin" valueType="num">
                                      <p:cBhvr>
                                        <p:cTn id="7" dur="500" fill="hold"/>
                                        <p:tgtEl>
                                          <p:spTgt spid="1213446"/>
                                        </p:tgtEl>
                                        <p:attrNameLst>
                                          <p:attrName>ppt_w</p:attrName>
                                        </p:attrNameLst>
                                      </p:cBhvr>
                                      <p:tavLst>
                                        <p:tav tm="0">
                                          <p:val>
                                            <p:fltVal val="0"/>
                                          </p:val>
                                        </p:tav>
                                        <p:tav tm="100000">
                                          <p:val>
                                            <p:strVal val="#ppt_w"/>
                                          </p:val>
                                        </p:tav>
                                      </p:tavLst>
                                    </p:anim>
                                    <p:anim calcmode="lin" valueType="num">
                                      <p:cBhvr>
                                        <p:cTn id="8" dur="500" fill="hold"/>
                                        <p:tgtEl>
                                          <p:spTgt spid="1213446"/>
                                        </p:tgtEl>
                                        <p:attrNameLst>
                                          <p:attrName>ppt_h</p:attrName>
                                        </p:attrNameLst>
                                      </p:cBhvr>
                                      <p:tavLst>
                                        <p:tav tm="0">
                                          <p:val>
                                            <p:fltVal val="0"/>
                                          </p:val>
                                        </p:tav>
                                        <p:tav tm="100000">
                                          <p:val>
                                            <p:strVal val="#ppt_h"/>
                                          </p:val>
                                        </p:tav>
                                      </p:tavLst>
                                    </p:anim>
                                    <p:animEffect transition="in" filter="fade">
                                      <p:cBhvr>
                                        <p:cTn id="9" dur="500"/>
                                        <p:tgtEl>
                                          <p:spTgt spid="121344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1213455"/>
                                        </p:tgtEl>
                                        <p:attrNameLst>
                                          <p:attrName>style.visibility</p:attrName>
                                        </p:attrNameLst>
                                      </p:cBhvr>
                                      <p:to>
                                        <p:strVal val="visible"/>
                                      </p:to>
                                    </p:set>
                                    <p:anim calcmode="lin" valueType="num">
                                      <p:cBhvr additive="base">
                                        <p:cTn id="14" dur="500" fill="hold"/>
                                        <p:tgtEl>
                                          <p:spTgt spid="1213455"/>
                                        </p:tgtEl>
                                        <p:attrNameLst>
                                          <p:attrName>ppt_x</p:attrName>
                                        </p:attrNameLst>
                                      </p:cBhvr>
                                      <p:tavLst>
                                        <p:tav tm="0">
                                          <p:val>
                                            <p:strVal val="0-#ppt_w/2"/>
                                          </p:val>
                                        </p:tav>
                                        <p:tav tm="100000">
                                          <p:val>
                                            <p:strVal val="#ppt_x"/>
                                          </p:val>
                                        </p:tav>
                                      </p:tavLst>
                                    </p:anim>
                                    <p:anim calcmode="lin" valueType="num">
                                      <p:cBhvr additive="base">
                                        <p:cTn id="15" dur="500" fill="hold"/>
                                        <p:tgtEl>
                                          <p:spTgt spid="12134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213448"/>
                                        </p:tgtEl>
                                        <p:attrNameLst>
                                          <p:attrName>style.visibility</p:attrName>
                                        </p:attrNameLst>
                                      </p:cBhvr>
                                      <p:to>
                                        <p:strVal val="visible"/>
                                      </p:to>
                                    </p:set>
                                    <p:anim calcmode="lin" valueType="num">
                                      <p:cBhvr>
                                        <p:cTn id="20" dur="500" fill="hold"/>
                                        <p:tgtEl>
                                          <p:spTgt spid="1213448"/>
                                        </p:tgtEl>
                                        <p:attrNameLst>
                                          <p:attrName>ppt_w</p:attrName>
                                        </p:attrNameLst>
                                      </p:cBhvr>
                                      <p:tavLst>
                                        <p:tav tm="0">
                                          <p:val>
                                            <p:fltVal val="0"/>
                                          </p:val>
                                        </p:tav>
                                        <p:tav tm="100000">
                                          <p:val>
                                            <p:strVal val="#ppt_w"/>
                                          </p:val>
                                        </p:tav>
                                      </p:tavLst>
                                    </p:anim>
                                    <p:anim calcmode="lin" valueType="num">
                                      <p:cBhvr>
                                        <p:cTn id="21" dur="500" fill="hold"/>
                                        <p:tgtEl>
                                          <p:spTgt spid="1213448"/>
                                        </p:tgtEl>
                                        <p:attrNameLst>
                                          <p:attrName>ppt_h</p:attrName>
                                        </p:attrNameLst>
                                      </p:cBhvr>
                                      <p:tavLst>
                                        <p:tav tm="0">
                                          <p:val>
                                            <p:fltVal val="0"/>
                                          </p:val>
                                        </p:tav>
                                        <p:tav tm="100000">
                                          <p:val>
                                            <p:strVal val="#ppt_h"/>
                                          </p:val>
                                        </p:tav>
                                      </p:tavLst>
                                    </p:anim>
                                    <p:animEffect transition="in" filter="fade">
                                      <p:cBhvr>
                                        <p:cTn id="22" dur="500"/>
                                        <p:tgtEl>
                                          <p:spTgt spid="1213448"/>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13542"/>
                                        </p:tgtEl>
                                        <p:attrNameLst>
                                          <p:attrName>style.visibility</p:attrName>
                                        </p:attrNameLst>
                                      </p:cBhvr>
                                      <p:to>
                                        <p:strVal val="visible"/>
                                      </p:to>
                                    </p:set>
                                    <p:animEffect transition="in" filter="dissolve">
                                      <p:cBhvr>
                                        <p:cTn id="27" dur="500"/>
                                        <p:tgtEl>
                                          <p:spTgt spid="1213542"/>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55" grpId="0"/>
      <p:bldP spid="12135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15496" name="Picture 8" descr="lake_vostok_nsf_h"/>
          <p:cNvPicPr>
            <a:picLocks noChangeAspect="1" noChangeArrowheads="1"/>
          </p:cNvPicPr>
          <p:nvPr/>
        </p:nvPicPr>
        <p:blipFill>
          <a:blip r:embed="rId4" cstate="print"/>
          <a:srcRect/>
          <a:stretch>
            <a:fillRect/>
          </a:stretch>
        </p:blipFill>
        <p:spPr bwMode="auto">
          <a:xfrm>
            <a:off x="579438" y="1338263"/>
            <a:ext cx="8177212" cy="5143500"/>
          </a:xfrm>
          <a:prstGeom prst="rect">
            <a:avLst/>
          </a:prstGeom>
          <a:noFill/>
        </p:spPr>
      </p:pic>
    </p:spTree>
    <p:extLst>
      <p:ext uri="{BB962C8B-B14F-4D97-AF65-F5344CB8AC3E}">
        <p14:creationId xmlns:p14="http://schemas.microsoft.com/office/powerpoint/2010/main" val="2471595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15496"/>
                                        </p:tgtEl>
                                        <p:attrNameLst>
                                          <p:attrName>style.visibility</p:attrName>
                                        </p:attrNameLst>
                                      </p:cBhvr>
                                      <p:to>
                                        <p:strVal val="visible"/>
                                      </p:to>
                                    </p:set>
                                    <p:animEffect transition="in" filter="dissolve">
                                      <p:cBhvr>
                                        <p:cTn id="7" dur="500"/>
                                        <p:tgtEl>
                                          <p:spTgt spid="1215496"/>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8" name="Rectangle 10"/>
          <p:cNvSpPr>
            <a:spLocks noChangeArrowheads="1"/>
          </p:cNvSpPr>
          <p:nvPr/>
        </p:nvSpPr>
        <p:spPr bwMode="auto">
          <a:xfrm>
            <a:off x="685800" y="1401763"/>
            <a:ext cx="7772400" cy="2392362"/>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Describe evidence that links global warming to increased levels of greenhouse gases.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graph shows the results of the Vostok ice core analyses, representing CO</a:t>
            </a:r>
            <a:r>
              <a:rPr lang="en-US" baseline="-25000">
                <a:solidFill>
                  <a:srgbClr val="000000"/>
                </a:solidFill>
                <a:cs typeface="Times New Roman" pitchFamily="18" charset="0"/>
              </a:rPr>
              <a:t>2</a:t>
            </a:r>
            <a:r>
              <a:rPr lang="en-US">
                <a:solidFill>
                  <a:srgbClr val="000000"/>
                </a:solidFill>
                <a:cs typeface="Times New Roman" pitchFamily="18" charset="0"/>
              </a:rPr>
              <a:t> levels and temperatures going back 425,000 years (before present).</a:t>
            </a:r>
          </a:p>
          <a:p>
            <a:pPr>
              <a:spcBef>
                <a:spcPct val="20000"/>
              </a:spcBef>
            </a:pPr>
            <a:r>
              <a:rPr lang="en-US">
                <a:solidFill>
                  <a:srgbClr val="000000"/>
                </a:solidFill>
                <a:cs typeface="Times New Roman" pitchFamily="18" charset="0"/>
                <a:sym typeface="Symbol" pitchFamily="18" charset="2"/>
              </a:rPr>
              <a:t>Note the very strong correlation between them.</a:t>
            </a:r>
          </a:p>
        </p:txBody>
      </p:sp>
      <p:sp>
        <p:nvSpPr>
          <p:cNvPr id="1205251"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05256" name="Picture 8"/>
          <p:cNvPicPr>
            <a:picLocks noChangeAspect="1" noChangeArrowheads="1"/>
          </p:cNvPicPr>
          <p:nvPr/>
        </p:nvPicPr>
        <p:blipFill>
          <a:blip r:embed="rId7" cstate="print"/>
          <a:srcRect/>
          <a:stretch>
            <a:fillRect/>
          </a:stretch>
        </p:blipFill>
        <p:spPr bwMode="auto">
          <a:xfrm>
            <a:off x="-9525" y="3792538"/>
            <a:ext cx="9164638" cy="3065462"/>
          </a:xfrm>
          <a:prstGeom prst="rect">
            <a:avLst/>
          </a:prstGeom>
          <a:noFill/>
        </p:spPr>
      </p:pic>
      <p:sp>
        <p:nvSpPr>
          <p:cNvPr id="1205260" name="Text Box 12"/>
          <p:cNvSpPr txBox="1">
            <a:spLocks noChangeArrowheads="1"/>
          </p:cNvSpPr>
          <p:nvPr/>
        </p:nvSpPr>
        <p:spPr bwMode="auto">
          <a:xfrm>
            <a:off x="674688" y="3865563"/>
            <a:ext cx="7669212" cy="701675"/>
          </a:xfrm>
          <a:prstGeom prst="rect">
            <a:avLst/>
          </a:prstGeom>
          <a:noFill/>
          <a:ln w="9525">
            <a:noFill/>
            <a:miter lim="800000"/>
            <a:headEnd/>
            <a:tailEnd/>
          </a:ln>
          <a:effectLst/>
        </p:spPr>
        <p:txBody>
          <a:bodyPr>
            <a:spAutoFit/>
          </a:bodyPr>
          <a:lstStyle/>
          <a:p>
            <a:r>
              <a:rPr lang="en-US" b="1">
                <a:solidFill>
                  <a:schemeClr val="hlink"/>
                </a:solidFill>
              </a:rPr>
              <a:t>Which Milankovitch cycle seems to be driving this variation?</a:t>
            </a:r>
          </a:p>
        </p:txBody>
      </p:sp>
      <p:sp>
        <p:nvSpPr>
          <p:cNvPr id="1205261" name="Line 13"/>
          <p:cNvSpPr>
            <a:spLocks noChangeShapeType="1"/>
          </p:cNvSpPr>
          <p:nvPr/>
        </p:nvSpPr>
        <p:spPr bwMode="auto">
          <a:xfrm>
            <a:off x="4017963" y="4391025"/>
            <a:ext cx="2022475" cy="0"/>
          </a:xfrm>
          <a:prstGeom prst="line">
            <a:avLst/>
          </a:prstGeom>
          <a:noFill/>
          <a:ln w="38100">
            <a:solidFill>
              <a:schemeClr val="accent2"/>
            </a:solidFill>
            <a:round/>
            <a:headEnd type="diamond" w="med" len="med"/>
            <a:tailEnd type="diamond" w="med" len="med"/>
          </a:ln>
          <a:effectLst/>
        </p:spPr>
        <p:txBody>
          <a:bodyPr/>
          <a:lstStyle/>
          <a:p>
            <a:endParaRPr lang="en-US"/>
          </a:p>
        </p:txBody>
      </p:sp>
      <p:sp>
        <p:nvSpPr>
          <p:cNvPr id="1205262" name="Text Box 14"/>
          <p:cNvSpPr txBox="1">
            <a:spLocks noChangeArrowheads="1"/>
          </p:cNvSpPr>
          <p:nvPr/>
        </p:nvSpPr>
        <p:spPr bwMode="auto">
          <a:xfrm>
            <a:off x="4371975" y="4194175"/>
            <a:ext cx="1403350" cy="396875"/>
          </a:xfrm>
          <a:prstGeom prst="rect">
            <a:avLst/>
          </a:prstGeom>
          <a:solidFill>
            <a:schemeClr val="bg1"/>
          </a:solidFill>
          <a:ln w="9525">
            <a:noFill/>
            <a:miter lim="800000"/>
            <a:headEnd/>
            <a:tailEnd/>
          </a:ln>
          <a:effectLst/>
        </p:spPr>
        <p:txBody>
          <a:bodyPr wrap="none">
            <a:spAutoFit/>
          </a:bodyPr>
          <a:lstStyle/>
          <a:p>
            <a:r>
              <a:rPr lang="en-US"/>
              <a:t>100000 y</a:t>
            </a:r>
          </a:p>
        </p:txBody>
      </p:sp>
      <p:sp>
        <p:nvSpPr>
          <p:cNvPr id="1205263" name="Text Box 15"/>
          <p:cNvSpPr txBox="1">
            <a:spLocks noChangeArrowheads="1"/>
          </p:cNvSpPr>
          <p:nvPr/>
        </p:nvSpPr>
        <p:spPr bwMode="auto">
          <a:xfrm>
            <a:off x="6500813" y="4216400"/>
            <a:ext cx="1797050" cy="1006475"/>
          </a:xfrm>
          <a:prstGeom prst="rect">
            <a:avLst/>
          </a:prstGeom>
          <a:noFill/>
          <a:ln w="9525">
            <a:noFill/>
            <a:miter lim="800000"/>
            <a:headEnd/>
            <a:tailEnd/>
          </a:ln>
          <a:effectLst/>
        </p:spPr>
        <p:txBody>
          <a:bodyPr>
            <a:spAutoFit/>
          </a:bodyPr>
          <a:lstStyle/>
          <a:p>
            <a:r>
              <a:rPr lang="en-US" b="1" i="1">
                <a:solidFill>
                  <a:srgbClr val="FF6600"/>
                </a:solidFill>
              </a:rPr>
              <a:t>The elliptical variation.</a:t>
            </a:r>
          </a:p>
        </p:txBody>
      </p:sp>
    </p:spTree>
    <p:extLst>
      <p:ext uri="{BB962C8B-B14F-4D97-AF65-F5344CB8AC3E}">
        <p14:creationId xmlns:p14="http://schemas.microsoft.com/office/powerpoint/2010/main" val="1039153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5258">
                                            <p:txEl>
                                              <p:pRg st="1" end="1"/>
                                            </p:txEl>
                                          </p:spTgt>
                                        </p:tgtEl>
                                        <p:attrNameLst>
                                          <p:attrName>style.visibility</p:attrName>
                                        </p:attrNameLst>
                                      </p:cBhvr>
                                      <p:to>
                                        <p:strVal val="visible"/>
                                      </p:to>
                                    </p:set>
                                    <p:anim calcmode="lin" valueType="num">
                                      <p:cBhvr additive="base">
                                        <p:cTn id="7" dur="500" fill="hold"/>
                                        <p:tgtEl>
                                          <p:spTgt spid="12052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52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9" presetID="22" presetClass="entr" presetSubtype="8" fill="hold" nodeType="withEffect">
                                  <p:stCondLst>
                                    <p:cond delay="0"/>
                                  </p:stCondLst>
                                  <p:childTnLst>
                                    <p:set>
                                      <p:cBhvr>
                                        <p:cTn id="10" dur="1" fill="hold">
                                          <p:stCondLst>
                                            <p:cond delay="0"/>
                                          </p:stCondLst>
                                        </p:cTn>
                                        <p:tgtEl>
                                          <p:spTgt spid="1205256"/>
                                        </p:tgtEl>
                                        <p:attrNameLst>
                                          <p:attrName>style.visibility</p:attrName>
                                        </p:attrNameLst>
                                      </p:cBhvr>
                                      <p:to>
                                        <p:strVal val="visible"/>
                                      </p:to>
                                    </p:set>
                                    <p:animEffect transition="in" filter="wipe(left)">
                                      <p:cBhvr>
                                        <p:cTn id="11" dur="1000"/>
                                        <p:tgtEl>
                                          <p:spTgt spid="1205256"/>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05258">
                                            <p:txEl>
                                              <p:pRg st="2" end="2"/>
                                            </p:txEl>
                                          </p:spTgt>
                                        </p:tgtEl>
                                        <p:attrNameLst>
                                          <p:attrName>style.visibility</p:attrName>
                                        </p:attrNameLst>
                                      </p:cBhvr>
                                      <p:to>
                                        <p:strVal val="visible"/>
                                      </p:to>
                                    </p:set>
                                    <p:anim calcmode="lin" valueType="num">
                                      <p:cBhvr additive="base">
                                        <p:cTn id="16" dur="500" fill="hold"/>
                                        <p:tgtEl>
                                          <p:spTgt spid="120525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052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iterate type="lt">
                                    <p:tmPct val="10000"/>
                                  </p:iterate>
                                  <p:childTnLst>
                                    <p:set>
                                      <p:cBhvr>
                                        <p:cTn id="21" dur="1" fill="hold">
                                          <p:stCondLst>
                                            <p:cond delay="0"/>
                                          </p:stCondLst>
                                        </p:cTn>
                                        <p:tgtEl>
                                          <p:spTgt spid="1205260">
                                            <p:txEl>
                                              <p:pRg st="0" end="0"/>
                                            </p:txEl>
                                          </p:spTgt>
                                        </p:tgtEl>
                                        <p:attrNameLst>
                                          <p:attrName>style.visibility</p:attrName>
                                        </p:attrNameLst>
                                      </p:cBhvr>
                                      <p:to>
                                        <p:strVal val="visible"/>
                                      </p:to>
                                    </p:set>
                                    <p:anim calcmode="lin" valueType="num">
                                      <p:cBhvr additive="base">
                                        <p:cTn id="22" dur="500" fill="hold"/>
                                        <p:tgtEl>
                                          <p:spTgt spid="1205260">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052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8" presetClass="entr" presetSubtype="32" fill="hold" grpId="0" nodeType="clickEffect">
                                  <p:stCondLst>
                                    <p:cond delay="0"/>
                                  </p:stCondLst>
                                  <p:childTnLst>
                                    <p:set>
                                      <p:cBhvr>
                                        <p:cTn id="27" dur="1" fill="hold">
                                          <p:stCondLst>
                                            <p:cond delay="0"/>
                                          </p:stCondLst>
                                        </p:cTn>
                                        <p:tgtEl>
                                          <p:spTgt spid="1205261"/>
                                        </p:tgtEl>
                                        <p:attrNameLst>
                                          <p:attrName>style.visibility</p:attrName>
                                        </p:attrNameLst>
                                      </p:cBhvr>
                                      <p:to>
                                        <p:strVal val="visible"/>
                                      </p:to>
                                    </p:set>
                                    <p:animEffect transition="in" filter="diamond(out)">
                                      <p:cBhvr>
                                        <p:cTn id="28" dur="2000"/>
                                        <p:tgtEl>
                                          <p:spTgt spid="1205261"/>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05262"/>
                                        </p:tgtEl>
                                        <p:attrNameLst>
                                          <p:attrName>style.visibility</p:attrName>
                                        </p:attrNameLst>
                                      </p:cBhvr>
                                      <p:to>
                                        <p:strVal val="visible"/>
                                      </p:to>
                                    </p:set>
                                    <p:anim calcmode="lin" valueType="num">
                                      <p:cBhvr>
                                        <p:cTn id="33" dur="500" fill="hold"/>
                                        <p:tgtEl>
                                          <p:spTgt spid="1205262"/>
                                        </p:tgtEl>
                                        <p:attrNameLst>
                                          <p:attrName>ppt_w</p:attrName>
                                        </p:attrNameLst>
                                      </p:cBhvr>
                                      <p:tavLst>
                                        <p:tav tm="0">
                                          <p:val>
                                            <p:fltVal val="0"/>
                                          </p:val>
                                        </p:tav>
                                        <p:tav tm="100000">
                                          <p:val>
                                            <p:strVal val="#ppt_w"/>
                                          </p:val>
                                        </p:tav>
                                      </p:tavLst>
                                    </p:anim>
                                    <p:anim calcmode="lin" valueType="num">
                                      <p:cBhvr>
                                        <p:cTn id="34" dur="500" fill="hold"/>
                                        <p:tgtEl>
                                          <p:spTgt spid="1205262"/>
                                        </p:tgtEl>
                                        <p:attrNameLst>
                                          <p:attrName>ppt_h</p:attrName>
                                        </p:attrNameLst>
                                      </p:cBhvr>
                                      <p:tavLst>
                                        <p:tav tm="0">
                                          <p:val>
                                            <p:fltVal val="0"/>
                                          </p:val>
                                        </p:tav>
                                        <p:tav tm="100000">
                                          <p:val>
                                            <p:strVal val="#ppt_h"/>
                                          </p:val>
                                        </p:tav>
                                      </p:tavLst>
                                    </p:anim>
                                    <p:animEffect transition="in" filter="fade">
                                      <p:cBhvr>
                                        <p:cTn id="35" dur="500"/>
                                        <p:tgtEl>
                                          <p:spTgt spid="1205262"/>
                                        </p:tgtEl>
                                      </p:cBhvr>
                                    </p:animEffect>
                                  </p:childTnLst>
                                  <p:subTnLst>
                                    <p:audio>
                                      <p:cMediaNode>
                                        <p:cTn display="0" masterRel="sameClick">
                                          <p:stCondLst>
                                            <p:cond evt="begin" delay="0">
                                              <p:tn val="31"/>
                                            </p:cond>
                                          </p:stCondLst>
                                          <p:endCondLst>
                                            <p:cond evt="onStopAudio" delay="0">
                                              <p:tgtEl>
                                                <p:sldTgt/>
                                              </p:tgtEl>
                                            </p:cond>
                                          </p:endCondLst>
                                        </p:cTn>
                                        <p:tgtEl>
                                          <p:sndTgt r:embed="rId6" name="hammer.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205263">
                                            <p:txEl>
                                              <p:pRg st="0" end="0"/>
                                            </p:txEl>
                                          </p:spTgt>
                                        </p:tgtEl>
                                        <p:attrNameLst>
                                          <p:attrName>style.visibility</p:attrName>
                                        </p:attrNameLst>
                                      </p:cBhvr>
                                      <p:to>
                                        <p:strVal val="visible"/>
                                      </p:to>
                                    </p:set>
                                    <p:anim calcmode="lin" valueType="num">
                                      <p:cBhvr additive="base">
                                        <p:cTn id="40" dur="500" fill="hold"/>
                                        <p:tgtEl>
                                          <p:spTgt spid="1205263">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2052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61" grpId="0" animBg="1"/>
      <p:bldP spid="12052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7545" name="Group 9"/>
          <p:cNvGrpSpPr>
            <a:grpSpLocks/>
          </p:cNvGrpSpPr>
          <p:nvPr/>
        </p:nvGrpSpPr>
        <p:grpSpPr bwMode="auto">
          <a:xfrm>
            <a:off x="20638" y="3803650"/>
            <a:ext cx="9131300" cy="3054350"/>
            <a:chOff x="13" y="1553"/>
            <a:chExt cx="5752" cy="1924"/>
          </a:xfrm>
        </p:grpSpPr>
        <p:pic>
          <p:nvPicPr>
            <p:cNvPr id="1217542" name="Picture 6"/>
            <p:cNvPicPr>
              <a:picLocks noChangeAspect="1" noChangeArrowheads="1"/>
            </p:cNvPicPr>
            <p:nvPr/>
          </p:nvPicPr>
          <p:blipFill>
            <a:blip r:embed="rId4" cstate="print"/>
            <a:srcRect/>
            <a:stretch>
              <a:fillRect/>
            </a:stretch>
          </p:blipFill>
          <p:spPr bwMode="auto">
            <a:xfrm>
              <a:off x="13" y="1553"/>
              <a:ext cx="5752" cy="1924"/>
            </a:xfrm>
            <a:prstGeom prst="rect">
              <a:avLst/>
            </a:prstGeom>
            <a:noFill/>
          </p:spPr>
        </p:pic>
        <p:sp>
          <p:nvSpPr>
            <p:cNvPr id="1217543" name="Rectangle 7"/>
            <p:cNvSpPr>
              <a:spLocks noChangeArrowheads="1"/>
            </p:cNvSpPr>
            <p:nvPr/>
          </p:nvSpPr>
          <p:spPr bwMode="auto">
            <a:xfrm>
              <a:off x="4373" y="1814"/>
              <a:ext cx="264" cy="116"/>
            </a:xfrm>
            <a:prstGeom prst="rect">
              <a:avLst/>
            </a:prstGeom>
            <a:solidFill>
              <a:schemeClr val="accent2">
                <a:alpha val="52000"/>
              </a:schemeClr>
            </a:solidFill>
            <a:ln w="9525">
              <a:noFill/>
              <a:miter lim="800000"/>
              <a:headEnd/>
              <a:tailEnd/>
            </a:ln>
            <a:effectLst/>
          </p:spPr>
          <p:txBody>
            <a:bodyPr wrap="none" anchor="ctr"/>
            <a:lstStyle/>
            <a:p>
              <a:endParaRPr lang="en-US"/>
            </a:p>
          </p:txBody>
        </p:sp>
        <p:sp>
          <p:nvSpPr>
            <p:cNvPr id="1217544" name="Rectangle 8"/>
            <p:cNvSpPr>
              <a:spLocks noChangeArrowheads="1"/>
            </p:cNvSpPr>
            <p:nvPr/>
          </p:nvSpPr>
          <p:spPr bwMode="auto">
            <a:xfrm>
              <a:off x="4374" y="1947"/>
              <a:ext cx="264" cy="116"/>
            </a:xfrm>
            <a:prstGeom prst="rect">
              <a:avLst/>
            </a:prstGeom>
            <a:solidFill>
              <a:srgbClr val="FF0000">
                <a:alpha val="67000"/>
              </a:srgbClr>
            </a:solidFill>
            <a:ln w="9525">
              <a:noFill/>
              <a:miter lim="800000"/>
              <a:headEnd/>
              <a:tailEnd/>
            </a:ln>
            <a:effectLst/>
          </p:spPr>
          <p:txBody>
            <a:bodyPr wrap="none" anchor="ctr"/>
            <a:lstStyle/>
            <a:p>
              <a:endParaRPr lang="en-US"/>
            </a:p>
          </p:txBody>
        </p:sp>
      </p:grpSp>
      <p:sp>
        <p:nvSpPr>
          <p:cNvPr id="1217538" name="Rectangle 2"/>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sp>
        <p:nvSpPr>
          <p:cNvPr id="1217541" name="Freeform 5"/>
          <p:cNvSpPr>
            <a:spLocks/>
          </p:cNvSpPr>
          <p:nvPr/>
        </p:nvSpPr>
        <p:spPr bwMode="auto">
          <a:xfrm>
            <a:off x="476250" y="4056063"/>
            <a:ext cx="8047038" cy="2314575"/>
          </a:xfrm>
          <a:custGeom>
            <a:avLst/>
            <a:gdLst/>
            <a:ahLst/>
            <a:cxnLst>
              <a:cxn ang="0">
                <a:pos x="86" y="168"/>
              </a:cxn>
              <a:cxn ang="0">
                <a:pos x="167" y="133"/>
              </a:cxn>
              <a:cxn ang="0">
                <a:pos x="282" y="346"/>
              </a:cxn>
              <a:cxn ang="0">
                <a:pos x="346" y="778"/>
              </a:cxn>
              <a:cxn ang="0">
                <a:pos x="444" y="836"/>
              </a:cxn>
              <a:cxn ang="0">
                <a:pos x="518" y="749"/>
              </a:cxn>
              <a:cxn ang="0">
                <a:pos x="576" y="720"/>
              </a:cxn>
              <a:cxn ang="0">
                <a:pos x="634" y="1014"/>
              </a:cxn>
              <a:cxn ang="0">
                <a:pos x="691" y="807"/>
              </a:cxn>
              <a:cxn ang="0">
                <a:pos x="749" y="945"/>
              </a:cxn>
              <a:cxn ang="0">
                <a:pos x="801" y="1049"/>
              </a:cxn>
              <a:cxn ang="0">
                <a:pos x="899" y="1124"/>
              </a:cxn>
              <a:cxn ang="0">
                <a:pos x="985" y="997"/>
              </a:cxn>
              <a:cxn ang="0">
                <a:pos x="1048" y="1078"/>
              </a:cxn>
              <a:cxn ang="0">
                <a:pos x="1152" y="640"/>
              </a:cxn>
              <a:cxn ang="0">
                <a:pos x="1210" y="0"/>
              </a:cxn>
              <a:cxn ang="0">
                <a:pos x="1342" y="582"/>
              </a:cxn>
              <a:cxn ang="0">
                <a:pos x="1475" y="588"/>
              </a:cxn>
              <a:cxn ang="0">
                <a:pos x="1555" y="991"/>
              </a:cxn>
              <a:cxn ang="0">
                <a:pos x="1642" y="853"/>
              </a:cxn>
              <a:cxn ang="0">
                <a:pos x="1693" y="836"/>
              </a:cxn>
              <a:cxn ang="0">
                <a:pos x="1768" y="686"/>
              </a:cxn>
              <a:cxn ang="0">
                <a:pos x="1814" y="772"/>
              </a:cxn>
              <a:cxn ang="0">
                <a:pos x="1924" y="1181"/>
              </a:cxn>
              <a:cxn ang="0">
                <a:pos x="2033" y="1008"/>
              </a:cxn>
              <a:cxn ang="0">
                <a:pos x="2114" y="1078"/>
              </a:cxn>
              <a:cxn ang="0">
                <a:pos x="2235" y="202"/>
              </a:cxn>
              <a:cxn ang="0">
                <a:pos x="2339" y="1043"/>
              </a:cxn>
              <a:cxn ang="0">
                <a:pos x="2402" y="1158"/>
              </a:cxn>
              <a:cxn ang="0">
                <a:pos x="2488" y="611"/>
              </a:cxn>
              <a:cxn ang="0">
                <a:pos x="2569" y="755"/>
              </a:cxn>
              <a:cxn ang="0">
                <a:pos x="2638" y="571"/>
              </a:cxn>
              <a:cxn ang="0">
                <a:pos x="2696" y="651"/>
              </a:cxn>
              <a:cxn ang="0">
                <a:pos x="2776" y="980"/>
              </a:cxn>
              <a:cxn ang="0">
                <a:pos x="2868" y="1273"/>
              </a:cxn>
              <a:cxn ang="0">
                <a:pos x="2949" y="1222"/>
              </a:cxn>
              <a:cxn ang="0">
                <a:pos x="3047" y="1043"/>
              </a:cxn>
              <a:cxn ang="0">
                <a:pos x="3168" y="1066"/>
              </a:cxn>
              <a:cxn ang="0">
                <a:pos x="3272" y="1106"/>
              </a:cxn>
              <a:cxn ang="0">
                <a:pos x="3416" y="1291"/>
              </a:cxn>
              <a:cxn ang="0">
                <a:pos x="3542" y="168"/>
              </a:cxn>
              <a:cxn ang="0">
                <a:pos x="3663" y="375"/>
              </a:cxn>
              <a:cxn ang="0">
                <a:pos x="3796" y="974"/>
              </a:cxn>
              <a:cxn ang="0">
                <a:pos x="3882" y="813"/>
              </a:cxn>
              <a:cxn ang="0">
                <a:pos x="3997" y="1020"/>
              </a:cxn>
              <a:cxn ang="0">
                <a:pos x="4078" y="767"/>
              </a:cxn>
              <a:cxn ang="0">
                <a:pos x="4147" y="1112"/>
              </a:cxn>
              <a:cxn ang="0">
                <a:pos x="4216" y="847"/>
              </a:cxn>
              <a:cxn ang="0">
                <a:pos x="4314" y="1193"/>
              </a:cxn>
              <a:cxn ang="0">
                <a:pos x="4383" y="1008"/>
              </a:cxn>
              <a:cxn ang="0">
                <a:pos x="4470" y="939"/>
              </a:cxn>
              <a:cxn ang="0">
                <a:pos x="4550" y="1181"/>
              </a:cxn>
              <a:cxn ang="0">
                <a:pos x="4602" y="1158"/>
              </a:cxn>
              <a:cxn ang="0">
                <a:pos x="4694" y="1158"/>
              </a:cxn>
              <a:cxn ang="0">
                <a:pos x="4764" y="1193"/>
              </a:cxn>
              <a:cxn ang="0">
                <a:pos x="4844" y="1314"/>
              </a:cxn>
              <a:cxn ang="0">
                <a:pos x="4908" y="663"/>
              </a:cxn>
              <a:cxn ang="0">
                <a:pos x="4982" y="312"/>
              </a:cxn>
              <a:cxn ang="0">
                <a:pos x="5069" y="444"/>
              </a:cxn>
            </a:cxnLst>
            <a:rect l="0" t="0" r="r" b="b"/>
            <a:pathLst>
              <a:path w="5069" h="1458">
                <a:moveTo>
                  <a:pt x="0" y="450"/>
                </a:moveTo>
                <a:lnTo>
                  <a:pt x="23" y="421"/>
                </a:lnTo>
                <a:lnTo>
                  <a:pt x="58" y="312"/>
                </a:lnTo>
                <a:lnTo>
                  <a:pt x="86" y="168"/>
                </a:lnTo>
                <a:lnTo>
                  <a:pt x="98" y="248"/>
                </a:lnTo>
                <a:lnTo>
                  <a:pt x="115" y="208"/>
                </a:lnTo>
                <a:lnTo>
                  <a:pt x="132" y="358"/>
                </a:lnTo>
                <a:lnTo>
                  <a:pt x="167" y="133"/>
                </a:lnTo>
                <a:lnTo>
                  <a:pt x="190" y="294"/>
                </a:lnTo>
                <a:lnTo>
                  <a:pt x="213" y="265"/>
                </a:lnTo>
                <a:lnTo>
                  <a:pt x="253" y="421"/>
                </a:lnTo>
                <a:lnTo>
                  <a:pt x="282" y="346"/>
                </a:lnTo>
                <a:lnTo>
                  <a:pt x="288" y="438"/>
                </a:lnTo>
                <a:lnTo>
                  <a:pt x="323" y="496"/>
                </a:lnTo>
                <a:lnTo>
                  <a:pt x="346" y="617"/>
                </a:lnTo>
                <a:lnTo>
                  <a:pt x="346" y="778"/>
                </a:lnTo>
                <a:lnTo>
                  <a:pt x="363" y="847"/>
                </a:lnTo>
                <a:lnTo>
                  <a:pt x="386" y="893"/>
                </a:lnTo>
                <a:lnTo>
                  <a:pt x="409" y="818"/>
                </a:lnTo>
                <a:lnTo>
                  <a:pt x="444" y="836"/>
                </a:lnTo>
                <a:lnTo>
                  <a:pt x="461" y="911"/>
                </a:lnTo>
                <a:lnTo>
                  <a:pt x="472" y="761"/>
                </a:lnTo>
                <a:lnTo>
                  <a:pt x="501" y="525"/>
                </a:lnTo>
                <a:lnTo>
                  <a:pt x="518" y="749"/>
                </a:lnTo>
                <a:lnTo>
                  <a:pt x="536" y="778"/>
                </a:lnTo>
                <a:lnTo>
                  <a:pt x="553" y="709"/>
                </a:lnTo>
                <a:lnTo>
                  <a:pt x="559" y="571"/>
                </a:lnTo>
                <a:lnTo>
                  <a:pt x="576" y="720"/>
                </a:lnTo>
                <a:lnTo>
                  <a:pt x="576" y="778"/>
                </a:lnTo>
                <a:lnTo>
                  <a:pt x="605" y="853"/>
                </a:lnTo>
                <a:lnTo>
                  <a:pt x="616" y="974"/>
                </a:lnTo>
                <a:lnTo>
                  <a:pt x="634" y="1014"/>
                </a:lnTo>
                <a:lnTo>
                  <a:pt x="651" y="928"/>
                </a:lnTo>
                <a:lnTo>
                  <a:pt x="662" y="778"/>
                </a:lnTo>
                <a:lnTo>
                  <a:pt x="674" y="899"/>
                </a:lnTo>
                <a:lnTo>
                  <a:pt x="691" y="807"/>
                </a:lnTo>
                <a:lnTo>
                  <a:pt x="708" y="1043"/>
                </a:lnTo>
                <a:lnTo>
                  <a:pt x="720" y="957"/>
                </a:lnTo>
                <a:lnTo>
                  <a:pt x="726" y="1066"/>
                </a:lnTo>
                <a:lnTo>
                  <a:pt x="749" y="945"/>
                </a:lnTo>
                <a:lnTo>
                  <a:pt x="755" y="1066"/>
                </a:lnTo>
                <a:lnTo>
                  <a:pt x="766" y="1032"/>
                </a:lnTo>
                <a:lnTo>
                  <a:pt x="778" y="1118"/>
                </a:lnTo>
                <a:lnTo>
                  <a:pt x="801" y="1049"/>
                </a:lnTo>
                <a:lnTo>
                  <a:pt x="818" y="1181"/>
                </a:lnTo>
                <a:lnTo>
                  <a:pt x="858" y="1296"/>
                </a:lnTo>
                <a:lnTo>
                  <a:pt x="887" y="1210"/>
                </a:lnTo>
                <a:lnTo>
                  <a:pt x="899" y="1124"/>
                </a:lnTo>
                <a:lnTo>
                  <a:pt x="922" y="1043"/>
                </a:lnTo>
                <a:lnTo>
                  <a:pt x="956" y="1008"/>
                </a:lnTo>
                <a:lnTo>
                  <a:pt x="962" y="1118"/>
                </a:lnTo>
                <a:lnTo>
                  <a:pt x="985" y="997"/>
                </a:lnTo>
                <a:lnTo>
                  <a:pt x="991" y="1124"/>
                </a:lnTo>
                <a:lnTo>
                  <a:pt x="1008" y="1049"/>
                </a:lnTo>
                <a:lnTo>
                  <a:pt x="1025" y="1181"/>
                </a:lnTo>
                <a:lnTo>
                  <a:pt x="1048" y="1078"/>
                </a:lnTo>
                <a:lnTo>
                  <a:pt x="1077" y="1337"/>
                </a:lnTo>
                <a:lnTo>
                  <a:pt x="1106" y="1072"/>
                </a:lnTo>
                <a:lnTo>
                  <a:pt x="1129" y="1032"/>
                </a:lnTo>
                <a:lnTo>
                  <a:pt x="1152" y="640"/>
                </a:lnTo>
                <a:lnTo>
                  <a:pt x="1175" y="571"/>
                </a:lnTo>
                <a:lnTo>
                  <a:pt x="1181" y="168"/>
                </a:lnTo>
                <a:lnTo>
                  <a:pt x="1204" y="98"/>
                </a:lnTo>
                <a:lnTo>
                  <a:pt x="1210" y="0"/>
                </a:lnTo>
                <a:lnTo>
                  <a:pt x="1233" y="409"/>
                </a:lnTo>
                <a:lnTo>
                  <a:pt x="1250" y="323"/>
                </a:lnTo>
                <a:lnTo>
                  <a:pt x="1296" y="381"/>
                </a:lnTo>
                <a:lnTo>
                  <a:pt x="1342" y="582"/>
                </a:lnTo>
                <a:lnTo>
                  <a:pt x="1377" y="663"/>
                </a:lnTo>
                <a:lnTo>
                  <a:pt x="1411" y="922"/>
                </a:lnTo>
                <a:lnTo>
                  <a:pt x="1446" y="438"/>
                </a:lnTo>
                <a:lnTo>
                  <a:pt x="1475" y="588"/>
                </a:lnTo>
                <a:lnTo>
                  <a:pt x="1498" y="634"/>
                </a:lnTo>
                <a:lnTo>
                  <a:pt x="1521" y="899"/>
                </a:lnTo>
                <a:lnTo>
                  <a:pt x="1538" y="778"/>
                </a:lnTo>
                <a:lnTo>
                  <a:pt x="1555" y="991"/>
                </a:lnTo>
                <a:lnTo>
                  <a:pt x="1578" y="669"/>
                </a:lnTo>
                <a:lnTo>
                  <a:pt x="1584" y="847"/>
                </a:lnTo>
                <a:lnTo>
                  <a:pt x="1619" y="985"/>
                </a:lnTo>
                <a:lnTo>
                  <a:pt x="1642" y="853"/>
                </a:lnTo>
                <a:lnTo>
                  <a:pt x="1653" y="974"/>
                </a:lnTo>
                <a:lnTo>
                  <a:pt x="1665" y="1141"/>
                </a:lnTo>
                <a:lnTo>
                  <a:pt x="1688" y="922"/>
                </a:lnTo>
                <a:lnTo>
                  <a:pt x="1693" y="836"/>
                </a:lnTo>
                <a:lnTo>
                  <a:pt x="1716" y="1049"/>
                </a:lnTo>
                <a:lnTo>
                  <a:pt x="1734" y="801"/>
                </a:lnTo>
                <a:lnTo>
                  <a:pt x="1751" y="864"/>
                </a:lnTo>
                <a:lnTo>
                  <a:pt x="1768" y="686"/>
                </a:lnTo>
                <a:lnTo>
                  <a:pt x="1786" y="853"/>
                </a:lnTo>
                <a:lnTo>
                  <a:pt x="1797" y="772"/>
                </a:lnTo>
                <a:lnTo>
                  <a:pt x="1803" y="847"/>
                </a:lnTo>
                <a:lnTo>
                  <a:pt x="1814" y="772"/>
                </a:lnTo>
                <a:lnTo>
                  <a:pt x="1849" y="1026"/>
                </a:lnTo>
                <a:lnTo>
                  <a:pt x="1866" y="980"/>
                </a:lnTo>
                <a:lnTo>
                  <a:pt x="1901" y="1250"/>
                </a:lnTo>
                <a:lnTo>
                  <a:pt x="1924" y="1181"/>
                </a:lnTo>
                <a:lnTo>
                  <a:pt x="1947" y="1308"/>
                </a:lnTo>
                <a:lnTo>
                  <a:pt x="1976" y="1250"/>
                </a:lnTo>
                <a:lnTo>
                  <a:pt x="2010" y="1222"/>
                </a:lnTo>
                <a:lnTo>
                  <a:pt x="2033" y="1008"/>
                </a:lnTo>
                <a:lnTo>
                  <a:pt x="2051" y="1181"/>
                </a:lnTo>
                <a:lnTo>
                  <a:pt x="2068" y="1089"/>
                </a:lnTo>
                <a:lnTo>
                  <a:pt x="2097" y="1245"/>
                </a:lnTo>
                <a:lnTo>
                  <a:pt x="2114" y="1078"/>
                </a:lnTo>
                <a:lnTo>
                  <a:pt x="2148" y="1285"/>
                </a:lnTo>
                <a:lnTo>
                  <a:pt x="2177" y="1037"/>
                </a:lnTo>
                <a:lnTo>
                  <a:pt x="2200" y="1135"/>
                </a:lnTo>
                <a:lnTo>
                  <a:pt x="2235" y="202"/>
                </a:lnTo>
                <a:lnTo>
                  <a:pt x="2258" y="559"/>
                </a:lnTo>
                <a:lnTo>
                  <a:pt x="2310" y="790"/>
                </a:lnTo>
                <a:lnTo>
                  <a:pt x="2304" y="951"/>
                </a:lnTo>
                <a:lnTo>
                  <a:pt x="2339" y="1043"/>
                </a:lnTo>
                <a:lnTo>
                  <a:pt x="2350" y="888"/>
                </a:lnTo>
                <a:lnTo>
                  <a:pt x="2362" y="1095"/>
                </a:lnTo>
                <a:lnTo>
                  <a:pt x="2385" y="853"/>
                </a:lnTo>
                <a:lnTo>
                  <a:pt x="2402" y="1158"/>
                </a:lnTo>
                <a:lnTo>
                  <a:pt x="2436" y="824"/>
                </a:lnTo>
                <a:lnTo>
                  <a:pt x="2460" y="755"/>
                </a:lnTo>
                <a:lnTo>
                  <a:pt x="2471" y="536"/>
                </a:lnTo>
                <a:lnTo>
                  <a:pt x="2488" y="611"/>
                </a:lnTo>
                <a:lnTo>
                  <a:pt x="2511" y="542"/>
                </a:lnTo>
                <a:lnTo>
                  <a:pt x="2529" y="605"/>
                </a:lnTo>
                <a:lnTo>
                  <a:pt x="2529" y="657"/>
                </a:lnTo>
                <a:lnTo>
                  <a:pt x="2569" y="755"/>
                </a:lnTo>
                <a:lnTo>
                  <a:pt x="2575" y="945"/>
                </a:lnTo>
                <a:lnTo>
                  <a:pt x="2609" y="859"/>
                </a:lnTo>
                <a:lnTo>
                  <a:pt x="2621" y="703"/>
                </a:lnTo>
                <a:lnTo>
                  <a:pt x="2638" y="571"/>
                </a:lnTo>
                <a:lnTo>
                  <a:pt x="2655" y="519"/>
                </a:lnTo>
                <a:lnTo>
                  <a:pt x="2673" y="674"/>
                </a:lnTo>
                <a:lnTo>
                  <a:pt x="2690" y="576"/>
                </a:lnTo>
                <a:lnTo>
                  <a:pt x="2696" y="651"/>
                </a:lnTo>
                <a:lnTo>
                  <a:pt x="2713" y="594"/>
                </a:lnTo>
                <a:lnTo>
                  <a:pt x="2719" y="882"/>
                </a:lnTo>
                <a:lnTo>
                  <a:pt x="2748" y="726"/>
                </a:lnTo>
                <a:lnTo>
                  <a:pt x="2776" y="980"/>
                </a:lnTo>
                <a:lnTo>
                  <a:pt x="2799" y="836"/>
                </a:lnTo>
                <a:lnTo>
                  <a:pt x="2822" y="1181"/>
                </a:lnTo>
                <a:lnTo>
                  <a:pt x="2840" y="1106"/>
                </a:lnTo>
                <a:lnTo>
                  <a:pt x="2868" y="1273"/>
                </a:lnTo>
                <a:lnTo>
                  <a:pt x="2880" y="1135"/>
                </a:lnTo>
                <a:lnTo>
                  <a:pt x="2892" y="1210"/>
                </a:lnTo>
                <a:lnTo>
                  <a:pt x="2920" y="939"/>
                </a:lnTo>
                <a:lnTo>
                  <a:pt x="2949" y="1222"/>
                </a:lnTo>
                <a:lnTo>
                  <a:pt x="2966" y="1268"/>
                </a:lnTo>
                <a:lnTo>
                  <a:pt x="2989" y="1026"/>
                </a:lnTo>
                <a:lnTo>
                  <a:pt x="3012" y="1199"/>
                </a:lnTo>
                <a:lnTo>
                  <a:pt x="3047" y="1043"/>
                </a:lnTo>
                <a:lnTo>
                  <a:pt x="3105" y="1320"/>
                </a:lnTo>
                <a:lnTo>
                  <a:pt x="3133" y="1055"/>
                </a:lnTo>
                <a:lnTo>
                  <a:pt x="3145" y="1256"/>
                </a:lnTo>
                <a:lnTo>
                  <a:pt x="3168" y="1066"/>
                </a:lnTo>
                <a:lnTo>
                  <a:pt x="3208" y="1412"/>
                </a:lnTo>
                <a:lnTo>
                  <a:pt x="3226" y="1250"/>
                </a:lnTo>
                <a:lnTo>
                  <a:pt x="3254" y="1222"/>
                </a:lnTo>
                <a:lnTo>
                  <a:pt x="3272" y="1106"/>
                </a:lnTo>
                <a:lnTo>
                  <a:pt x="3341" y="1256"/>
                </a:lnTo>
                <a:lnTo>
                  <a:pt x="3375" y="1135"/>
                </a:lnTo>
                <a:lnTo>
                  <a:pt x="3387" y="1199"/>
                </a:lnTo>
                <a:lnTo>
                  <a:pt x="3416" y="1291"/>
                </a:lnTo>
                <a:lnTo>
                  <a:pt x="3450" y="1204"/>
                </a:lnTo>
                <a:lnTo>
                  <a:pt x="3508" y="530"/>
                </a:lnTo>
                <a:lnTo>
                  <a:pt x="3519" y="271"/>
                </a:lnTo>
                <a:lnTo>
                  <a:pt x="3542" y="168"/>
                </a:lnTo>
                <a:lnTo>
                  <a:pt x="3565" y="312"/>
                </a:lnTo>
                <a:lnTo>
                  <a:pt x="3571" y="265"/>
                </a:lnTo>
                <a:lnTo>
                  <a:pt x="3617" y="312"/>
                </a:lnTo>
                <a:lnTo>
                  <a:pt x="3663" y="375"/>
                </a:lnTo>
                <a:lnTo>
                  <a:pt x="3704" y="801"/>
                </a:lnTo>
                <a:lnTo>
                  <a:pt x="3721" y="709"/>
                </a:lnTo>
                <a:lnTo>
                  <a:pt x="3750" y="922"/>
                </a:lnTo>
                <a:lnTo>
                  <a:pt x="3796" y="974"/>
                </a:lnTo>
                <a:lnTo>
                  <a:pt x="3813" y="651"/>
                </a:lnTo>
                <a:lnTo>
                  <a:pt x="3848" y="720"/>
                </a:lnTo>
                <a:lnTo>
                  <a:pt x="3865" y="657"/>
                </a:lnTo>
                <a:lnTo>
                  <a:pt x="3882" y="813"/>
                </a:lnTo>
                <a:lnTo>
                  <a:pt x="3911" y="876"/>
                </a:lnTo>
                <a:lnTo>
                  <a:pt x="3951" y="991"/>
                </a:lnTo>
                <a:lnTo>
                  <a:pt x="3969" y="882"/>
                </a:lnTo>
                <a:lnTo>
                  <a:pt x="3997" y="1020"/>
                </a:lnTo>
                <a:lnTo>
                  <a:pt x="4044" y="813"/>
                </a:lnTo>
                <a:lnTo>
                  <a:pt x="4055" y="767"/>
                </a:lnTo>
                <a:lnTo>
                  <a:pt x="4055" y="651"/>
                </a:lnTo>
                <a:lnTo>
                  <a:pt x="4078" y="767"/>
                </a:lnTo>
                <a:lnTo>
                  <a:pt x="4118" y="928"/>
                </a:lnTo>
                <a:lnTo>
                  <a:pt x="4136" y="1078"/>
                </a:lnTo>
                <a:lnTo>
                  <a:pt x="4147" y="1032"/>
                </a:lnTo>
                <a:lnTo>
                  <a:pt x="4147" y="1112"/>
                </a:lnTo>
                <a:lnTo>
                  <a:pt x="4170" y="841"/>
                </a:lnTo>
                <a:lnTo>
                  <a:pt x="4188" y="1060"/>
                </a:lnTo>
                <a:lnTo>
                  <a:pt x="4216" y="951"/>
                </a:lnTo>
                <a:lnTo>
                  <a:pt x="4216" y="847"/>
                </a:lnTo>
                <a:lnTo>
                  <a:pt x="4245" y="1147"/>
                </a:lnTo>
                <a:lnTo>
                  <a:pt x="4262" y="1302"/>
                </a:lnTo>
                <a:lnTo>
                  <a:pt x="4297" y="1343"/>
                </a:lnTo>
                <a:lnTo>
                  <a:pt x="4314" y="1193"/>
                </a:lnTo>
                <a:lnTo>
                  <a:pt x="4332" y="1158"/>
                </a:lnTo>
                <a:lnTo>
                  <a:pt x="4360" y="1055"/>
                </a:lnTo>
                <a:lnTo>
                  <a:pt x="4372" y="1135"/>
                </a:lnTo>
                <a:lnTo>
                  <a:pt x="4383" y="1008"/>
                </a:lnTo>
                <a:lnTo>
                  <a:pt x="4395" y="836"/>
                </a:lnTo>
                <a:lnTo>
                  <a:pt x="4435" y="1193"/>
                </a:lnTo>
                <a:lnTo>
                  <a:pt x="4452" y="980"/>
                </a:lnTo>
                <a:lnTo>
                  <a:pt x="4470" y="939"/>
                </a:lnTo>
                <a:lnTo>
                  <a:pt x="4493" y="1049"/>
                </a:lnTo>
                <a:lnTo>
                  <a:pt x="4504" y="1199"/>
                </a:lnTo>
                <a:lnTo>
                  <a:pt x="4527" y="1291"/>
                </a:lnTo>
                <a:lnTo>
                  <a:pt x="4550" y="1181"/>
                </a:lnTo>
                <a:lnTo>
                  <a:pt x="4556" y="1003"/>
                </a:lnTo>
                <a:lnTo>
                  <a:pt x="4579" y="1141"/>
                </a:lnTo>
                <a:lnTo>
                  <a:pt x="4585" y="1003"/>
                </a:lnTo>
                <a:lnTo>
                  <a:pt x="4602" y="1158"/>
                </a:lnTo>
                <a:lnTo>
                  <a:pt x="4614" y="1204"/>
                </a:lnTo>
                <a:lnTo>
                  <a:pt x="4648" y="1158"/>
                </a:lnTo>
                <a:lnTo>
                  <a:pt x="4660" y="1008"/>
                </a:lnTo>
                <a:lnTo>
                  <a:pt x="4694" y="1158"/>
                </a:lnTo>
                <a:lnTo>
                  <a:pt x="4694" y="1222"/>
                </a:lnTo>
                <a:lnTo>
                  <a:pt x="4729" y="1176"/>
                </a:lnTo>
                <a:lnTo>
                  <a:pt x="4758" y="1320"/>
                </a:lnTo>
                <a:lnTo>
                  <a:pt x="4764" y="1193"/>
                </a:lnTo>
                <a:lnTo>
                  <a:pt x="4787" y="1239"/>
                </a:lnTo>
                <a:lnTo>
                  <a:pt x="4792" y="1371"/>
                </a:lnTo>
                <a:lnTo>
                  <a:pt x="4827" y="1233"/>
                </a:lnTo>
                <a:lnTo>
                  <a:pt x="4844" y="1314"/>
                </a:lnTo>
                <a:lnTo>
                  <a:pt x="4873" y="1262"/>
                </a:lnTo>
                <a:lnTo>
                  <a:pt x="4896" y="859"/>
                </a:lnTo>
                <a:lnTo>
                  <a:pt x="4908" y="726"/>
                </a:lnTo>
                <a:lnTo>
                  <a:pt x="4908" y="663"/>
                </a:lnTo>
                <a:lnTo>
                  <a:pt x="4931" y="778"/>
                </a:lnTo>
                <a:lnTo>
                  <a:pt x="4936" y="375"/>
                </a:lnTo>
                <a:lnTo>
                  <a:pt x="4971" y="461"/>
                </a:lnTo>
                <a:lnTo>
                  <a:pt x="4982" y="312"/>
                </a:lnTo>
                <a:lnTo>
                  <a:pt x="4994" y="450"/>
                </a:lnTo>
                <a:lnTo>
                  <a:pt x="5028" y="530"/>
                </a:lnTo>
                <a:lnTo>
                  <a:pt x="5034" y="484"/>
                </a:lnTo>
                <a:lnTo>
                  <a:pt x="5069" y="444"/>
                </a:lnTo>
                <a:lnTo>
                  <a:pt x="5069" y="1458"/>
                </a:lnTo>
                <a:lnTo>
                  <a:pt x="0" y="1458"/>
                </a:lnTo>
                <a:lnTo>
                  <a:pt x="0" y="450"/>
                </a:lnTo>
                <a:close/>
              </a:path>
            </a:pathLst>
          </a:custGeom>
          <a:solidFill>
            <a:schemeClr val="accent2">
              <a:alpha val="70000"/>
            </a:schemeClr>
          </a:solidFill>
          <a:ln w="9525">
            <a:noFill/>
            <a:round/>
            <a:headEnd/>
            <a:tailEnd/>
          </a:ln>
          <a:effectLst/>
        </p:spPr>
        <p:txBody>
          <a:bodyPr/>
          <a:lstStyle/>
          <a:p>
            <a:endParaRPr lang="en-US"/>
          </a:p>
        </p:txBody>
      </p:sp>
      <p:sp>
        <p:nvSpPr>
          <p:cNvPr id="1217546" name="Rectangle 10"/>
          <p:cNvSpPr>
            <a:spLocks noChangeArrowheads="1"/>
          </p:cNvSpPr>
          <p:nvPr/>
        </p:nvSpPr>
        <p:spPr bwMode="auto">
          <a:xfrm>
            <a:off x="685800" y="1401763"/>
            <a:ext cx="7772400" cy="2392362"/>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Describe evidence that links global warming to increased levels of greenhouse gases.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temperature and CO</a:t>
            </a:r>
            <a:r>
              <a:rPr lang="en-US" baseline="-25000">
                <a:solidFill>
                  <a:srgbClr val="000000"/>
                </a:solidFill>
                <a:cs typeface="Times New Roman" pitchFamily="18" charset="0"/>
              </a:rPr>
              <a:t>2</a:t>
            </a:r>
            <a:r>
              <a:rPr lang="en-US">
                <a:solidFill>
                  <a:srgbClr val="000000"/>
                </a:solidFill>
                <a:cs typeface="Times New Roman" pitchFamily="18" charset="0"/>
              </a:rPr>
              <a:t> overlays show approximately that sometimes temperature change leads, and sometimes it follows change in CO</a:t>
            </a:r>
            <a:r>
              <a:rPr lang="en-US" baseline="-25000">
                <a:solidFill>
                  <a:srgbClr val="000000"/>
                </a:solidFill>
                <a:cs typeface="Times New Roman" pitchFamily="18" charset="0"/>
              </a:rPr>
              <a:t>2</a:t>
            </a:r>
            <a:r>
              <a:rPr lang="en-US">
                <a:solidFill>
                  <a:srgbClr val="000000"/>
                </a:solidFill>
                <a:cs typeface="Times New Roman" pitchFamily="18" charset="0"/>
              </a:rPr>
              <a:t> levels:</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So which change causes the other to change?</a:t>
            </a:r>
          </a:p>
        </p:txBody>
      </p:sp>
      <p:sp>
        <p:nvSpPr>
          <p:cNvPr id="1217540" name="Freeform 4"/>
          <p:cNvSpPr>
            <a:spLocks/>
          </p:cNvSpPr>
          <p:nvPr/>
        </p:nvSpPr>
        <p:spPr bwMode="auto">
          <a:xfrm>
            <a:off x="474663" y="4248150"/>
            <a:ext cx="8054975" cy="2130425"/>
          </a:xfrm>
          <a:custGeom>
            <a:avLst/>
            <a:gdLst/>
            <a:ahLst/>
            <a:cxnLst>
              <a:cxn ang="0">
                <a:pos x="161" y="268"/>
              </a:cxn>
              <a:cxn ang="0">
                <a:pos x="285" y="244"/>
              </a:cxn>
              <a:cxn ang="0">
                <a:pos x="398" y="487"/>
              </a:cxn>
              <a:cxn ang="0">
                <a:pos x="529" y="588"/>
              </a:cxn>
              <a:cxn ang="0">
                <a:pos x="636" y="761"/>
              </a:cxn>
              <a:cxn ang="0">
                <a:pos x="754" y="1010"/>
              </a:cxn>
              <a:cxn ang="0">
                <a:pos x="867" y="1146"/>
              </a:cxn>
              <a:cxn ang="0">
                <a:pos x="956" y="850"/>
              </a:cxn>
              <a:cxn ang="0">
                <a:pos x="1081" y="547"/>
              </a:cxn>
              <a:cxn ang="0">
                <a:pos x="1146" y="481"/>
              </a:cxn>
              <a:cxn ang="0">
                <a:pos x="1188" y="0"/>
              </a:cxn>
              <a:cxn ang="0">
                <a:pos x="1295" y="297"/>
              </a:cxn>
              <a:cxn ang="0">
                <a:pos x="1402" y="600"/>
              </a:cxn>
              <a:cxn ang="0">
                <a:pos x="1449" y="523"/>
              </a:cxn>
              <a:cxn ang="0">
                <a:pos x="1503" y="778"/>
              </a:cxn>
              <a:cxn ang="0">
                <a:pos x="1609" y="701"/>
              </a:cxn>
              <a:cxn ang="0">
                <a:pos x="1704" y="992"/>
              </a:cxn>
              <a:cxn ang="0">
                <a:pos x="1871" y="1051"/>
              </a:cxn>
              <a:cxn ang="0">
                <a:pos x="1972" y="1200"/>
              </a:cxn>
              <a:cxn ang="0">
                <a:pos x="2031" y="980"/>
              </a:cxn>
              <a:cxn ang="0">
                <a:pos x="2132" y="1075"/>
              </a:cxn>
              <a:cxn ang="0">
                <a:pos x="2174" y="541"/>
              </a:cxn>
              <a:cxn ang="0">
                <a:pos x="2209" y="434"/>
              </a:cxn>
              <a:cxn ang="0">
                <a:pos x="2263" y="630"/>
              </a:cxn>
              <a:cxn ang="0">
                <a:pos x="2316" y="642"/>
              </a:cxn>
              <a:cxn ang="0">
                <a:pos x="2346" y="677"/>
              </a:cxn>
              <a:cxn ang="0">
                <a:pos x="2393" y="992"/>
              </a:cxn>
              <a:cxn ang="0">
                <a:pos x="2435" y="505"/>
              </a:cxn>
              <a:cxn ang="0">
                <a:pos x="2488" y="452"/>
              </a:cxn>
              <a:cxn ang="0">
                <a:pos x="2530" y="630"/>
              </a:cxn>
              <a:cxn ang="0">
                <a:pos x="2571" y="731"/>
              </a:cxn>
              <a:cxn ang="0">
                <a:pos x="2595" y="665"/>
              </a:cxn>
              <a:cxn ang="0">
                <a:pos x="2684" y="861"/>
              </a:cxn>
              <a:cxn ang="0">
                <a:pos x="2785" y="962"/>
              </a:cxn>
              <a:cxn ang="0">
                <a:pos x="2856" y="879"/>
              </a:cxn>
              <a:cxn ang="0">
                <a:pos x="2922" y="1188"/>
              </a:cxn>
              <a:cxn ang="0">
                <a:pos x="3046" y="1259"/>
              </a:cxn>
              <a:cxn ang="0">
                <a:pos x="3159" y="1253"/>
              </a:cxn>
              <a:cxn ang="0">
                <a:pos x="3278" y="1105"/>
              </a:cxn>
              <a:cxn ang="0">
                <a:pos x="3361" y="1194"/>
              </a:cxn>
              <a:cxn ang="0">
                <a:pos x="3486" y="416"/>
              </a:cxn>
              <a:cxn ang="0">
                <a:pos x="3527" y="202"/>
              </a:cxn>
              <a:cxn ang="0">
                <a:pos x="3599" y="297"/>
              </a:cxn>
              <a:cxn ang="0">
                <a:pos x="3658" y="375"/>
              </a:cxn>
              <a:cxn ang="0">
                <a:pos x="3729" y="761"/>
              </a:cxn>
              <a:cxn ang="0">
                <a:pos x="3789" y="677"/>
              </a:cxn>
              <a:cxn ang="0">
                <a:pos x="3902" y="772"/>
              </a:cxn>
              <a:cxn ang="0">
                <a:pos x="3949" y="891"/>
              </a:cxn>
              <a:cxn ang="0">
                <a:pos x="3979" y="689"/>
              </a:cxn>
              <a:cxn ang="0">
                <a:pos x="4044" y="850"/>
              </a:cxn>
              <a:cxn ang="0">
                <a:pos x="4127" y="790"/>
              </a:cxn>
              <a:cxn ang="0">
                <a:pos x="4240" y="1117"/>
              </a:cxn>
              <a:cxn ang="0">
                <a:pos x="4383" y="1188"/>
              </a:cxn>
              <a:cxn ang="0">
                <a:pos x="4436" y="1206"/>
              </a:cxn>
              <a:cxn ang="0">
                <a:pos x="4584" y="980"/>
              </a:cxn>
              <a:cxn ang="0">
                <a:pos x="4679" y="1212"/>
              </a:cxn>
              <a:cxn ang="0">
                <a:pos x="4780" y="1271"/>
              </a:cxn>
              <a:cxn ang="0">
                <a:pos x="4852" y="588"/>
              </a:cxn>
              <a:cxn ang="0">
                <a:pos x="4905" y="404"/>
              </a:cxn>
              <a:cxn ang="0">
                <a:pos x="4953" y="167"/>
              </a:cxn>
              <a:cxn ang="0">
                <a:pos x="0" y="1342"/>
              </a:cxn>
            </a:cxnLst>
            <a:rect l="0" t="0" r="r" b="b"/>
            <a:pathLst>
              <a:path w="4982" h="1342">
                <a:moveTo>
                  <a:pt x="24" y="274"/>
                </a:moveTo>
                <a:lnTo>
                  <a:pt x="125" y="167"/>
                </a:lnTo>
                <a:lnTo>
                  <a:pt x="161" y="268"/>
                </a:lnTo>
                <a:lnTo>
                  <a:pt x="184" y="179"/>
                </a:lnTo>
                <a:lnTo>
                  <a:pt x="220" y="226"/>
                </a:lnTo>
                <a:lnTo>
                  <a:pt x="285" y="244"/>
                </a:lnTo>
                <a:lnTo>
                  <a:pt x="327" y="280"/>
                </a:lnTo>
                <a:lnTo>
                  <a:pt x="351" y="363"/>
                </a:lnTo>
                <a:lnTo>
                  <a:pt x="398" y="487"/>
                </a:lnTo>
                <a:lnTo>
                  <a:pt x="452" y="440"/>
                </a:lnTo>
                <a:lnTo>
                  <a:pt x="469" y="386"/>
                </a:lnTo>
                <a:lnTo>
                  <a:pt x="529" y="588"/>
                </a:lnTo>
                <a:lnTo>
                  <a:pt x="594" y="654"/>
                </a:lnTo>
                <a:lnTo>
                  <a:pt x="600" y="784"/>
                </a:lnTo>
                <a:lnTo>
                  <a:pt x="636" y="761"/>
                </a:lnTo>
                <a:lnTo>
                  <a:pt x="695" y="921"/>
                </a:lnTo>
                <a:lnTo>
                  <a:pt x="731" y="1057"/>
                </a:lnTo>
                <a:lnTo>
                  <a:pt x="754" y="1010"/>
                </a:lnTo>
                <a:lnTo>
                  <a:pt x="802" y="1069"/>
                </a:lnTo>
                <a:lnTo>
                  <a:pt x="849" y="1230"/>
                </a:lnTo>
                <a:lnTo>
                  <a:pt x="867" y="1146"/>
                </a:lnTo>
                <a:lnTo>
                  <a:pt x="909" y="980"/>
                </a:lnTo>
                <a:lnTo>
                  <a:pt x="938" y="903"/>
                </a:lnTo>
                <a:lnTo>
                  <a:pt x="956" y="850"/>
                </a:lnTo>
                <a:lnTo>
                  <a:pt x="992" y="867"/>
                </a:lnTo>
                <a:lnTo>
                  <a:pt x="1039" y="1034"/>
                </a:lnTo>
                <a:lnTo>
                  <a:pt x="1081" y="547"/>
                </a:lnTo>
                <a:lnTo>
                  <a:pt x="1105" y="713"/>
                </a:lnTo>
                <a:lnTo>
                  <a:pt x="1123" y="642"/>
                </a:lnTo>
                <a:lnTo>
                  <a:pt x="1146" y="481"/>
                </a:lnTo>
                <a:lnTo>
                  <a:pt x="1164" y="232"/>
                </a:lnTo>
                <a:lnTo>
                  <a:pt x="1176" y="161"/>
                </a:lnTo>
                <a:lnTo>
                  <a:pt x="1188" y="0"/>
                </a:lnTo>
                <a:lnTo>
                  <a:pt x="1212" y="291"/>
                </a:lnTo>
                <a:lnTo>
                  <a:pt x="1259" y="268"/>
                </a:lnTo>
                <a:lnTo>
                  <a:pt x="1295" y="297"/>
                </a:lnTo>
                <a:lnTo>
                  <a:pt x="1336" y="440"/>
                </a:lnTo>
                <a:lnTo>
                  <a:pt x="1372" y="553"/>
                </a:lnTo>
                <a:lnTo>
                  <a:pt x="1402" y="600"/>
                </a:lnTo>
                <a:lnTo>
                  <a:pt x="1425" y="303"/>
                </a:lnTo>
                <a:lnTo>
                  <a:pt x="1449" y="470"/>
                </a:lnTo>
                <a:lnTo>
                  <a:pt x="1449" y="523"/>
                </a:lnTo>
                <a:lnTo>
                  <a:pt x="1473" y="630"/>
                </a:lnTo>
                <a:lnTo>
                  <a:pt x="1479" y="677"/>
                </a:lnTo>
                <a:lnTo>
                  <a:pt x="1503" y="778"/>
                </a:lnTo>
                <a:lnTo>
                  <a:pt x="1532" y="814"/>
                </a:lnTo>
                <a:lnTo>
                  <a:pt x="1556" y="541"/>
                </a:lnTo>
                <a:lnTo>
                  <a:pt x="1609" y="701"/>
                </a:lnTo>
                <a:lnTo>
                  <a:pt x="1621" y="820"/>
                </a:lnTo>
                <a:lnTo>
                  <a:pt x="1657" y="933"/>
                </a:lnTo>
                <a:lnTo>
                  <a:pt x="1704" y="992"/>
                </a:lnTo>
                <a:lnTo>
                  <a:pt x="1788" y="796"/>
                </a:lnTo>
                <a:lnTo>
                  <a:pt x="1829" y="832"/>
                </a:lnTo>
                <a:lnTo>
                  <a:pt x="1871" y="1051"/>
                </a:lnTo>
                <a:lnTo>
                  <a:pt x="1918" y="1141"/>
                </a:lnTo>
                <a:lnTo>
                  <a:pt x="1954" y="1146"/>
                </a:lnTo>
                <a:lnTo>
                  <a:pt x="1972" y="1200"/>
                </a:lnTo>
                <a:lnTo>
                  <a:pt x="1984" y="1081"/>
                </a:lnTo>
                <a:lnTo>
                  <a:pt x="2001" y="915"/>
                </a:lnTo>
                <a:lnTo>
                  <a:pt x="2031" y="980"/>
                </a:lnTo>
                <a:lnTo>
                  <a:pt x="2043" y="1046"/>
                </a:lnTo>
                <a:lnTo>
                  <a:pt x="2108" y="1123"/>
                </a:lnTo>
                <a:lnTo>
                  <a:pt x="2132" y="1075"/>
                </a:lnTo>
                <a:lnTo>
                  <a:pt x="2144" y="921"/>
                </a:lnTo>
                <a:lnTo>
                  <a:pt x="2168" y="743"/>
                </a:lnTo>
                <a:lnTo>
                  <a:pt x="2174" y="541"/>
                </a:lnTo>
                <a:lnTo>
                  <a:pt x="2185" y="392"/>
                </a:lnTo>
                <a:lnTo>
                  <a:pt x="2197" y="226"/>
                </a:lnTo>
                <a:lnTo>
                  <a:pt x="2209" y="434"/>
                </a:lnTo>
                <a:lnTo>
                  <a:pt x="2227" y="576"/>
                </a:lnTo>
                <a:lnTo>
                  <a:pt x="2245" y="671"/>
                </a:lnTo>
                <a:lnTo>
                  <a:pt x="2263" y="630"/>
                </a:lnTo>
                <a:lnTo>
                  <a:pt x="2269" y="452"/>
                </a:lnTo>
                <a:lnTo>
                  <a:pt x="2280" y="570"/>
                </a:lnTo>
                <a:lnTo>
                  <a:pt x="2316" y="642"/>
                </a:lnTo>
                <a:lnTo>
                  <a:pt x="2322" y="725"/>
                </a:lnTo>
                <a:lnTo>
                  <a:pt x="2328" y="832"/>
                </a:lnTo>
                <a:lnTo>
                  <a:pt x="2346" y="677"/>
                </a:lnTo>
                <a:lnTo>
                  <a:pt x="2364" y="915"/>
                </a:lnTo>
                <a:lnTo>
                  <a:pt x="2370" y="1051"/>
                </a:lnTo>
                <a:lnTo>
                  <a:pt x="2393" y="992"/>
                </a:lnTo>
                <a:lnTo>
                  <a:pt x="2405" y="939"/>
                </a:lnTo>
                <a:lnTo>
                  <a:pt x="2423" y="630"/>
                </a:lnTo>
                <a:lnTo>
                  <a:pt x="2435" y="505"/>
                </a:lnTo>
                <a:lnTo>
                  <a:pt x="2453" y="636"/>
                </a:lnTo>
                <a:lnTo>
                  <a:pt x="2465" y="517"/>
                </a:lnTo>
                <a:lnTo>
                  <a:pt x="2488" y="452"/>
                </a:lnTo>
                <a:lnTo>
                  <a:pt x="2512" y="523"/>
                </a:lnTo>
                <a:lnTo>
                  <a:pt x="2518" y="594"/>
                </a:lnTo>
                <a:lnTo>
                  <a:pt x="2530" y="630"/>
                </a:lnTo>
                <a:lnTo>
                  <a:pt x="2536" y="683"/>
                </a:lnTo>
                <a:lnTo>
                  <a:pt x="2554" y="790"/>
                </a:lnTo>
                <a:lnTo>
                  <a:pt x="2571" y="731"/>
                </a:lnTo>
                <a:lnTo>
                  <a:pt x="2566" y="600"/>
                </a:lnTo>
                <a:lnTo>
                  <a:pt x="2583" y="565"/>
                </a:lnTo>
                <a:lnTo>
                  <a:pt x="2595" y="665"/>
                </a:lnTo>
                <a:lnTo>
                  <a:pt x="2619" y="529"/>
                </a:lnTo>
                <a:lnTo>
                  <a:pt x="2655" y="624"/>
                </a:lnTo>
                <a:lnTo>
                  <a:pt x="2684" y="861"/>
                </a:lnTo>
                <a:lnTo>
                  <a:pt x="2726" y="891"/>
                </a:lnTo>
                <a:lnTo>
                  <a:pt x="2744" y="737"/>
                </a:lnTo>
                <a:lnTo>
                  <a:pt x="2785" y="962"/>
                </a:lnTo>
                <a:lnTo>
                  <a:pt x="2809" y="1046"/>
                </a:lnTo>
                <a:lnTo>
                  <a:pt x="2839" y="1075"/>
                </a:lnTo>
                <a:lnTo>
                  <a:pt x="2856" y="879"/>
                </a:lnTo>
                <a:lnTo>
                  <a:pt x="2874" y="945"/>
                </a:lnTo>
                <a:lnTo>
                  <a:pt x="2886" y="992"/>
                </a:lnTo>
                <a:lnTo>
                  <a:pt x="2922" y="1188"/>
                </a:lnTo>
                <a:lnTo>
                  <a:pt x="2951" y="1099"/>
                </a:lnTo>
                <a:lnTo>
                  <a:pt x="3011" y="1099"/>
                </a:lnTo>
                <a:lnTo>
                  <a:pt x="3046" y="1259"/>
                </a:lnTo>
                <a:lnTo>
                  <a:pt x="3070" y="1164"/>
                </a:lnTo>
                <a:lnTo>
                  <a:pt x="3100" y="1022"/>
                </a:lnTo>
                <a:lnTo>
                  <a:pt x="3159" y="1253"/>
                </a:lnTo>
                <a:lnTo>
                  <a:pt x="3171" y="1182"/>
                </a:lnTo>
                <a:lnTo>
                  <a:pt x="3225" y="1170"/>
                </a:lnTo>
                <a:lnTo>
                  <a:pt x="3278" y="1105"/>
                </a:lnTo>
                <a:lnTo>
                  <a:pt x="3314" y="1182"/>
                </a:lnTo>
                <a:lnTo>
                  <a:pt x="3332" y="1111"/>
                </a:lnTo>
                <a:lnTo>
                  <a:pt x="3361" y="1194"/>
                </a:lnTo>
                <a:lnTo>
                  <a:pt x="3397" y="1099"/>
                </a:lnTo>
                <a:lnTo>
                  <a:pt x="3462" y="131"/>
                </a:lnTo>
                <a:lnTo>
                  <a:pt x="3486" y="416"/>
                </a:lnTo>
                <a:lnTo>
                  <a:pt x="3498" y="268"/>
                </a:lnTo>
                <a:lnTo>
                  <a:pt x="3527" y="369"/>
                </a:lnTo>
                <a:lnTo>
                  <a:pt x="3527" y="202"/>
                </a:lnTo>
                <a:lnTo>
                  <a:pt x="3557" y="321"/>
                </a:lnTo>
                <a:lnTo>
                  <a:pt x="3563" y="232"/>
                </a:lnTo>
                <a:lnTo>
                  <a:pt x="3599" y="297"/>
                </a:lnTo>
                <a:lnTo>
                  <a:pt x="3611" y="416"/>
                </a:lnTo>
                <a:lnTo>
                  <a:pt x="3640" y="280"/>
                </a:lnTo>
                <a:lnTo>
                  <a:pt x="3658" y="375"/>
                </a:lnTo>
                <a:lnTo>
                  <a:pt x="3682" y="481"/>
                </a:lnTo>
                <a:lnTo>
                  <a:pt x="3712" y="671"/>
                </a:lnTo>
                <a:lnTo>
                  <a:pt x="3729" y="761"/>
                </a:lnTo>
                <a:lnTo>
                  <a:pt x="3741" y="665"/>
                </a:lnTo>
                <a:lnTo>
                  <a:pt x="3771" y="790"/>
                </a:lnTo>
                <a:lnTo>
                  <a:pt x="3789" y="677"/>
                </a:lnTo>
                <a:lnTo>
                  <a:pt x="3813" y="814"/>
                </a:lnTo>
                <a:lnTo>
                  <a:pt x="3854" y="731"/>
                </a:lnTo>
                <a:lnTo>
                  <a:pt x="3902" y="772"/>
                </a:lnTo>
                <a:lnTo>
                  <a:pt x="3902" y="832"/>
                </a:lnTo>
                <a:lnTo>
                  <a:pt x="3937" y="1004"/>
                </a:lnTo>
                <a:lnTo>
                  <a:pt x="3949" y="891"/>
                </a:lnTo>
                <a:lnTo>
                  <a:pt x="3967" y="933"/>
                </a:lnTo>
                <a:lnTo>
                  <a:pt x="3967" y="766"/>
                </a:lnTo>
                <a:lnTo>
                  <a:pt x="3979" y="689"/>
                </a:lnTo>
                <a:lnTo>
                  <a:pt x="3991" y="630"/>
                </a:lnTo>
                <a:lnTo>
                  <a:pt x="4008" y="749"/>
                </a:lnTo>
                <a:lnTo>
                  <a:pt x="4044" y="850"/>
                </a:lnTo>
                <a:lnTo>
                  <a:pt x="4056" y="915"/>
                </a:lnTo>
                <a:lnTo>
                  <a:pt x="4098" y="761"/>
                </a:lnTo>
                <a:lnTo>
                  <a:pt x="4127" y="790"/>
                </a:lnTo>
                <a:lnTo>
                  <a:pt x="4193" y="1141"/>
                </a:lnTo>
                <a:lnTo>
                  <a:pt x="4216" y="1182"/>
                </a:lnTo>
                <a:lnTo>
                  <a:pt x="4240" y="1117"/>
                </a:lnTo>
                <a:lnTo>
                  <a:pt x="4299" y="962"/>
                </a:lnTo>
                <a:lnTo>
                  <a:pt x="4311" y="832"/>
                </a:lnTo>
                <a:lnTo>
                  <a:pt x="4383" y="1188"/>
                </a:lnTo>
                <a:lnTo>
                  <a:pt x="4394" y="903"/>
                </a:lnTo>
                <a:lnTo>
                  <a:pt x="4412" y="980"/>
                </a:lnTo>
                <a:lnTo>
                  <a:pt x="4436" y="1206"/>
                </a:lnTo>
                <a:lnTo>
                  <a:pt x="4472" y="1176"/>
                </a:lnTo>
                <a:lnTo>
                  <a:pt x="4513" y="980"/>
                </a:lnTo>
                <a:lnTo>
                  <a:pt x="4584" y="980"/>
                </a:lnTo>
                <a:lnTo>
                  <a:pt x="4608" y="1022"/>
                </a:lnTo>
                <a:lnTo>
                  <a:pt x="4656" y="1164"/>
                </a:lnTo>
                <a:lnTo>
                  <a:pt x="4679" y="1212"/>
                </a:lnTo>
                <a:lnTo>
                  <a:pt x="4715" y="1152"/>
                </a:lnTo>
                <a:lnTo>
                  <a:pt x="4757" y="1194"/>
                </a:lnTo>
                <a:lnTo>
                  <a:pt x="4780" y="1271"/>
                </a:lnTo>
                <a:lnTo>
                  <a:pt x="4816" y="802"/>
                </a:lnTo>
                <a:lnTo>
                  <a:pt x="4834" y="671"/>
                </a:lnTo>
                <a:lnTo>
                  <a:pt x="4852" y="588"/>
                </a:lnTo>
                <a:lnTo>
                  <a:pt x="4858" y="392"/>
                </a:lnTo>
                <a:lnTo>
                  <a:pt x="4899" y="499"/>
                </a:lnTo>
                <a:lnTo>
                  <a:pt x="4905" y="404"/>
                </a:lnTo>
                <a:lnTo>
                  <a:pt x="4935" y="369"/>
                </a:lnTo>
                <a:lnTo>
                  <a:pt x="4941" y="291"/>
                </a:lnTo>
                <a:lnTo>
                  <a:pt x="4953" y="167"/>
                </a:lnTo>
                <a:lnTo>
                  <a:pt x="4982" y="202"/>
                </a:lnTo>
                <a:lnTo>
                  <a:pt x="4982" y="1342"/>
                </a:lnTo>
                <a:lnTo>
                  <a:pt x="0" y="1342"/>
                </a:lnTo>
                <a:lnTo>
                  <a:pt x="0" y="345"/>
                </a:lnTo>
                <a:lnTo>
                  <a:pt x="24" y="274"/>
                </a:lnTo>
                <a:close/>
              </a:path>
            </a:pathLst>
          </a:custGeom>
          <a:solidFill>
            <a:srgbClr val="FF0000">
              <a:alpha val="58000"/>
            </a:srgbClr>
          </a:solidFill>
          <a:ln w="9525">
            <a:noFill/>
            <a:round/>
            <a:headEnd/>
            <a:tailEnd/>
          </a:ln>
          <a:effectLst/>
        </p:spPr>
        <p:txBody>
          <a:bodyPr/>
          <a:lstStyle/>
          <a:p>
            <a:endParaRPr lang="en-US"/>
          </a:p>
        </p:txBody>
      </p:sp>
    </p:spTree>
    <p:extLst>
      <p:ext uri="{BB962C8B-B14F-4D97-AF65-F5344CB8AC3E}">
        <p14:creationId xmlns:p14="http://schemas.microsoft.com/office/powerpoint/2010/main" val="691197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7546">
                                            <p:txEl>
                                              <p:pRg st="1" end="1"/>
                                            </p:txEl>
                                          </p:spTgt>
                                        </p:tgtEl>
                                        <p:attrNameLst>
                                          <p:attrName>style.visibility</p:attrName>
                                        </p:attrNameLst>
                                      </p:cBhvr>
                                      <p:to>
                                        <p:strVal val="visible"/>
                                      </p:to>
                                    </p:set>
                                    <p:anim calcmode="lin" valueType="num">
                                      <p:cBhvr additive="base">
                                        <p:cTn id="7" dur="500" fill="hold"/>
                                        <p:tgtEl>
                                          <p:spTgt spid="12175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7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17545"/>
                                        </p:tgtEl>
                                        <p:attrNameLst>
                                          <p:attrName>style.visibility</p:attrName>
                                        </p:attrNameLst>
                                      </p:cBhvr>
                                      <p:to>
                                        <p:strVal val="visible"/>
                                      </p:to>
                                    </p:set>
                                    <p:animEffect transition="in" filter="fade">
                                      <p:cBhvr>
                                        <p:cTn id="11" dur="2000"/>
                                        <p:tgtEl>
                                          <p:spTgt spid="12175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17540"/>
                                        </p:tgtEl>
                                        <p:attrNameLst>
                                          <p:attrName>style.visibility</p:attrName>
                                        </p:attrNameLst>
                                      </p:cBhvr>
                                      <p:to>
                                        <p:strVal val="visible"/>
                                      </p:to>
                                    </p:set>
                                    <p:animEffect transition="in" filter="wipe(left)">
                                      <p:cBhvr>
                                        <p:cTn id="16" dur="5000"/>
                                        <p:tgtEl>
                                          <p:spTgt spid="12175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17541"/>
                                        </p:tgtEl>
                                        <p:attrNameLst>
                                          <p:attrName>style.visibility</p:attrName>
                                        </p:attrNameLst>
                                      </p:cBhvr>
                                      <p:to>
                                        <p:strVal val="visible"/>
                                      </p:to>
                                    </p:set>
                                    <p:animEffect transition="in" filter="wipe(left)">
                                      <p:cBhvr>
                                        <p:cTn id="19" dur="5000"/>
                                        <p:tgtEl>
                                          <p:spTgt spid="121754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17546">
                                            <p:txEl>
                                              <p:pRg st="2" end="2"/>
                                            </p:txEl>
                                          </p:spTgt>
                                        </p:tgtEl>
                                        <p:attrNameLst>
                                          <p:attrName>style.visibility</p:attrName>
                                        </p:attrNameLst>
                                      </p:cBhvr>
                                      <p:to>
                                        <p:strVal val="visible"/>
                                      </p:to>
                                    </p:set>
                                    <p:anim calcmode="lin" valueType="num">
                                      <p:cBhvr additive="base">
                                        <p:cTn id="24" dur="500" fill="hold"/>
                                        <p:tgtEl>
                                          <p:spTgt spid="121754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17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1" grpId="0" animBg="1"/>
      <p:bldP spid="12175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Describe evidence that links global warming to increased levels of greenhouse gases.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 more detailed plot shows perhaps that </a:t>
            </a:r>
            <a:r>
              <a:rPr lang="en-US" b="1">
                <a:solidFill>
                  <a:srgbClr val="FF6600"/>
                </a:solidFill>
                <a:cs typeface="Times New Roman" pitchFamily="18" charset="0"/>
              </a:rPr>
              <a:t>CO</a:t>
            </a:r>
            <a:r>
              <a:rPr lang="en-US" b="1" baseline="-25000">
                <a:solidFill>
                  <a:srgbClr val="FF6600"/>
                </a:solidFill>
                <a:cs typeface="Times New Roman" pitchFamily="18" charset="0"/>
              </a:rPr>
              <a:t>2</a:t>
            </a:r>
            <a:r>
              <a:rPr lang="en-US" b="1">
                <a:solidFill>
                  <a:srgbClr val="FF6600"/>
                </a:solidFill>
                <a:cs typeface="Times New Roman" pitchFamily="18" charset="0"/>
              </a:rPr>
              <a:t> </a:t>
            </a:r>
            <a:r>
              <a:rPr lang="en-US">
                <a:cs typeface="Times New Roman" pitchFamily="18" charset="0"/>
              </a:rPr>
              <a:t>change</a:t>
            </a:r>
            <a:r>
              <a:rPr lang="en-US">
                <a:solidFill>
                  <a:srgbClr val="000000"/>
                </a:solidFill>
                <a:cs typeface="Times New Roman" pitchFamily="18" charset="0"/>
              </a:rPr>
              <a:t> leads </a:t>
            </a:r>
            <a:r>
              <a:rPr lang="en-US" b="1">
                <a:solidFill>
                  <a:schemeClr val="accent2"/>
                </a:solidFill>
                <a:cs typeface="Times New Roman" pitchFamily="18" charset="0"/>
              </a:rPr>
              <a:t>temperature</a:t>
            </a:r>
            <a:r>
              <a:rPr lang="en-US">
                <a:solidFill>
                  <a:srgbClr val="000000"/>
                </a:solidFill>
                <a:cs typeface="Times New Roman" pitchFamily="18" charset="0"/>
              </a:rPr>
              <a:t> in change. But the overall percentages from the previous graph gives the lead slightly to temperature… </a:t>
            </a:r>
            <a:endParaRPr lang="en-US" i="1">
              <a:solidFill>
                <a:srgbClr val="000000"/>
              </a:solidFill>
              <a:cs typeface="Times New Roman" pitchFamily="18" charset="0"/>
            </a:endParaRPr>
          </a:p>
        </p:txBody>
      </p:sp>
      <p:sp>
        <p:nvSpPr>
          <p:cNvPr id="1203203"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03204" name="Picture 4" descr="Shakun Fig 2a">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4963" y="3187700"/>
            <a:ext cx="5749925" cy="3611563"/>
          </a:xfrm>
          <a:prstGeom prst="rect">
            <a:avLst/>
          </a:prstGeom>
          <a:noFill/>
        </p:spPr>
      </p:pic>
      <p:pic>
        <p:nvPicPr>
          <p:cNvPr id="1203208"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13475" y="3478213"/>
            <a:ext cx="2714625" cy="2668587"/>
          </a:xfrm>
          <a:prstGeom prst="rect">
            <a:avLst/>
          </a:prstGeom>
          <a:solidFill>
            <a:srgbClr val="FFFFCC"/>
          </a:solidFill>
          <a:ln w="9525">
            <a:solidFill>
              <a:schemeClr val="hlink"/>
            </a:solidFill>
            <a:miter lim="800000"/>
            <a:headEnd/>
            <a:tailEnd/>
          </a:ln>
        </p:spPr>
      </p:pic>
    </p:spTree>
    <p:extLst>
      <p:ext uri="{BB962C8B-B14F-4D97-AF65-F5344CB8AC3E}">
        <p14:creationId xmlns:p14="http://schemas.microsoft.com/office/powerpoint/2010/main" val="3519516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3202">
                                            <p:txEl>
                                              <p:pRg st="1" end="1"/>
                                            </p:txEl>
                                          </p:spTgt>
                                        </p:tgtEl>
                                        <p:attrNameLst>
                                          <p:attrName>style.visibility</p:attrName>
                                        </p:attrNameLst>
                                      </p:cBhvr>
                                      <p:to>
                                        <p:strVal val="visible"/>
                                      </p:to>
                                    </p:set>
                                    <p:anim calcmode="lin" valueType="num">
                                      <p:cBhvr additive="base">
                                        <p:cTn id="7" dur="500" fill="hold"/>
                                        <p:tgtEl>
                                          <p:spTgt spid="1203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3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03204"/>
                                        </p:tgtEl>
                                        <p:attrNameLst>
                                          <p:attrName>style.visibility</p:attrName>
                                        </p:attrNameLst>
                                      </p:cBhvr>
                                      <p:to>
                                        <p:strVal val="visible"/>
                                      </p:to>
                                    </p:set>
                                    <p:anim calcmode="lin" valueType="num">
                                      <p:cBhvr>
                                        <p:cTn id="11" dur="500" fill="hold"/>
                                        <p:tgtEl>
                                          <p:spTgt spid="1203204"/>
                                        </p:tgtEl>
                                        <p:attrNameLst>
                                          <p:attrName>ppt_w</p:attrName>
                                        </p:attrNameLst>
                                      </p:cBhvr>
                                      <p:tavLst>
                                        <p:tav tm="0">
                                          <p:val>
                                            <p:fltVal val="0"/>
                                          </p:val>
                                        </p:tav>
                                        <p:tav tm="100000">
                                          <p:val>
                                            <p:strVal val="#ppt_w"/>
                                          </p:val>
                                        </p:tav>
                                      </p:tavLst>
                                    </p:anim>
                                    <p:anim calcmode="lin" valueType="num">
                                      <p:cBhvr>
                                        <p:cTn id="12" dur="500" fill="hold"/>
                                        <p:tgtEl>
                                          <p:spTgt spid="1203204"/>
                                        </p:tgtEl>
                                        <p:attrNameLst>
                                          <p:attrName>ppt_h</p:attrName>
                                        </p:attrNameLst>
                                      </p:cBhvr>
                                      <p:tavLst>
                                        <p:tav tm="0">
                                          <p:val>
                                            <p:fltVal val="0"/>
                                          </p:val>
                                        </p:tav>
                                        <p:tav tm="100000">
                                          <p:val>
                                            <p:strVal val="#ppt_h"/>
                                          </p:val>
                                        </p:tav>
                                      </p:tavLst>
                                    </p:anim>
                                    <p:animEffect transition="in" filter="fade">
                                      <p:cBhvr>
                                        <p:cTn id="13" dur="500"/>
                                        <p:tgtEl>
                                          <p:spTgt spid="120320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203208"/>
                                        </p:tgtEl>
                                        <p:attrNameLst>
                                          <p:attrName>style.visibility</p:attrName>
                                        </p:attrNameLst>
                                      </p:cBhvr>
                                      <p:to>
                                        <p:strVal val="visible"/>
                                      </p:to>
                                    </p:set>
                                    <p:anim calcmode="lin" valueType="num">
                                      <p:cBhvr>
                                        <p:cTn id="18" dur="500" fill="hold"/>
                                        <p:tgtEl>
                                          <p:spTgt spid="1203208"/>
                                        </p:tgtEl>
                                        <p:attrNameLst>
                                          <p:attrName>ppt_w</p:attrName>
                                        </p:attrNameLst>
                                      </p:cBhvr>
                                      <p:tavLst>
                                        <p:tav tm="0">
                                          <p:val>
                                            <p:fltVal val="0"/>
                                          </p:val>
                                        </p:tav>
                                        <p:tav tm="100000">
                                          <p:val>
                                            <p:strVal val="#ppt_w"/>
                                          </p:val>
                                        </p:tav>
                                      </p:tavLst>
                                    </p:anim>
                                    <p:anim calcmode="lin" valueType="num">
                                      <p:cBhvr>
                                        <p:cTn id="19" dur="500" fill="hold"/>
                                        <p:tgtEl>
                                          <p:spTgt spid="1203208"/>
                                        </p:tgtEl>
                                        <p:attrNameLst>
                                          <p:attrName>ppt_h</p:attrName>
                                        </p:attrNameLst>
                                      </p:cBhvr>
                                      <p:tavLst>
                                        <p:tav tm="0">
                                          <p:val>
                                            <p:fltVal val="0"/>
                                          </p:val>
                                        </p:tav>
                                        <p:tav tm="100000">
                                          <p:val>
                                            <p:strVal val="#ppt_h"/>
                                          </p:val>
                                        </p:tav>
                                      </p:tavLst>
                                    </p:anim>
                                    <p:animEffect transition="in" filter="fade">
                                      <p:cBhvr>
                                        <p:cTn id="20" dur="500"/>
                                        <p:tgtEl>
                                          <p:spTgt spid="1203208"/>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Outline some of the mechanisms that may increase the rate of global warming.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Obviously, increased need for energy leads to increased burning of fossil fuels (or biomass) which leads to more greenhouse gases, which would increase the rate of global warming.	</a:t>
            </a:r>
          </a:p>
        </p:txBody>
      </p:sp>
      <p:sp>
        <p:nvSpPr>
          <p:cNvPr id="1221637" name="Rectangle 5"/>
          <p:cNvSpPr>
            <a:spLocks noChangeArrowheads="1"/>
          </p:cNvSpPr>
          <p:nvPr/>
        </p:nvSpPr>
        <p:spPr bwMode="auto">
          <a:xfrm>
            <a:off x="682625" y="3340100"/>
            <a:ext cx="2011363" cy="3517900"/>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This graph is compiled by the wishful thinkers located at </a:t>
            </a:r>
            <a:r>
              <a:rPr lang="en-US" u="sng">
                <a:sym typeface="Symbol" pitchFamily="18" charset="2"/>
              </a:rPr>
              <a:t>http://www.via-azul.eu/</a:t>
            </a:r>
          </a:p>
        </p:txBody>
      </p:sp>
      <p:sp>
        <p:nvSpPr>
          <p:cNvPr id="1221635"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21636" name="Picture 4"/>
          <p:cNvPicPr>
            <a:picLocks noChangeAspect="1" noChangeArrowheads="1"/>
          </p:cNvPicPr>
          <p:nvPr/>
        </p:nvPicPr>
        <p:blipFill>
          <a:blip r:embed="rId4" cstate="print"/>
          <a:srcRect/>
          <a:stretch>
            <a:fillRect/>
          </a:stretch>
        </p:blipFill>
        <p:spPr bwMode="auto">
          <a:xfrm>
            <a:off x="2579688" y="3341688"/>
            <a:ext cx="5883275" cy="3516312"/>
          </a:xfrm>
          <a:prstGeom prst="rect">
            <a:avLst/>
          </a:prstGeom>
          <a:noFill/>
        </p:spPr>
      </p:pic>
    </p:spTree>
    <p:extLst>
      <p:ext uri="{BB962C8B-B14F-4D97-AF65-F5344CB8AC3E}">
        <p14:creationId xmlns:p14="http://schemas.microsoft.com/office/powerpoint/2010/main" val="4254565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1634">
                                            <p:txEl>
                                              <p:pRg st="0" end="0"/>
                                            </p:txEl>
                                          </p:spTgt>
                                        </p:tgtEl>
                                        <p:attrNameLst>
                                          <p:attrName>style.visibility</p:attrName>
                                        </p:attrNameLst>
                                      </p:cBhvr>
                                      <p:to>
                                        <p:strVal val="visible"/>
                                      </p:to>
                                    </p:set>
                                    <p:anim calcmode="lin" valueType="num">
                                      <p:cBhvr additive="base">
                                        <p:cTn id="7" dur="500" fill="hold"/>
                                        <p:tgtEl>
                                          <p:spTgt spid="1221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16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1634">
                                            <p:txEl>
                                              <p:pRg st="1" end="1"/>
                                            </p:txEl>
                                          </p:spTgt>
                                        </p:tgtEl>
                                        <p:attrNameLst>
                                          <p:attrName>style.visibility</p:attrName>
                                        </p:attrNameLst>
                                      </p:cBhvr>
                                      <p:to>
                                        <p:strVal val="visible"/>
                                      </p:to>
                                    </p:set>
                                    <p:anim calcmode="lin" valueType="num">
                                      <p:cBhvr additive="base">
                                        <p:cTn id="13" dur="500" fill="hold"/>
                                        <p:tgtEl>
                                          <p:spTgt spid="1221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1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221636"/>
                                        </p:tgtEl>
                                        <p:attrNameLst>
                                          <p:attrName>style.visibility</p:attrName>
                                        </p:attrNameLst>
                                      </p:cBhvr>
                                      <p:to>
                                        <p:strVal val="visible"/>
                                      </p:to>
                                    </p:set>
                                    <p:anim calcmode="lin" valueType="num">
                                      <p:cBhvr>
                                        <p:cTn id="17" dur="500" fill="hold"/>
                                        <p:tgtEl>
                                          <p:spTgt spid="1221636"/>
                                        </p:tgtEl>
                                        <p:attrNameLst>
                                          <p:attrName>ppt_w</p:attrName>
                                        </p:attrNameLst>
                                      </p:cBhvr>
                                      <p:tavLst>
                                        <p:tav tm="0">
                                          <p:val>
                                            <p:fltVal val="0"/>
                                          </p:val>
                                        </p:tav>
                                        <p:tav tm="100000">
                                          <p:val>
                                            <p:strVal val="#ppt_w"/>
                                          </p:val>
                                        </p:tav>
                                      </p:tavLst>
                                    </p:anim>
                                    <p:anim calcmode="lin" valueType="num">
                                      <p:cBhvr>
                                        <p:cTn id="18" dur="500" fill="hold"/>
                                        <p:tgtEl>
                                          <p:spTgt spid="1221636"/>
                                        </p:tgtEl>
                                        <p:attrNameLst>
                                          <p:attrName>ppt_h</p:attrName>
                                        </p:attrNameLst>
                                      </p:cBhvr>
                                      <p:tavLst>
                                        <p:tav tm="0">
                                          <p:val>
                                            <p:fltVal val="0"/>
                                          </p:val>
                                        </p:tav>
                                        <p:tav tm="100000">
                                          <p:val>
                                            <p:strVal val="#ppt_h"/>
                                          </p:val>
                                        </p:tav>
                                      </p:tavLst>
                                    </p:anim>
                                    <p:animEffect transition="in" filter="fade">
                                      <p:cBhvr>
                                        <p:cTn id="19" dur="500"/>
                                        <p:tgtEl>
                                          <p:spTgt spid="12216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21637">
                                            <p:txEl>
                                              <p:pRg st="1" end="1"/>
                                            </p:txEl>
                                          </p:spTgt>
                                        </p:tgtEl>
                                        <p:attrNameLst>
                                          <p:attrName>style.visibility</p:attrName>
                                        </p:attrNameLst>
                                      </p:cBhvr>
                                      <p:to>
                                        <p:strVal val="visible"/>
                                      </p:to>
                                    </p:set>
                                    <p:anim calcmode="lin" valueType="num">
                                      <p:cBhvr additive="base">
                                        <p:cTn id="24" dur="500" fill="hold"/>
                                        <p:tgtEl>
                                          <p:spTgt spid="122163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16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a:spcBef>
                <a:spcPct val="20000"/>
              </a:spcBef>
            </a:pPr>
            <a:r>
              <a:rPr lang="en-US">
                <a:solidFill>
                  <a:srgbClr val="000000"/>
                </a:solidFill>
                <a:cs typeface="Times New Roman" pitchFamily="18" charset="0"/>
              </a:rPr>
              <a:t>Outline some of the mechanisms that may increase the rate of global warming. 	</a:t>
            </a:r>
          </a:p>
          <a:p>
            <a:pPr>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Another mechanism would be the decreased albedo caused by melting ice caps. Ice and snow have the highest albedo (0.6) of any terrestrial landscape. Less light would be reflected by snow and ice and more would be absorbed.</a:t>
            </a:r>
          </a:p>
        </p:txBody>
      </p:sp>
      <p:sp>
        <p:nvSpPr>
          <p:cNvPr id="1223683" name="Rectangle 3"/>
          <p:cNvSpPr>
            <a:spLocks noGrp="1" noChangeArrowheads="1"/>
          </p:cNvSpPr>
          <p:nvPr>
            <p:ph type="ctrTitle"/>
          </p:nvPr>
        </p:nvSpPr>
        <p:spPr>
          <a:xfrm>
            <a:off x="685800" y="533400"/>
            <a:ext cx="7772400" cy="833438"/>
          </a:xfrm>
          <a:noFill/>
          <a:ln/>
        </p:spPr>
        <p:txBody>
          <a:bodyPr/>
          <a:lstStyle/>
          <a:p>
            <a:pPr algn="l"/>
            <a:r>
              <a:rPr lang="en-US" sz="2400" b="1">
                <a:latin typeface="Courier New" pitchFamily="49" charset="0"/>
              </a:rPr>
              <a:t>Topic 8: Energy, power, climate change</a:t>
            </a:r>
            <a:br>
              <a:rPr lang="en-US" sz="2400" b="1">
                <a:latin typeface="Courier New" pitchFamily="49" charset="0"/>
              </a:rPr>
            </a:br>
            <a:r>
              <a:rPr lang="en-US" sz="2400">
                <a:solidFill>
                  <a:schemeClr val="tx1"/>
                </a:solidFill>
                <a:latin typeface="Courier New" pitchFamily="49" charset="0"/>
              </a:rPr>
              <a:t>8.6 Global warming</a:t>
            </a:r>
          </a:p>
        </p:txBody>
      </p:sp>
      <p:pic>
        <p:nvPicPr>
          <p:cNvPr id="1223684" name="Picture 4" descr="Global Warming - Steigletscher glacier 1994"/>
          <p:cNvPicPr>
            <a:picLocks noChangeAspect="1" noChangeArrowheads="1"/>
          </p:cNvPicPr>
          <p:nvPr/>
        </p:nvPicPr>
        <p:blipFill>
          <a:blip r:embed="rId6" cstate="print"/>
          <a:srcRect/>
          <a:stretch>
            <a:fillRect/>
          </a:stretch>
        </p:blipFill>
        <p:spPr bwMode="auto">
          <a:xfrm>
            <a:off x="1255713" y="3695700"/>
            <a:ext cx="6743700" cy="3092450"/>
          </a:xfrm>
          <a:prstGeom prst="rect">
            <a:avLst/>
          </a:prstGeom>
          <a:noFill/>
        </p:spPr>
      </p:pic>
      <p:pic>
        <p:nvPicPr>
          <p:cNvPr id="1223685" name="Picture 5" descr="Global Warming - Steigletscher glacier 2006"/>
          <p:cNvPicPr>
            <a:picLocks noChangeAspect="1" noChangeArrowheads="1"/>
          </p:cNvPicPr>
          <p:nvPr/>
        </p:nvPicPr>
        <p:blipFill>
          <a:blip r:embed="rId7" cstate="print"/>
          <a:srcRect/>
          <a:stretch>
            <a:fillRect/>
          </a:stretch>
        </p:blipFill>
        <p:spPr bwMode="auto">
          <a:xfrm>
            <a:off x="1260475" y="3695700"/>
            <a:ext cx="6737350" cy="3081338"/>
          </a:xfrm>
          <a:prstGeom prst="rect">
            <a:avLst/>
          </a:prstGeom>
          <a:noFill/>
        </p:spPr>
      </p:pic>
      <p:sp>
        <p:nvSpPr>
          <p:cNvPr id="1223686" name="Text Box 6"/>
          <p:cNvSpPr txBox="1">
            <a:spLocks noChangeArrowheads="1"/>
          </p:cNvSpPr>
          <p:nvPr/>
        </p:nvSpPr>
        <p:spPr bwMode="auto">
          <a:xfrm>
            <a:off x="5237163" y="5019675"/>
            <a:ext cx="2763837" cy="1739900"/>
          </a:xfrm>
          <a:prstGeom prst="rect">
            <a:avLst/>
          </a:prstGeom>
          <a:noFill/>
          <a:ln w="9525">
            <a:noFill/>
            <a:miter lim="800000"/>
            <a:headEnd/>
            <a:tailEnd/>
          </a:ln>
          <a:effectLst/>
        </p:spPr>
        <p:txBody>
          <a:bodyPr>
            <a:spAutoFit/>
          </a:bodyPr>
          <a:lstStyle/>
          <a:p>
            <a:pPr algn="r">
              <a:lnSpc>
                <a:spcPct val="90000"/>
              </a:lnSpc>
              <a:spcBef>
                <a:spcPct val="20000"/>
              </a:spcBef>
            </a:pPr>
            <a:r>
              <a:rPr lang="en-US" b="1">
                <a:solidFill>
                  <a:srgbClr val="FFFFCC"/>
                </a:solidFill>
              </a:rPr>
              <a:t>Anecdotal evidence - Observations of changes in the environment in our lifetimes...</a:t>
            </a:r>
            <a:endParaRPr lang="en-US" b="1">
              <a:solidFill>
                <a:schemeClr val="hlink"/>
              </a:solidFill>
            </a:endParaRPr>
          </a:p>
        </p:txBody>
      </p:sp>
    </p:spTree>
    <p:extLst>
      <p:ext uri="{BB962C8B-B14F-4D97-AF65-F5344CB8AC3E}">
        <p14:creationId xmlns:p14="http://schemas.microsoft.com/office/powerpoint/2010/main" val="905734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3682">
                                            <p:txEl>
                                              <p:pRg st="1" end="1"/>
                                            </p:txEl>
                                          </p:spTgt>
                                        </p:tgtEl>
                                        <p:attrNameLst>
                                          <p:attrName>style.visibility</p:attrName>
                                        </p:attrNameLst>
                                      </p:cBhvr>
                                      <p:to>
                                        <p:strVal val="visible"/>
                                      </p:to>
                                    </p:set>
                                    <p:anim calcmode="lin" valueType="num">
                                      <p:cBhvr additive="base">
                                        <p:cTn id="7" dur="500" fill="hold"/>
                                        <p:tgtEl>
                                          <p:spTgt spid="1223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3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23684"/>
                                        </p:tgtEl>
                                        <p:attrNameLst>
                                          <p:attrName>style.visibility</p:attrName>
                                        </p:attrNameLst>
                                      </p:cBhvr>
                                      <p:to>
                                        <p:strVal val="visible"/>
                                      </p:to>
                                    </p:set>
                                    <p:animEffect transition="in" filter="wipe(down)">
                                      <p:cBhvr>
                                        <p:cTn id="13" dur="500"/>
                                        <p:tgtEl>
                                          <p:spTgt spid="1223684"/>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23685"/>
                                        </p:tgtEl>
                                        <p:attrNameLst>
                                          <p:attrName>style.visibility</p:attrName>
                                        </p:attrNameLst>
                                      </p:cBhvr>
                                      <p:to>
                                        <p:strVal val="visible"/>
                                      </p:to>
                                    </p:set>
                                    <p:animEffect transition="in" filter="fade">
                                      <p:cBhvr>
                                        <p:cTn id="18" dur="2000"/>
                                        <p:tgtEl>
                                          <p:spTgt spid="1223685"/>
                                        </p:tgtEl>
                                      </p:cBhvr>
                                    </p:animEffect>
                                  </p:childTnLst>
                                  <p:subTnLst>
                                    <p:audio>
                                      <p:cMediaNode>
                                        <p:cTn display="0" masterRel="sameClick">
                                          <p:stCondLst>
                                            <p:cond evt="begin" delay="0">
                                              <p:tn val="16"/>
                                            </p:cond>
                                          </p:stCondLst>
                                          <p:endCondLst>
                                            <p:cond evt="onStopAudio" delay="0">
                                              <p:tgtEl>
                                                <p:sldTgt/>
                                              </p:tgtEl>
                                            </p:cond>
                                          </p:endCondLst>
                                        </p:cTn>
                                        <p:tgtEl>
                                          <p:sndTgt r:embed="rId5" name="babblingbrook.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223686"/>
                                        </p:tgtEl>
                                        <p:attrNameLst>
                                          <p:attrName>style.visibility</p:attrName>
                                        </p:attrNameLst>
                                      </p:cBhvr>
                                      <p:to>
                                        <p:strVal val="visible"/>
                                      </p:to>
                                    </p:set>
                                    <p:anim calcmode="lin" valueType="num">
                                      <p:cBhvr>
                                        <p:cTn id="23" dur="500" fill="hold"/>
                                        <p:tgtEl>
                                          <p:spTgt spid="1223686"/>
                                        </p:tgtEl>
                                        <p:attrNameLst>
                                          <p:attrName>ppt_w</p:attrName>
                                        </p:attrNameLst>
                                      </p:cBhvr>
                                      <p:tavLst>
                                        <p:tav tm="0">
                                          <p:val>
                                            <p:fltVal val="0"/>
                                          </p:val>
                                        </p:tav>
                                        <p:tav tm="100000">
                                          <p:val>
                                            <p:strVal val="#ppt_w"/>
                                          </p:val>
                                        </p:tav>
                                      </p:tavLst>
                                    </p:anim>
                                    <p:anim calcmode="lin" valueType="num">
                                      <p:cBhvr>
                                        <p:cTn id="24" dur="500" fill="hold"/>
                                        <p:tgtEl>
                                          <p:spTgt spid="1223686"/>
                                        </p:tgtEl>
                                        <p:attrNameLst>
                                          <p:attrName>ppt_h</p:attrName>
                                        </p:attrNameLst>
                                      </p:cBhvr>
                                      <p:tavLst>
                                        <p:tav tm="0">
                                          <p:val>
                                            <p:fltVal val="0"/>
                                          </p:val>
                                        </p:tav>
                                        <p:tav tm="100000">
                                          <p:val>
                                            <p:strVal val="#ppt_h"/>
                                          </p:val>
                                        </p:tav>
                                      </p:tavLst>
                                    </p:anim>
                                    <p:animEffect transition="in" filter="fade">
                                      <p:cBhvr>
                                        <p:cTn id="25" dur="500"/>
                                        <p:tgtEl>
                                          <p:spTgt spid="1223686"/>
                                        </p:tgtEl>
                                      </p:cBhvr>
                                    </p:animEffect>
                                  </p:childTnLst>
                                  <p:subTnLst>
                                    <p:audio>
                                      <p:cMediaNode>
                                        <p:cTn display="0" masterRel="sameClick">
                                          <p:stCondLst>
                                            <p:cond evt="begin" delay="0">
                                              <p:tn val="2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881</Words>
  <Application>Microsoft Office PowerPoint</Application>
  <PresentationFormat>On-screen Show (4:3)</PresentationFormat>
  <Paragraphs>131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lpstr>Topic 8: Energy, power, climate change 8.6 Global warming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8: Energy, power, climate change 8.6 Global warming</dc:title>
  <dc:creator>Tu-Trinh</dc:creator>
  <cp:lastModifiedBy>Tu-Trinh</cp:lastModifiedBy>
  <cp:revision>2</cp:revision>
  <dcterms:created xsi:type="dcterms:W3CDTF">2016-03-29T13:24:19Z</dcterms:created>
  <dcterms:modified xsi:type="dcterms:W3CDTF">2016-04-19T15:44:41Z</dcterms:modified>
</cp:coreProperties>
</file>