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89" r:id="rId2"/>
    <p:sldId id="390" r:id="rId3"/>
    <p:sldId id="391" r:id="rId4"/>
    <p:sldId id="392" r:id="rId5"/>
    <p:sldId id="393" r:id="rId6"/>
    <p:sldId id="394" r:id="rId7"/>
    <p:sldId id="396" r:id="rId8"/>
    <p:sldId id="397" r:id="rId9"/>
    <p:sldId id="398" r:id="rId10"/>
    <p:sldId id="399" r:id="rId11"/>
    <p:sldId id="400"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47" r:id="rId32"/>
    <p:sldId id="448" r:id="rId33"/>
    <p:sldId id="422" r:id="rId34"/>
    <p:sldId id="423" r:id="rId35"/>
    <p:sldId id="424" r:id="rId36"/>
    <p:sldId id="425"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9"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8000"/>
    <a:srgbClr val="0066FF"/>
    <a:srgbClr val="EAEAEA"/>
    <a:srgbClr val="006600"/>
    <a:srgbClr val="3333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2" d="100"/>
          <a:sy n="62"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E2CABC8-5210-4362-982F-6F03F3A08D5E}" type="slidenum">
              <a:rPr lang="en-US" altLang="en-US"/>
              <a:pPr>
                <a:defRPr/>
              </a:pPr>
              <a:t>‹#›</a:t>
            </a:fld>
            <a:endParaRPr lang="en-US" altLang="en-US"/>
          </a:p>
        </p:txBody>
      </p:sp>
    </p:spTree>
    <p:extLst>
      <p:ext uri="{BB962C8B-B14F-4D97-AF65-F5344CB8AC3E}">
        <p14:creationId xmlns:p14="http://schemas.microsoft.com/office/powerpoint/2010/main" val="192572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55CFA53-A9FC-4829-B301-974811EFE5F0}" type="slidenum">
              <a:rPr lang="en-US" altLang="en-US" smtClean="0"/>
              <a:pPr>
                <a:defRPr/>
              </a:pPr>
              <a:t>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03D997-8DE3-4F6B-A63F-020419B53A76}" type="slidenum">
              <a:rPr lang="en-US"/>
              <a:pPr>
                <a:defRPr/>
              </a:pPr>
              <a:t>10</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522A2-21C9-46FD-BF72-B8C7613FF852}" type="slidenum">
              <a:rPr lang="en-US"/>
              <a:pPr>
                <a:defRPr/>
              </a:pPr>
              <a:t>11</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3C1B32-FB47-4A56-B111-31C74B6F11FF}" type="slidenum">
              <a:rPr lang="en-US"/>
              <a:pPr>
                <a:defRPr/>
              </a:pPr>
              <a:t>12</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C3374B-A33D-45B9-9C25-6DD197B36714}" type="slidenum">
              <a:rPr lang="en-US"/>
              <a:pPr>
                <a:defRPr/>
              </a:pPr>
              <a:t>13</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86650B-D39C-4A6F-8282-B0E69A23B7D4}" type="slidenum">
              <a:rPr lang="en-US"/>
              <a:pPr>
                <a:defRPr/>
              </a:pPr>
              <a:t>14</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A14E8B-01D0-4662-B9CF-53FCA3879F27}" type="slidenum">
              <a:rPr lang="en-US"/>
              <a:pPr>
                <a:defRPr/>
              </a:pPr>
              <a:t>15</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9DE9F4-FDD8-4DCB-B3F0-734FE4C53CD8}" type="slidenum">
              <a:rPr lang="en-US"/>
              <a:pPr>
                <a:defRPr/>
              </a:pPr>
              <a:t>16</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1FE6E7-9628-485A-A01E-FBA19B74DB0D}" type="slidenum">
              <a:rPr lang="en-US"/>
              <a:pPr>
                <a:defRPr/>
              </a:pPr>
              <a:t>17</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355A2-E899-479B-BACB-0011651E3DF6}" type="slidenum">
              <a:rPr lang="en-US"/>
              <a:pPr>
                <a:defRPr/>
              </a:pPr>
              <a:t>18</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E2F835-4585-41DE-887F-4CC553C2B8C6}" type="slidenum">
              <a:rPr lang="en-US"/>
              <a:pPr>
                <a:defRPr/>
              </a:pPr>
              <a:t>19</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BB46F6D-6C9E-493F-81ED-87F652A673D6}" type="slidenum">
              <a:rPr lang="en-US" altLang="en-US" smtClean="0"/>
              <a:pPr>
                <a:defRPr/>
              </a:pPr>
              <a:t>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84B78E-4670-447C-8317-DA8A6F2C020C}" type="slidenum">
              <a:rPr lang="en-US"/>
              <a:pPr>
                <a:defRPr/>
              </a:pPr>
              <a:t>20</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EBA052-7436-4157-A37D-77DB4AD157B6}" type="slidenum">
              <a:rPr lang="en-US"/>
              <a:pPr>
                <a:defRPr/>
              </a:pPr>
              <a:t>21</a:t>
            </a:fld>
            <a:endParaRPr 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65F968-24C0-474D-B705-F81F91F470B2}" type="slidenum">
              <a:rPr lang="en-US"/>
              <a:pPr>
                <a:defRPr/>
              </a:pPr>
              <a:t>22</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5C2CCA-0BDF-4AF0-853B-B65CEF29D937}" type="slidenum">
              <a:rPr lang="en-US"/>
              <a:pPr>
                <a:defRPr/>
              </a:pPr>
              <a:t>23</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B853E6-E68E-4F12-8196-26CD70D65E97}" type="slidenum">
              <a:rPr lang="en-US"/>
              <a:pPr>
                <a:defRPr/>
              </a:pPr>
              <a:t>24</a:t>
            </a:fld>
            <a:endParaRPr lang="en-U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E5EF4-0771-4EB2-AC73-6A3CEFE5D365}" type="slidenum">
              <a:rPr lang="en-US"/>
              <a:pPr>
                <a:defRPr/>
              </a:pPr>
              <a:t>25</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0CA753-F96F-4DAA-B756-323163D44DBA}" type="slidenum">
              <a:rPr lang="en-US"/>
              <a:pPr>
                <a:defRPr/>
              </a:pPr>
              <a:t>26</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0A50F8-A516-42E3-8886-F5AA27AEFE76}" type="slidenum">
              <a:rPr lang="en-US"/>
              <a:pPr>
                <a:defRPr/>
              </a:pPr>
              <a:t>27</a:t>
            </a:fld>
            <a:endParaRPr 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33BEA-23D0-490F-B162-C5062612851D}" type="slidenum">
              <a:rPr lang="en-US"/>
              <a:pPr>
                <a:defRPr/>
              </a:pPr>
              <a:t>28</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C70ADC-DC99-44CE-AEA1-59E7C99A31FA}" type="slidenum">
              <a:rPr lang="en-US"/>
              <a:pPr>
                <a:defRPr/>
              </a:pPr>
              <a:t>29</a:t>
            </a:fld>
            <a:endParaRPr 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AB6B5EB0-E059-46C4-AFC8-CEA4424988B9}" type="slidenum">
              <a:rPr lang="en-US" altLang="en-US" smtClean="0"/>
              <a:pPr>
                <a:defRPr/>
              </a:pPr>
              <a:t>3</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A4FF70-47C6-4452-8AE3-0EA3BC1AF31F}" type="slidenum">
              <a:rPr lang="en-US"/>
              <a:pPr>
                <a:defRPr/>
              </a:pPr>
              <a:t>30</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67754-802B-444C-AE12-6082C0214E8C}" type="slidenum">
              <a:rPr lang="en-US"/>
              <a:pPr>
                <a:defRPr/>
              </a:pPr>
              <a:t>31</a:t>
            </a:fld>
            <a:endParaRPr 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E7B4A-CC23-4832-ACB3-DD656CFD8C42}" type="slidenum">
              <a:rPr lang="en-US"/>
              <a:pPr>
                <a:defRPr/>
              </a:pPr>
              <a:t>32</a:t>
            </a:fld>
            <a:endParaRPr lang="en-US"/>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B5CBD4-D400-4C69-ABE8-DFBB6C6F596F}" type="slidenum">
              <a:rPr lang="en-US"/>
              <a:pPr>
                <a:defRPr/>
              </a:pPr>
              <a:t>33</a:t>
            </a:fld>
            <a:endParaRPr lang="en-US"/>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1EABB2-28BD-48D4-921C-4D2E147B231D}" type="slidenum">
              <a:rPr lang="en-US"/>
              <a:pPr>
                <a:defRPr/>
              </a:pPr>
              <a:t>34</a:t>
            </a:fld>
            <a:endParaRPr lang="en-US"/>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5B665C-AAED-4150-ACAF-B7315A2AD6FA}" type="slidenum">
              <a:rPr lang="en-US"/>
              <a:pPr>
                <a:defRPr/>
              </a:pPr>
              <a:t>35</a:t>
            </a:fld>
            <a:endParaRPr lang="en-US"/>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5F7EC-5E27-42BF-93D2-C9AC836CC70D}" type="slidenum">
              <a:rPr lang="en-US"/>
              <a:pPr>
                <a:defRPr/>
              </a:pPr>
              <a:t>36</a:t>
            </a:fld>
            <a:endParaRPr lang="en-US"/>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644793-4C8A-4E4E-86FA-E5154E00B6DD}" type="slidenum">
              <a:rPr lang="en-US"/>
              <a:pPr>
                <a:defRPr/>
              </a:pPr>
              <a:t>37</a:t>
            </a:fld>
            <a:endParaRPr lang="en-US"/>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E745BC-5192-4D2F-8421-E104DA925057}" type="slidenum">
              <a:rPr lang="en-US"/>
              <a:pPr>
                <a:defRPr/>
              </a:pPr>
              <a:t>38</a:t>
            </a:fld>
            <a:endParaRPr lang="en-US"/>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50D4EA-7068-44AD-9D33-A277D5C4FB59}" type="slidenum">
              <a:rPr lang="en-US"/>
              <a:pPr>
                <a:defRPr/>
              </a:pPr>
              <a:t>39</a:t>
            </a:fld>
            <a:endParaRPr lang="en-US"/>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919514B-5DDF-44A6-828D-F874809DE9AD}" type="slidenum">
              <a:rPr lang="en-US" altLang="en-US" smtClean="0"/>
              <a:pPr>
                <a:defRPr/>
              </a:pPr>
              <a:t>4</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CE8566-E7F8-4DA4-9E43-CFB328FCAF91}" type="slidenum">
              <a:rPr lang="en-US"/>
              <a:pPr>
                <a:defRPr/>
              </a:pPr>
              <a:t>40</a:t>
            </a:fld>
            <a:endParaRPr lang="en-US"/>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614E9-5161-4121-8B9B-0139D412487B}" type="slidenum">
              <a:rPr lang="en-US"/>
              <a:pPr>
                <a:defRPr/>
              </a:pPr>
              <a:t>41</a:t>
            </a:fld>
            <a:endParaRPr lang="en-US"/>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998601-3F69-4BB8-9A8A-535FAA7C3F31}" type="slidenum">
              <a:rPr lang="en-US"/>
              <a:pPr>
                <a:defRPr/>
              </a:pPr>
              <a:t>42</a:t>
            </a:fld>
            <a:endParaRPr lang="en-US"/>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FE2099-DE70-4040-A1F9-5AD63E22DDE9}" type="slidenum">
              <a:rPr lang="en-US"/>
              <a:pPr>
                <a:defRPr/>
              </a:pPr>
              <a:t>43</a:t>
            </a:fld>
            <a:endParaRPr lang="en-US"/>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ADC00C-7E37-480F-9F86-D0DA00CE3046}" type="slidenum">
              <a:rPr lang="en-US"/>
              <a:pPr>
                <a:defRPr/>
              </a:pPr>
              <a:t>44</a:t>
            </a:fld>
            <a:endParaRPr lang="en-US"/>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B4D293-041C-433E-9B1D-E6C3455C45B0}" type="slidenum">
              <a:rPr lang="en-US"/>
              <a:pPr>
                <a:defRPr/>
              </a:pPr>
              <a:t>45</a:t>
            </a:fld>
            <a:endParaRPr lang="en-US"/>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45584E-C729-44BE-8587-E08B71365FB6}" type="slidenum">
              <a:rPr lang="en-US"/>
              <a:pPr>
                <a:defRPr/>
              </a:pPr>
              <a:t>46</a:t>
            </a:fld>
            <a:endParaRPr 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212FFA-C75A-4AE4-8283-BA347FC1D44B}" type="slidenum">
              <a:rPr lang="en-US"/>
              <a:pPr>
                <a:defRPr/>
              </a:pPr>
              <a:t>47</a:t>
            </a:fld>
            <a:endParaRPr lang="en-US"/>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14A5708D-A5E1-46DC-B797-0CE092F9C7D2}" type="slidenum">
              <a:rPr lang="en-US" altLang="en-US" smtClean="0"/>
              <a:pPr>
                <a:defRPr/>
              </a:pPr>
              <a:t>5</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8D3601-FBE6-4781-A023-D4C30EC7069C}" type="slidenum">
              <a:rPr lang="en-US" altLang="en-US" smtClean="0"/>
              <a:pPr eaLnBrk="1" hangingPunct="1">
                <a:spcBef>
                  <a:spcPct val="0"/>
                </a:spcBef>
                <a:defRPr/>
              </a:pPr>
              <a:t>57</a:t>
            </a:fld>
            <a:endParaRPr lang="en-US" alt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D30582B-347F-462F-99D3-92C55F326FDF}" type="slidenum">
              <a:rPr lang="en-US" altLang="en-US" smtClean="0"/>
              <a:pPr>
                <a:defRPr/>
              </a:pPr>
              <a:t>6</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F47A96-D28C-42C4-9957-778C26F957AE}" type="slidenum">
              <a:rPr lang="en-US"/>
              <a:pPr>
                <a:defRPr/>
              </a:pPr>
              <a:t>7</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502F26-D4E5-4985-B32B-0A7D8C8B7B73}" type="slidenum">
              <a:rPr lang="en-US"/>
              <a:pPr>
                <a:defRPr/>
              </a:pPr>
              <a:t>8</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426CB6-D99E-4C43-9A82-7B99B1C355DE}" type="slidenum">
              <a:rPr lang="en-US"/>
              <a:pPr>
                <a:defRPr/>
              </a:pPr>
              <a:t>9</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EDF490-6E31-4C15-B593-AA8F2DA3E17F}" type="slidenum">
              <a:rPr lang="en-US" altLang="en-US"/>
              <a:pPr>
                <a:defRPr/>
              </a:pPr>
              <a:t>‹#›</a:t>
            </a:fld>
            <a:endParaRPr lang="en-US" altLang="en-US"/>
          </a:p>
        </p:txBody>
      </p:sp>
    </p:spTree>
    <p:extLst>
      <p:ext uri="{BB962C8B-B14F-4D97-AF65-F5344CB8AC3E}">
        <p14:creationId xmlns:p14="http://schemas.microsoft.com/office/powerpoint/2010/main" val="2883593366"/>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DE5AB0-57F4-4F19-827A-91535D3030E0}" type="slidenum">
              <a:rPr lang="en-US" altLang="en-US"/>
              <a:pPr>
                <a:defRPr/>
              </a:pPr>
              <a:t>‹#›</a:t>
            </a:fld>
            <a:endParaRPr lang="en-US" altLang="en-US"/>
          </a:p>
        </p:txBody>
      </p:sp>
    </p:spTree>
    <p:extLst>
      <p:ext uri="{BB962C8B-B14F-4D97-AF65-F5344CB8AC3E}">
        <p14:creationId xmlns:p14="http://schemas.microsoft.com/office/powerpoint/2010/main" val="1306245616"/>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0D5AE-DBF3-43BC-9D18-F8B7491F802A}" type="slidenum">
              <a:rPr lang="en-US" altLang="en-US"/>
              <a:pPr>
                <a:defRPr/>
              </a:pPr>
              <a:t>‹#›</a:t>
            </a:fld>
            <a:endParaRPr lang="en-US" altLang="en-US"/>
          </a:p>
        </p:txBody>
      </p:sp>
    </p:spTree>
    <p:extLst>
      <p:ext uri="{BB962C8B-B14F-4D97-AF65-F5344CB8AC3E}">
        <p14:creationId xmlns:p14="http://schemas.microsoft.com/office/powerpoint/2010/main" val="3741455918"/>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191038-92AB-48AC-8A52-D78F982C230E}" type="slidenum">
              <a:rPr lang="en-US" altLang="en-US"/>
              <a:pPr>
                <a:defRPr/>
              </a:pPr>
              <a:t>‹#›</a:t>
            </a:fld>
            <a:endParaRPr lang="en-US" altLang="en-US"/>
          </a:p>
        </p:txBody>
      </p:sp>
    </p:spTree>
    <p:extLst>
      <p:ext uri="{BB962C8B-B14F-4D97-AF65-F5344CB8AC3E}">
        <p14:creationId xmlns:p14="http://schemas.microsoft.com/office/powerpoint/2010/main" val="932140960"/>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CAD1F4-F15C-4785-868E-D95868A92732}" type="slidenum">
              <a:rPr lang="en-US" altLang="en-US"/>
              <a:pPr>
                <a:defRPr/>
              </a:pPr>
              <a:t>‹#›</a:t>
            </a:fld>
            <a:endParaRPr lang="en-US" altLang="en-US"/>
          </a:p>
        </p:txBody>
      </p:sp>
    </p:spTree>
    <p:extLst>
      <p:ext uri="{BB962C8B-B14F-4D97-AF65-F5344CB8AC3E}">
        <p14:creationId xmlns:p14="http://schemas.microsoft.com/office/powerpoint/2010/main" val="3852646861"/>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47553F-CC7C-4411-AB22-E73450A77ACD}" type="slidenum">
              <a:rPr lang="en-US" altLang="en-US"/>
              <a:pPr>
                <a:defRPr/>
              </a:pPr>
              <a:t>‹#›</a:t>
            </a:fld>
            <a:endParaRPr lang="en-US" altLang="en-US"/>
          </a:p>
        </p:txBody>
      </p:sp>
    </p:spTree>
    <p:extLst>
      <p:ext uri="{BB962C8B-B14F-4D97-AF65-F5344CB8AC3E}">
        <p14:creationId xmlns:p14="http://schemas.microsoft.com/office/powerpoint/2010/main" val="51487055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4B98BDB-381E-4C8A-8BFF-8BCD9AB0885B}" type="slidenum">
              <a:rPr lang="en-US" altLang="en-US"/>
              <a:pPr>
                <a:defRPr/>
              </a:pPr>
              <a:t>‹#›</a:t>
            </a:fld>
            <a:endParaRPr lang="en-US" altLang="en-US"/>
          </a:p>
        </p:txBody>
      </p:sp>
    </p:spTree>
    <p:extLst>
      <p:ext uri="{BB962C8B-B14F-4D97-AF65-F5344CB8AC3E}">
        <p14:creationId xmlns:p14="http://schemas.microsoft.com/office/powerpoint/2010/main" val="850113338"/>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C7B74C-B8DE-4968-BD5F-06271F44BFD7}" type="slidenum">
              <a:rPr lang="en-US" altLang="en-US"/>
              <a:pPr>
                <a:defRPr/>
              </a:pPr>
              <a:t>‹#›</a:t>
            </a:fld>
            <a:endParaRPr lang="en-US" altLang="en-US"/>
          </a:p>
        </p:txBody>
      </p:sp>
    </p:spTree>
    <p:extLst>
      <p:ext uri="{BB962C8B-B14F-4D97-AF65-F5344CB8AC3E}">
        <p14:creationId xmlns:p14="http://schemas.microsoft.com/office/powerpoint/2010/main" val="1177856701"/>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9767E4-6CB3-4FC5-AD7F-16ECAB9A1755}" type="slidenum">
              <a:rPr lang="en-US" altLang="en-US"/>
              <a:pPr>
                <a:defRPr/>
              </a:pPr>
              <a:t>‹#›</a:t>
            </a:fld>
            <a:endParaRPr lang="en-US" altLang="en-US"/>
          </a:p>
        </p:txBody>
      </p:sp>
    </p:spTree>
    <p:extLst>
      <p:ext uri="{BB962C8B-B14F-4D97-AF65-F5344CB8AC3E}">
        <p14:creationId xmlns:p14="http://schemas.microsoft.com/office/powerpoint/2010/main" val="3508041906"/>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D82B68-4C96-43D2-BF35-519B5C0C34B2}" type="slidenum">
              <a:rPr lang="en-US" altLang="en-US"/>
              <a:pPr>
                <a:defRPr/>
              </a:pPr>
              <a:t>‹#›</a:t>
            </a:fld>
            <a:endParaRPr lang="en-US" altLang="en-US"/>
          </a:p>
        </p:txBody>
      </p:sp>
    </p:spTree>
    <p:extLst>
      <p:ext uri="{BB962C8B-B14F-4D97-AF65-F5344CB8AC3E}">
        <p14:creationId xmlns:p14="http://schemas.microsoft.com/office/powerpoint/2010/main" val="4130942975"/>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ADCCD4-36ED-4BE4-BB23-3369F13CE176}" type="slidenum">
              <a:rPr lang="en-US" altLang="en-US"/>
              <a:pPr>
                <a:defRPr/>
              </a:pPr>
              <a:t>‹#›</a:t>
            </a:fld>
            <a:endParaRPr lang="en-US" altLang="en-US"/>
          </a:p>
        </p:txBody>
      </p:sp>
    </p:spTree>
    <p:extLst>
      <p:ext uri="{BB962C8B-B14F-4D97-AF65-F5344CB8AC3E}">
        <p14:creationId xmlns:p14="http://schemas.microsoft.com/office/powerpoint/2010/main" val="1525762300"/>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D0776EC-5203-497D-A38E-A81A8572E8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4.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4.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audio" Target="../media/audio6.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audio" Target="../media/audio6.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audio" Target="../media/audio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8.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7030A0"/>
                </a:solidFill>
              </a:rPr>
              <a:t>Topic 9.1 </a:t>
            </a:r>
            <a:r>
              <a:rPr lang="en-US" altLang="en-US" sz="2400">
                <a:solidFill>
                  <a:srgbClr val="7030A0"/>
                </a:solidFill>
              </a:rPr>
              <a:t>is an extension of Topic 4.1. The new material begins on Slide 12 and ends on Slide 32. The rest is review.</a:t>
            </a:r>
          </a:p>
          <a:p>
            <a:pPr eaLnBrk="1" hangingPunct="1">
              <a:spcBef>
                <a:spcPct val="0"/>
              </a:spcBef>
              <a:buFontTx/>
              <a:buNone/>
            </a:pPr>
            <a:r>
              <a:rPr lang="en-US" altLang="en-US" sz="2400" b="1"/>
              <a:t>Essential idea: </a:t>
            </a:r>
            <a:r>
              <a:rPr lang="en-US" altLang="en-US" sz="2400"/>
              <a:t>The solution of the harmonic oscillator can be framed around the variation of kinetic and potential energy in the system.</a:t>
            </a:r>
          </a:p>
          <a:p>
            <a:pPr eaLnBrk="1" hangingPunct="1">
              <a:spcBef>
                <a:spcPct val="0"/>
              </a:spcBef>
              <a:buFontTx/>
              <a:buNone/>
            </a:pPr>
            <a:r>
              <a:rPr lang="en-US" altLang="en-US" sz="2400" b="1"/>
              <a:t>Nature of science: </a:t>
            </a:r>
            <a:r>
              <a:rPr lang="en-US" altLang="en-US" sz="2400"/>
              <a:t> Insights: The equation for simple harmonic motion (SHM) can be solved analytically and numerically. Physicists use such solutions to help them to visualize the behavior of the oscillator. The use of the equations is very powerful as any oscillation can be described in terms of a combination of harmonic oscillators. Numerical modeling of oscillators is important in the design of electrical circuits.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2" name="Rectangle 198"/>
          <p:cNvSpPr>
            <a:spLocks noChangeArrowheads="1"/>
          </p:cNvSpPr>
          <p:nvPr/>
        </p:nvSpPr>
        <p:spPr bwMode="auto">
          <a:xfrm>
            <a:off x="674688" y="4394200"/>
            <a:ext cx="7772400" cy="2463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The cycle of the previous example repeated each 24 s. What are the period and the frequency of the oscillation?</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The period is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24 s.</a:t>
            </a:r>
          </a:p>
          <a:p>
            <a:pPr eaLnBrk="1" hangingPunct="1">
              <a:buFontTx/>
              <a:buNone/>
            </a:pPr>
            <a:r>
              <a:rPr lang="en-US" altLang="en-US" sz="2400" dirty="0">
                <a:solidFill>
                  <a:srgbClr val="000000"/>
                </a:solidFill>
                <a:cs typeface="Times New Roman" pitchFamily="18" charset="0"/>
                <a:sym typeface="Symbol" pitchFamily="18" charset="2"/>
              </a:rPr>
              <a:t>The frequency is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1 </a:t>
            </a:r>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T</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1 </a:t>
            </a:r>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 24 </a:t>
            </a:r>
            <a:r>
              <a:rPr lang="en-US" altLang="en-US" sz="2400" dirty="0">
                <a:solidFill>
                  <a:srgbClr val="000000"/>
                </a:solidFill>
                <a:cs typeface="Times New Roman" pitchFamily="18" charset="0"/>
                <a:sym typeface="Symbol" pitchFamily="18" charset="2"/>
              </a:rPr>
              <a:t>= 0.042 Hz</a:t>
            </a:r>
          </a:p>
        </p:txBody>
      </p:sp>
      <p:sp>
        <p:nvSpPr>
          <p:cNvPr id="579586" name="Rectangle 2"/>
          <p:cNvSpPr>
            <a:spLocks noChangeArrowheads="1"/>
          </p:cNvSpPr>
          <p:nvPr/>
        </p:nvSpPr>
        <p:spPr bwMode="auto">
          <a:xfrm>
            <a:off x="685800" y="1343025"/>
            <a:ext cx="7772400" cy="3051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cs typeface="Times New Roman" pitchFamily="18" charset="0"/>
              </a:rPr>
              <a:t>Describing oscillation</a:t>
            </a:r>
          </a:p>
          <a:p>
            <a:pPr eaLnBrk="1" hangingPunct="1">
              <a:buFontTx/>
              <a:buNone/>
            </a:pPr>
            <a:r>
              <a:rPr lang="en-US" altLang="en-US" sz="2400" dirty="0">
                <a:solidFill>
                  <a:srgbClr val="000000"/>
                </a:solidFill>
                <a:cs typeface="Times New Roman" pitchFamily="18" charset="0"/>
                <a:sym typeface="Symbol" pitchFamily="18" charset="2"/>
              </a:rPr>
              <a:t>The </a:t>
            </a:r>
            <a:r>
              <a:rPr lang="en-US" altLang="en-US" sz="2400" b="1" dirty="0">
                <a:solidFill>
                  <a:srgbClr val="000000"/>
                </a:solidFill>
                <a:cs typeface="Times New Roman" pitchFamily="18" charset="0"/>
                <a:sym typeface="Symbol" pitchFamily="18" charset="2"/>
              </a:rPr>
              <a:t>frequency</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(measured in Hz or cycles / second) is defined as how many cycles (oscillations, repetitions) occur each second.</a:t>
            </a:r>
          </a:p>
          <a:p>
            <a:pPr eaLnBrk="1" hangingPunct="1">
              <a:buFontTx/>
              <a:buNone/>
            </a:pPr>
            <a:r>
              <a:rPr lang="en-US" altLang="en-US" sz="2400" dirty="0">
                <a:solidFill>
                  <a:srgbClr val="000000"/>
                </a:solidFill>
                <a:cs typeface="Times New Roman" pitchFamily="18" charset="0"/>
                <a:sym typeface="Symbol" pitchFamily="18" charset="2"/>
              </a:rPr>
              <a:t>Since period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is seconds per cycle, frequency must be </a:t>
            </a:r>
            <a:r>
              <a:rPr lang="en-US" altLang="en-US" sz="2400" dirty="0" smtClean="0">
                <a:solidFill>
                  <a:srgbClr val="000000"/>
                </a:solidFill>
                <a:cs typeface="Times New Roman" pitchFamily="18" charset="0"/>
                <a:sym typeface="Symbol" pitchFamily="18" charset="2"/>
              </a:rPr>
              <a:t>1 </a:t>
            </a:r>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a:t>
            </a:r>
          </a:p>
        </p:txBody>
      </p:sp>
      <p:grpSp>
        <p:nvGrpSpPr>
          <p:cNvPr id="2" name="Group 187"/>
          <p:cNvGrpSpPr>
            <a:grpSpLocks/>
          </p:cNvGrpSpPr>
          <p:nvPr/>
        </p:nvGrpSpPr>
        <p:grpSpPr bwMode="auto">
          <a:xfrm>
            <a:off x="831850" y="3783013"/>
            <a:ext cx="7464425" cy="461962"/>
            <a:chOff x="524" y="2481"/>
            <a:chExt cx="4702" cy="291"/>
          </a:xfrm>
        </p:grpSpPr>
        <p:sp>
          <p:nvSpPr>
            <p:cNvPr id="11270" name="Rectangle 188"/>
            <p:cNvSpPr>
              <a:spLocks noChangeArrowheads="1"/>
            </p:cNvSpPr>
            <p:nvPr/>
          </p:nvSpPr>
          <p:spPr bwMode="auto">
            <a:xfrm>
              <a:off x="527" y="2494"/>
              <a:ext cx="12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cs typeface="Courier New" pitchFamily="49" charset="0"/>
                  <a:sym typeface="Symbol" pitchFamily="18" charset="2"/>
                </a:rPr>
                <a:t>f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1</a:t>
              </a:r>
              <a:r>
                <a:rPr lang="en-US" altLang="en-US" sz="2400" i="1" dirty="0">
                  <a:cs typeface="Courier New" pitchFamily="49" charset="0"/>
                  <a:sym typeface="Symbol" pitchFamily="18" charset="2"/>
                </a:rPr>
                <a:t> / T</a:t>
              </a:r>
              <a:endParaRPr lang="en-US" altLang="en-US" sz="2400" dirty="0">
                <a:sym typeface="Symbol" pitchFamily="18" charset="2"/>
              </a:endParaRPr>
            </a:p>
          </p:txBody>
        </p:sp>
        <p:sp>
          <p:nvSpPr>
            <p:cNvPr id="11271" name="Text Box 189"/>
            <p:cNvSpPr txBox="1">
              <a:spLocks noChangeArrowheads="1"/>
            </p:cNvSpPr>
            <p:nvPr/>
          </p:nvSpPr>
          <p:spPr bwMode="auto">
            <a:xfrm>
              <a:off x="2966" y="2481"/>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T and f</a:t>
              </a:r>
              <a:endParaRPr lang="en-US" altLang="en-US" sz="2400">
                <a:solidFill>
                  <a:schemeClr val="bg1"/>
                </a:solidFill>
                <a:sym typeface="Symbol" pitchFamily="18" charset="2"/>
              </a:endParaRPr>
            </a:p>
          </p:txBody>
        </p:sp>
        <p:sp>
          <p:nvSpPr>
            <p:cNvPr id="11272" name="Rectangle 190"/>
            <p:cNvSpPr>
              <a:spLocks noChangeArrowheads="1"/>
            </p:cNvSpPr>
            <p:nvPr/>
          </p:nvSpPr>
          <p:spPr bwMode="auto">
            <a:xfrm>
              <a:off x="524" y="248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1273" name="Rectangle 191"/>
            <p:cNvSpPr>
              <a:spLocks noChangeArrowheads="1"/>
            </p:cNvSpPr>
            <p:nvPr/>
          </p:nvSpPr>
          <p:spPr bwMode="auto">
            <a:xfrm>
              <a:off x="1461" y="2495"/>
              <a:ext cx="12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dirty="0">
                  <a:cs typeface="Courier New" pitchFamily="49" charset="0"/>
                  <a:sym typeface="Symbol" pitchFamily="18" charset="2"/>
                </a:rPr>
                <a:t>or     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1</a:t>
              </a:r>
              <a:r>
                <a:rPr lang="en-US" altLang="en-US" sz="2400" i="1" dirty="0">
                  <a:cs typeface="Courier New" pitchFamily="49" charset="0"/>
                  <a:sym typeface="Symbol" pitchFamily="18" charset="2"/>
                </a:rPr>
                <a:t> / f</a:t>
              </a:r>
              <a:endParaRPr lang="en-US" altLang="en-US" sz="2400" dirty="0">
                <a:sym typeface="Symbol" pitchFamily="18" charset="2"/>
              </a:endParaRPr>
            </a:p>
          </p:txBody>
        </p:sp>
      </p:grpSp>
      <p:sp>
        <p:nvSpPr>
          <p:cNvPr id="1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9586">
                                            <p:txEl>
                                              <p:pRg st="1" end="1"/>
                                            </p:txEl>
                                          </p:spTgt>
                                        </p:tgtEl>
                                        <p:attrNameLst>
                                          <p:attrName>style.visibility</p:attrName>
                                        </p:attrNameLst>
                                      </p:cBhvr>
                                      <p:to>
                                        <p:strVal val="visible"/>
                                      </p:to>
                                    </p:set>
                                    <p:anim calcmode="lin" valueType="num">
                                      <p:cBhvr additive="base">
                                        <p:cTn id="7" dur="500" fill="hold"/>
                                        <p:tgtEl>
                                          <p:spTgt spid="579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9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9586">
                                            <p:txEl>
                                              <p:pRg st="2" end="2"/>
                                            </p:txEl>
                                          </p:spTgt>
                                        </p:tgtEl>
                                        <p:attrNameLst>
                                          <p:attrName>style.visibility</p:attrName>
                                        </p:attrNameLst>
                                      </p:cBhvr>
                                      <p:to>
                                        <p:strVal val="visible"/>
                                      </p:to>
                                    </p:set>
                                    <p:anim calcmode="lin" valueType="num">
                                      <p:cBhvr additive="base">
                                        <p:cTn id="13" dur="500" fill="hold"/>
                                        <p:tgtEl>
                                          <p:spTgt spid="579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9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79782">
                                            <p:txEl>
                                              <p:pRg st="0" end="0"/>
                                            </p:txEl>
                                          </p:spTgt>
                                        </p:tgtEl>
                                        <p:attrNameLst>
                                          <p:attrName>style.visibility</p:attrName>
                                        </p:attrNameLst>
                                      </p:cBhvr>
                                      <p:to>
                                        <p:strVal val="visible"/>
                                      </p:to>
                                    </p:set>
                                    <p:anim calcmode="lin" valueType="num">
                                      <p:cBhvr additive="base">
                                        <p:cTn id="26" dur="500" fill="hold"/>
                                        <p:tgtEl>
                                          <p:spTgt spid="57978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797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79782">
                                            <p:txEl>
                                              <p:pRg st="1" end="1"/>
                                            </p:txEl>
                                          </p:spTgt>
                                        </p:tgtEl>
                                        <p:attrNameLst>
                                          <p:attrName>style.visibility</p:attrName>
                                        </p:attrNameLst>
                                      </p:cBhvr>
                                      <p:to>
                                        <p:strVal val="visible"/>
                                      </p:to>
                                    </p:set>
                                    <p:anim calcmode="lin" valueType="num">
                                      <p:cBhvr additive="base">
                                        <p:cTn id="32" dur="500" fill="hold"/>
                                        <p:tgtEl>
                                          <p:spTgt spid="57978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797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79782">
                                            <p:txEl>
                                              <p:pRg st="2" end="2"/>
                                            </p:txEl>
                                          </p:spTgt>
                                        </p:tgtEl>
                                        <p:attrNameLst>
                                          <p:attrName>style.visibility</p:attrName>
                                        </p:attrNameLst>
                                      </p:cBhvr>
                                      <p:to>
                                        <p:strVal val="visible"/>
                                      </p:to>
                                    </p:set>
                                    <p:anim calcmode="lin" valueType="num">
                                      <p:cBhvr additive="base">
                                        <p:cTn id="38" dur="500" fill="hold"/>
                                        <p:tgtEl>
                                          <p:spTgt spid="57978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797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579782">
                                            <p:txEl>
                                              <p:pRg st="3" end="3"/>
                                            </p:txEl>
                                          </p:spTgt>
                                        </p:tgtEl>
                                        <p:attrNameLst>
                                          <p:attrName>style.visibility</p:attrName>
                                        </p:attrNameLst>
                                      </p:cBhvr>
                                      <p:to>
                                        <p:strVal val="visible"/>
                                      </p:to>
                                    </p:set>
                                    <p:anim calcmode="lin" valueType="num">
                                      <p:cBhvr additive="base">
                                        <p:cTn id="44" dur="500" fill="hold"/>
                                        <p:tgtEl>
                                          <p:spTgt spid="579782">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797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buFontTx/>
              <a:buNone/>
            </a:pPr>
            <a:r>
              <a:rPr lang="en-US" altLang="en-US" sz="2400">
                <a:solidFill>
                  <a:srgbClr val="000000"/>
                </a:solidFill>
                <a:cs typeface="Times New Roman" pitchFamily="18" charset="0"/>
                <a:sym typeface="Symbol" pitchFamily="18" charset="2"/>
              </a:rPr>
              <a:t>We can pull the mass to the right and then release it to begin its motion:</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Or we could push it to the left and release it:</a:t>
            </a:r>
          </a:p>
          <a:p>
            <a:pPr eaLnBrk="1" hangingPunct="1">
              <a:buFontTx/>
              <a:buNone/>
            </a:pPr>
            <a:r>
              <a:rPr lang="en-US" altLang="en-US" sz="2400">
                <a:solidFill>
                  <a:srgbClr val="000000"/>
                </a:solidFill>
                <a:cs typeface="Times New Roman" pitchFamily="18" charset="0"/>
                <a:sym typeface="Symbol" pitchFamily="18" charset="2"/>
              </a:rPr>
              <a:t>The resulting motion would have the same values for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However, the resulting motion will have a </a:t>
            </a:r>
            <a:r>
              <a:rPr lang="en-US" altLang="en-US" sz="2400" b="1">
                <a:solidFill>
                  <a:srgbClr val="000000"/>
                </a:solidFill>
                <a:cs typeface="Times New Roman" pitchFamily="18" charset="0"/>
                <a:sym typeface="Symbol" pitchFamily="18" charset="2"/>
              </a:rPr>
              <a:t>phase difference</a:t>
            </a:r>
            <a:r>
              <a:rPr lang="en-US" altLang="en-US" sz="2400">
                <a:solidFill>
                  <a:srgbClr val="000000"/>
                </a:solidFill>
                <a:cs typeface="Times New Roman" pitchFamily="18" charset="0"/>
                <a:sym typeface="Symbol" pitchFamily="18" charset="2"/>
              </a:rPr>
              <a:t> of half a cycle.</a:t>
            </a:r>
          </a:p>
        </p:txBody>
      </p:sp>
      <p:sp>
        <p:nvSpPr>
          <p:cNvPr id="581817" name="Text Box 185"/>
          <p:cNvSpPr txBox="1">
            <a:spLocks noChangeArrowheads="1"/>
          </p:cNvSpPr>
          <p:nvPr/>
        </p:nvSpPr>
        <p:spPr bwMode="auto">
          <a:xfrm>
            <a:off x="6865938" y="2520950"/>
            <a:ext cx="1628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stretched</a:t>
            </a:r>
          </a:p>
        </p:txBody>
      </p:sp>
      <p:sp>
        <p:nvSpPr>
          <p:cNvPr id="581818" name="Text Box 186"/>
          <p:cNvSpPr txBox="1">
            <a:spLocks noChangeArrowheads="1"/>
          </p:cNvSpPr>
          <p:nvPr/>
        </p:nvSpPr>
        <p:spPr bwMode="auto">
          <a:xfrm>
            <a:off x="6851650" y="3856038"/>
            <a:ext cx="2039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compressed</a:t>
            </a:r>
          </a:p>
        </p:txBody>
      </p:sp>
      <p:sp>
        <p:nvSpPr>
          <p:cNvPr id="581819" name="Text Box 187"/>
          <p:cNvSpPr txBox="1">
            <a:spLocks noChangeArrowheads="1"/>
          </p:cNvSpPr>
          <p:nvPr/>
        </p:nvSpPr>
        <p:spPr bwMode="auto">
          <a:xfrm>
            <a:off x="1839913" y="3479800"/>
            <a:ext cx="5408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rgbClr val="FF0000"/>
                </a:solidFill>
              </a:rPr>
              <a:t>The two motions are half a cycle out of phase.</a:t>
            </a:r>
            <a:endParaRPr lang="en-US" altLang="en-US" sz="2000">
              <a:solidFill>
                <a:srgbClr val="FF0000"/>
              </a:solidFill>
              <a:cs typeface="Courier New" pitchFamily="49" charset="0"/>
            </a:endParaRPr>
          </a:p>
        </p:txBody>
      </p:sp>
      <p:sp>
        <p:nvSpPr>
          <p:cNvPr id="581822" name="Freeform 190"/>
          <p:cNvSpPr>
            <a:spLocks/>
          </p:cNvSpPr>
          <p:nvPr/>
        </p:nvSpPr>
        <p:spPr bwMode="auto">
          <a:xfrm>
            <a:off x="2181225" y="2587625"/>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23" name="Rectangle 191"/>
          <p:cNvSpPr>
            <a:spLocks noChangeArrowheads="1"/>
          </p:cNvSpPr>
          <p:nvPr/>
        </p:nvSpPr>
        <p:spPr bwMode="auto">
          <a:xfrm>
            <a:off x="5773738" y="2587625"/>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92"/>
          <p:cNvGrpSpPr>
            <a:grpSpLocks/>
          </p:cNvGrpSpPr>
          <p:nvPr/>
        </p:nvGrpSpPr>
        <p:grpSpPr bwMode="auto">
          <a:xfrm>
            <a:off x="2133600" y="2587625"/>
            <a:ext cx="4664075" cy="1346200"/>
            <a:chOff x="1708" y="3117"/>
            <a:chExt cx="2938" cy="848"/>
          </a:xfrm>
        </p:grpSpPr>
        <p:sp>
          <p:nvSpPr>
            <p:cNvPr id="12316" name="Freeform 193"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194"/>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318" name="Group 195"/>
            <p:cNvGrpSpPr>
              <a:grpSpLocks/>
            </p:cNvGrpSpPr>
            <p:nvPr/>
          </p:nvGrpSpPr>
          <p:grpSpPr bwMode="auto">
            <a:xfrm>
              <a:off x="2361" y="3117"/>
              <a:ext cx="2084" cy="848"/>
              <a:chOff x="2688" y="1584"/>
              <a:chExt cx="2084" cy="848"/>
            </a:xfrm>
          </p:grpSpPr>
          <p:sp>
            <p:nvSpPr>
              <p:cNvPr id="12319" name="Line 196"/>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197"/>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1" name="Text Box 198"/>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22" name="Text Box 199"/>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23" name="Line 200"/>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01"/>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202"/>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03"/>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04"/>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05"/>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Line 206"/>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07"/>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81842" name="Freeform 210"/>
          <p:cNvSpPr>
            <a:spLocks/>
          </p:cNvSpPr>
          <p:nvPr/>
        </p:nvSpPr>
        <p:spPr bwMode="auto">
          <a:xfrm>
            <a:off x="2262188" y="3902075"/>
            <a:ext cx="1039812"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43" name="Rectangle 211"/>
          <p:cNvSpPr>
            <a:spLocks noChangeArrowheads="1"/>
          </p:cNvSpPr>
          <p:nvPr/>
        </p:nvSpPr>
        <p:spPr bwMode="auto">
          <a:xfrm>
            <a:off x="3305175" y="39163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30"/>
          <p:cNvGrpSpPr>
            <a:grpSpLocks/>
          </p:cNvGrpSpPr>
          <p:nvPr/>
        </p:nvGrpSpPr>
        <p:grpSpPr bwMode="auto">
          <a:xfrm>
            <a:off x="1987550" y="3886200"/>
            <a:ext cx="4795838" cy="1362075"/>
            <a:chOff x="1252" y="2571"/>
            <a:chExt cx="3021" cy="858"/>
          </a:xfrm>
        </p:grpSpPr>
        <p:sp>
          <p:nvSpPr>
            <p:cNvPr id="12301" name="Freeform 214"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02" name="Group 216"/>
            <p:cNvGrpSpPr>
              <a:grpSpLocks/>
            </p:cNvGrpSpPr>
            <p:nvPr/>
          </p:nvGrpSpPr>
          <p:grpSpPr bwMode="auto">
            <a:xfrm>
              <a:off x="1988" y="2581"/>
              <a:ext cx="2084" cy="848"/>
              <a:chOff x="2688" y="1584"/>
              <a:chExt cx="2084" cy="848"/>
            </a:xfrm>
          </p:grpSpPr>
          <p:sp>
            <p:nvSpPr>
              <p:cNvPr id="12304" name="Line 217"/>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18"/>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Text Box 219"/>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07" name="Text Box 220"/>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08" name="Line 221"/>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22"/>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23"/>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24"/>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25"/>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26"/>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27"/>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28"/>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3" name="Freeform 215"/>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1634">
                                            <p:txEl>
                                              <p:pRg st="1" end="1"/>
                                            </p:txEl>
                                          </p:spTgt>
                                        </p:tgtEl>
                                        <p:attrNameLst>
                                          <p:attrName>style.visibility</p:attrName>
                                        </p:attrNameLst>
                                      </p:cBhvr>
                                      <p:to>
                                        <p:strVal val="visible"/>
                                      </p:to>
                                    </p:set>
                                    <p:anim calcmode="lin" valueType="num">
                                      <p:cBhvr additive="base">
                                        <p:cTn id="7" dur="500" fill="hold"/>
                                        <p:tgtEl>
                                          <p:spTgt spid="581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1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1823"/>
                                        </p:tgtEl>
                                        <p:attrNameLst>
                                          <p:attrName>style.visibility</p:attrName>
                                        </p:attrNameLst>
                                      </p:cBhvr>
                                      <p:to>
                                        <p:strVal val="visible"/>
                                      </p:to>
                                    </p:set>
                                    <p:animEffect transition="in" filter="fade">
                                      <p:cBhvr>
                                        <p:cTn id="16" dur="500"/>
                                        <p:tgtEl>
                                          <p:spTgt spid="5818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1822"/>
                                        </p:tgtEl>
                                        <p:attrNameLst>
                                          <p:attrName>style.visibility</p:attrName>
                                        </p:attrNameLst>
                                      </p:cBhvr>
                                      <p:to>
                                        <p:strVal val="visible"/>
                                      </p:to>
                                    </p:set>
                                    <p:animEffect transition="in" filter="fade">
                                      <p:cBhvr>
                                        <p:cTn id="19" dur="500"/>
                                        <p:tgtEl>
                                          <p:spTgt spid="58182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81634">
                                            <p:txEl>
                                              <p:pRg st="7" end="7"/>
                                            </p:txEl>
                                          </p:spTgt>
                                        </p:tgtEl>
                                        <p:attrNameLst>
                                          <p:attrName>style.visibility</p:attrName>
                                        </p:attrNameLst>
                                      </p:cBhvr>
                                      <p:to>
                                        <p:strVal val="visible"/>
                                      </p:to>
                                    </p:set>
                                    <p:anim calcmode="lin" valueType="num">
                                      <p:cBhvr additive="base">
                                        <p:cTn id="24" dur="500" fill="hold"/>
                                        <p:tgtEl>
                                          <p:spTgt spid="581634">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81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1" presetID="10" presetClass="entr" presetSubtype="0" fill="hold" grpId="0" nodeType="withEffect">
                                  <p:stCondLst>
                                    <p:cond delay="0"/>
                                  </p:stCondLst>
                                  <p:childTnLst>
                                    <p:set>
                                      <p:cBhvr>
                                        <p:cTn id="32" dur="1" fill="hold">
                                          <p:stCondLst>
                                            <p:cond delay="0"/>
                                          </p:stCondLst>
                                        </p:cTn>
                                        <p:tgtEl>
                                          <p:spTgt spid="581842"/>
                                        </p:tgtEl>
                                        <p:attrNameLst>
                                          <p:attrName>style.visibility</p:attrName>
                                        </p:attrNameLst>
                                      </p:cBhvr>
                                      <p:to>
                                        <p:strVal val="visible"/>
                                      </p:to>
                                    </p:set>
                                    <p:animEffect transition="in" filter="fade">
                                      <p:cBhvr>
                                        <p:cTn id="33" dur="500"/>
                                        <p:tgtEl>
                                          <p:spTgt spid="5818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1843"/>
                                        </p:tgtEl>
                                        <p:attrNameLst>
                                          <p:attrName>style.visibility</p:attrName>
                                        </p:attrNameLst>
                                      </p:cBhvr>
                                      <p:to>
                                        <p:strVal val="visible"/>
                                      </p:to>
                                    </p:set>
                                    <p:animEffect transition="in" filter="fade">
                                      <p:cBhvr>
                                        <p:cTn id="36" dur="500"/>
                                        <p:tgtEl>
                                          <p:spTgt spid="5818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1817"/>
                                        </p:tgtEl>
                                        <p:attrNameLst>
                                          <p:attrName>style.visibility</p:attrName>
                                        </p:attrNameLst>
                                      </p:cBhvr>
                                      <p:to>
                                        <p:strVal val="visible"/>
                                      </p:to>
                                    </p:set>
                                    <p:anim calcmode="lin" valueType="num">
                                      <p:cBhvr>
                                        <p:cTn id="41" dur="500" fill="hold"/>
                                        <p:tgtEl>
                                          <p:spTgt spid="581817"/>
                                        </p:tgtEl>
                                        <p:attrNameLst>
                                          <p:attrName>ppt_w</p:attrName>
                                        </p:attrNameLst>
                                      </p:cBhvr>
                                      <p:tavLst>
                                        <p:tav tm="0">
                                          <p:val>
                                            <p:fltVal val="0"/>
                                          </p:val>
                                        </p:tav>
                                        <p:tav tm="100000">
                                          <p:val>
                                            <p:strVal val="#ppt_w"/>
                                          </p:val>
                                        </p:tav>
                                      </p:tavLst>
                                    </p:anim>
                                    <p:anim calcmode="lin" valueType="num">
                                      <p:cBhvr>
                                        <p:cTn id="42" dur="500" fill="hold"/>
                                        <p:tgtEl>
                                          <p:spTgt spid="581817"/>
                                        </p:tgtEl>
                                        <p:attrNameLst>
                                          <p:attrName>ppt_h</p:attrName>
                                        </p:attrNameLst>
                                      </p:cBhvr>
                                      <p:tavLst>
                                        <p:tav tm="0">
                                          <p:val>
                                            <p:fltVal val="0"/>
                                          </p:val>
                                        </p:tav>
                                        <p:tav tm="100000">
                                          <p:val>
                                            <p:strVal val="#ppt_h"/>
                                          </p:val>
                                        </p:tav>
                                      </p:tavLst>
                                    </p:anim>
                                    <p:animEffect transition="in" filter="fade">
                                      <p:cBhvr>
                                        <p:cTn id="43" dur="500"/>
                                        <p:tgtEl>
                                          <p:spTgt spid="58181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81818"/>
                                        </p:tgtEl>
                                        <p:attrNameLst>
                                          <p:attrName>style.visibility</p:attrName>
                                        </p:attrNameLst>
                                      </p:cBhvr>
                                      <p:to>
                                        <p:strVal val="visible"/>
                                      </p:to>
                                    </p:set>
                                    <p:anim calcmode="lin" valueType="num">
                                      <p:cBhvr>
                                        <p:cTn id="48" dur="500" fill="hold"/>
                                        <p:tgtEl>
                                          <p:spTgt spid="581818"/>
                                        </p:tgtEl>
                                        <p:attrNameLst>
                                          <p:attrName>ppt_w</p:attrName>
                                        </p:attrNameLst>
                                      </p:cBhvr>
                                      <p:tavLst>
                                        <p:tav tm="0">
                                          <p:val>
                                            <p:fltVal val="0"/>
                                          </p:val>
                                        </p:tav>
                                        <p:tav tm="100000">
                                          <p:val>
                                            <p:strVal val="#ppt_w"/>
                                          </p:val>
                                        </p:tav>
                                      </p:tavLst>
                                    </p:anim>
                                    <p:anim calcmode="lin" valueType="num">
                                      <p:cBhvr>
                                        <p:cTn id="49" dur="500" fill="hold"/>
                                        <p:tgtEl>
                                          <p:spTgt spid="581818"/>
                                        </p:tgtEl>
                                        <p:attrNameLst>
                                          <p:attrName>ppt_h</p:attrName>
                                        </p:attrNameLst>
                                      </p:cBhvr>
                                      <p:tavLst>
                                        <p:tav tm="0">
                                          <p:val>
                                            <p:fltVal val="0"/>
                                          </p:val>
                                        </p:tav>
                                        <p:tav tm="100000">
                                          <p:val>
                                            <p:strVal val="#ppt_h"/>
                                          </p:val>
                                        </p:tav>
                                      </p:tavLst>
                                    </p:anim>
                                    <p:animEffect transition="in" filter="fade">
                                      <p:cBhvr>
                                        <p:cTn id="50" dur="500"/>
                                        <p:tgtEl>
                                          <p:spTgt spid="58181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81634">
                                            <p:txEl>
                                              <p:pRg st="8" end="8"/>
                                            </p:txEl>
                                          </p:spTgt>
                                        </p:tgtEl>
                                        <p:attrNameLst>
                                          <p:attrName>style.visibility</p:attrName>
                                        </p:attrNameLst>
                                      </p:cBhvr>
                                      <p:to>
                                        <p:strVal val="visible"/>
                                      </p:to>
                                    </p:set>
                                    <p:anim calcmode="lin" valueType="num">
                                      <p:cBhvr additive="base">
                                        <p:cTn id="55" dur="500" fill="hold"/>
                                        <p:tgtEl>
                                          <p:spTgt spid="58163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16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5000" fill="hold"/>
                                        <p:tgtEl>
                                          <p:spTgt spid="58182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62" dur="5000" fill="hold"/>
                                        <p:tgtEl>
                                          <p:spTgt spid="581822"/>
                                        </p:tgtEl>
                                        <p:attrNameLst>
                                          <p:attrName>ppt_x</p:attrName>
                                          <p:attrName>ppt_y</p:attrName>
                                        </p:attrNameLst>
                                      </p:cBhvr>
                                      <p:rCtr x="-730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5000" fill="hold"/>
                                        <p:tgtEl>
                                          <p:spTgt spid="581823"/>
                                        </p:tgtEl>
                                        <p:attrNameLst>
                                          <p:attrName>ppt_x</p:attrName>
                                          <p:attrName>ppt_y</p:attrName>
                                        </p:attrNameLst>
                                      </p:cBhvr>
                                      <p:rCtr x="-13351" y="0"/>
                                    </p:animMotion>
                                  </p:childTnLst>
                                </p:cTn>
                              </p:par>
                              <p:par>
                                <p:cTn id="65" presetID="6" presetClass="emph" presetSubtype="0" repeatCount="indefinite" accel="50000" decel="50000" autoRev="1" fill="hold" grpId="1" nodeType="withEffect">
                                  <p:stCondLst>
                                    <p:cond delay="0"/>
                                  </p:stCondLst>
                                  <p:childTnLst>
                                    <p:animScale>
                                      <p:cBhvr>
                                        <p:cTn id="66" dur="5000" fill="hold"/>
                                        <p:tgtEl>
                                          <p:spTgt spid="581842"/>
                                        </p:tgtEl>
                                      </p:cBhvr>
                                      <p:by x="400000" y="100000"/>
                                    </p:animScale>
                                  </p:childTnLst>
                                </p:cTn>
                              </p:par>
                              <p:par>
                                <p:cTn id="67" presetID="63" presetClass="path" presetSubtype="0" repeatCount="indefinite" accel="50000" decel="50000" autoRev="1" fill="hold" grpId="1" nodeType="withEffect">
                                  <p:stCondLst>
                                    <p:cond delay="0"/>
                                  </p:stCondLst>
                                  <p:childTnLst>
                                    <p:animMotion origin="layout" path="M -2.5E-6 1.85185E-6 L 0.2658 1.85185E-6 " pathEditMode="relative" rAng="0" ptsTypes="AA">
                                      <p:cBhvr>
                                        <p:cTn id="68" dur="5000" fill="hold"/>
                                        <p:tgtEl>
                                          <p:spTgt spid="581843"/>
                                        </p:tgtEl>
                                        <p:attrNameLst>
                                          <p:attrName>ppt_x</p:attrName>
                                          <p:attrName>ppt_y</p:attrName>
                                        </p:attrNameLst>
                                      </p:cBhvr>
                                      <p:rCtr x="13281" y="0"/>
                                    </p:animMotion>
                                  </p:childTnLst>
                                </p:cTn>
                              </p:par>
                              <p:par>
                                <p:cTn id="69" presetID="63" presetClass="path" presetSubtype="0" repeatCount="indefinite" accel="50000" decel="50000" autoRev="1" fill="hold" grpId="2" nodeType="withEffect">
                                  <p:stCondLst>
                                    <p:cond delay="0"/>
                                  </p:stCondLst>
                                  <p:childTnLst>
                                    <p:animMotion origin="layout" path="M -2.22222E-6 1.85185E-6 L 0.14601 1.85185E-6 " pathEditMode="relative" rAng="0" ptsTypes="AA">
                                      <p:cBhvr>
                                        <p:cTn id="70" dur="5000" fill="hold"/>
                                        <p:tgtEl>
                                          <p:spTgt spid="581842"/>
                                        </p:tgtEl>
                                        <p:attrNameLst>
                                          <p:attrName>ppt_x</p:attrName>
                                          <p:attrName>ppt_y</p:attrName>
                                        </p:attrNameLst>
                                      </p:cBhvr>
                                      <p:rCtr x="7292"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581634">
                                            <p:txEl>
                                              <p:pRg st="9" end="9"/>
                                            </p:txEl>
                                          </p:spTgt>
                                        </p:tgtEl>
                                        <p:attrNameLst>
                                          <p:attrName>style.visibility</p:attrName>
                                        </p:attrNameLst>
                                      </p:cBhvr>
                                      <p:to>
                                        <p:strVal val="visible"/>
                                      </p:to>
                                    </p:set>
                                    <p:anim calcmode="lin" valueType="num">
                                      <p:cBhvr additive="base">
                                        <p:cTn id="75" dur="500" fill="hold"/>
                                        <p:tgtEl>
                                          <p:spTgt spid="58163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8163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81819"/>
                                        </p:tgtEl>
                                        <p:attrNameLst>
                                          <p:attrName>style.visibility</p:attrName>
                                        </p:attrNameLst>
                                      </p:cBhvr>
                                      <p:to>
                                        <p:strVal val="visible"/>
                                      </p:to>
                                    </p:set>
                                    <p:anim calcmode="lin" valueType="num">
                                      <p:cBhvr>
                                        <p:cTn id="81" dur="500" fill="hold"/>
                                        <p:tgtEl>
                                          <p:spTgt spid="581819"/>
                                        </p:tgtEl>
                                        <p:attrNameLst>
                                          <p:attrName>ppt_w</p:attrName>
                                        </p:attrNameLst>
                                      </p:cBhvr>
                                      <p:tavLst>
                                        <p:tav tm="0">
                                          <p:val>
                                            <p:fltVal val="0"/>
                                          </p:val>
                                        </p:tav>
                                        <p:tav tm="100000">
                                          <p:val>
                                            <p:strVal val="#ppt_w"/>
                                          </p:val>
                                        </p:tav>
                                      </p:tavLst>
                                    </p:anim>
                                    <p:anim calcmode="lin" valueType="num">
                                      <p:cBhvr>
                                        <p:cTn id="82" dur="500" fill="hold"/>
                                        <p:tgtEl>
                                          <p:spTgt spid="581819"/>
                                        </p:tgtEl>
                                        <p:attrNameLst>
                                          <p:attrName>ppt_h</p:attrName>
                                        </p:attrNameLst>
                                      </p:cBhvr>
                                      <p:tavLst>
                                        <p:tav tm="0">
                                          <p:val>
                                            <p:fltVal val="0"/>
                                          </p:val>
                                        </p:tav>
                                        <p:tav tm="100000">
                                          <p:val>
                                            <p:strVal val="#ppt_h"/>
                                          </p:val>
                                        </p:tav>
                                      </p:tavLst>
                                    </p:anim>
                                    <p:animEffect transition="in" filter="fade">
                                      <p:cBhvr>
                                        <p:cTn id="83" dur="500"/>
                                        <p:tgtEl>
                                          <p:spTgt spid="581819"/>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817" grpId="0"/>
      <p:bldP spid="581818" grpId="0"/>
      <p:bldP spid="581819" grpId="0"/>
      <p:bldP spid="581822" grpId="0" animBg="1"/>
      <p:bldP spid="581822" grpId="1" animBg="1"/>
      <p:bldP spid="581822" grpId="2" animBg="1"/>
      <p:bldP spid="581823" grpId="0" animBg="1"/>
      <p:bldP spid="581823" grpId="1" animBg="1"/>
      <p:bldP spid="581842" grpId="0" animBg="1"/>
      <p:bldP spid="581842" grpId="1" animBg="1"/>
      <p:bldP spid="581842" grpId="2" animBg="1"/>
      <p:bldP spid="581843" grpId="0" animBg="1"/>
      <p:bldP spid="5818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 </a:t>
            </a:r>
            <a:r>
              <a:rPr lang="en-US" altLang="en-US" sz="2400">
                <a:solidFill>
                  <a:schemeClr val="accent2"/>
                </a:solidFill>
                <a:sym typeface="Symbol" pitchFamily="18" charset="2"/>
              </a:rPr>
              <a:t></a:t>
            </a:r>
            <a:endParaRPr lang="en-US" altLang="en-US" sz="2400">
              <a:solidFill>
                <a:schemeClr val="accent2"/>
              </a:solidFill>
            </a:endParaRPr>
          </a:p>
          <a:p>
            <a:pPr eaLnBrk="1" hangingPunct="1">
              <a:spcBef>
                <a:spcPts val="400"/>
              </a:spcBef>
              <a:buFontTx/>
              <a:buNone/>
            </a:pPr>
            <a:r>
              <a:rPr lang="en-US" altLang="en-US" sz="2400">
                <a:solidFill>
                  <a:srgbClr val="000000"/>
                </a:solidFill>
                <a:cs typeface="Times New Roman" pitchFamily="18" charset="0"/>
                <a:sym typeface="Symbol" pitchFamily="18" charset="2"/>
              </a:rPr>
              <a:t>Before we define simple harmonic motion, which is a special kind of oscillation, we have to digress for a moment and revisit uniform circular motion.</a:t>
            </a:r>
          </a:p>
          <a:p>
            <a:pPr eaLnBrk="1" hangingPunct="1">
              <a:spcBef>
                <a:spcPts val="400"/>
              </a:spcBef>
              <a:buFontTx/>
              <a:buNone/>
            </a:pPr>
            <a:r>
              <a:rPr lang="en-US" altLang="en-US" sz="2400">
                <a:solidFill>
                  <a:srgbClr val="000000"/>
                </a:solidFill>
                <a:cs typeface="Times New Roman" pitchFamily="18" charset="0"/>
                <a:sym typeface="Symbol" pitchFamily="18" charset="2"/>
              </a:rPr>
              <a:t>Recall that UCM consists of the motion                           of an object at a constant speed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in a                                   circle of radius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a:t>
            </a:r>
          </a:p>
          <a:p>
            <a:pPr eaLnBrk="1" hangingPunct="1">
              <a:spcBef>
                <a:spcPts val="400"/>
              </a:spcBef>
              <a:buFontTx/>
              <a:buNone/>
            </a:pPr>
            <a:r>
              <a:rPr lang="en-US" altLang="en-US" sz="2400">
                <a:solidFill>
                  <a:srgbClr val="000000"/>
                </a:solidFill>
                <a:cs typeface="Times New Roman" pitchFamily="18" charset="0"/>
                <a:sym typeface="Symbol" pitchFamily="18" charset="2"/>
              </a:rPr>
              <a:t>Since the velocity is always changing                               direction, we saw that the object had a                             centripetal acceleration given by                                          </a:t>
            </a: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pointing toward the center.</a:t>
            </a:r>
          </a:p>
          <a:p>
            <a:pPr eaLnBrk="1" hangingPunct="1">
              <a:spcBef>
                <a:spcPts val="400"/>
              </a:spcBef>
              <a:buFontTx/>
              <a:buNone/>
            </a:pPr>
            <a:r>
              <a:rPr lang="en-US" altLang="en-US" sz="2400">
                <a:solidFill>
                  <a:srgbClr val="000000"/>
                </a:solidFill>
                <a:cs typeface="Times New Roman" pitchFamily="18" charset="0"/>
                <a:sym typeface="Symbol" pitchFamily="18" charset="2"/>
              </a:rPr>
              <a:t>If we time one revolution we get the period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a:t>
            </a:r>
          </a:p>
          <a:p>
            <a:pPr eaLnBrk="1" hangingPunct="1">
              <a:spcBef>
                <a:spcPts val="400"/>
              </a:spcBef>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is about 12 s.</a:t>
            </a:r>
          </a:p>
          <a:p>
            <a:pPr eaLnBrk="1" hangingPunct="1">
              <a:spcBef>
                <a:spcPts val="400"/>
              </a:spcBef>
              <a:buFontTx/>
              <a:buNone/>
            </a:pPr>
            <a:r>
              <a:rPr lang="en-US" altLang="en-US" sz="2400">
                <a:solidFill>
                  <a:srgbClr val="000000"/>
                </a:solidFill>
                <a:cs typeface="Times New Roman" pitchFamily="18" charset="0"/>
                <a:sym typeface="Symbol" pitchFamily="18" charset="2"/>
              </a:rPr>
              <a:t>And the frequency is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1 </a:t>
            </a: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 1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12 = 0.083 Hz.</a:t>
            </a:r>
          </a:p>
        </p:txBody>
      </p:sp>
      <p:grpSp>
        <p:nvGrpSpPr>
          <p:cNvPr id="2" name="Group 215"/>
          <p:cNvGrpSpPr>
            <a:grpSpLocks/>
          </p:cNvGrpSpPr>
          <p:nvPr/>
        </p:nvGrpSpPr>
        <p:grpSpPr bwMode="auto">
          <a:xfrm>
            <a:off x="7013575" y="3078163"/>
            <a:ext cx="1876425" cy="1876425"/>
            <a:chOff x="1933" y="2380"/>
            <a:chExt cx="1182" cy="1182"/>
          </a:xfrm>
        </p:grpSpPr>
        <p:sp>
          <p:nvSpPr>
            <p:cNvPr id="13322" name="Oval 21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87993" name="Oval 21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3324" name="Line 21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25" name="Group 219"/>
            <p:cNvGrpSpPr>
              <a:grpSpLocks/>
            </p:cNvGrpSpPr>
            <p:nvPr/>
          </p:nvGrpSpPr>
          <p:grpSpPr bwMode="auto">
            <a:xfrm>
              <a:off x="2464" y="2926"/>
              <a:ext cx="114" cy="106"/>
              <a:chOff x="789" y="2403"/>
              <a:chExt cx="114" cy="106"/>
            </a:xfrm>
          </p:grpSpPr>
          <p:sp>
            <p:nvSpPr>
              <p:cNvPr id="13330" name="Line 22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22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6" name="Rectangle 22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327" name="Text Box 22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3328" name="Line 22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329" name="Text Box 22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33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pic>
        <p:nvPicPr>
          <p:cNvPr id="32" name="Picture 43"/>
          <p:cNvPicPr>
            <a:picLocks noChangeAspect="1" noChangeArrowheads="1"/>
          </p:cNvPicPr>
          <p:nvPr/>
        </p:nvPicPr>
        <p:blipFill>
          <a:blip r:embed="rId5">
            <a:clrChange>
              <a:clrFrom>
                <a:srgbClr val="ED1C24"/>
              </a:clrFrom>
              <a:clrTo>
                <a:srgbClr val="ED1C24">
                  <a:alpha val="0"/>
                </a:srgbClr>
              </a:clrTo>
            </a:clrChange>
          </a:blip>
          <a:srcRect/>
          <a:stretch>
            <a:fillRect/>
          </a:stretch>
        </p:blipFill>
        <p:spPr bwMode="auto">
          <a:xfrm>
            <a:off x="7269163" y="5108575"/>
            <a:ext cx="16478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252"/>
          <p:cNvGrpSpPr>
            <a:grpSpLocks/>
          </p:cNvGrpSpPr>
          <p:nvPr/>
        </p:nvGrpSpPr>
        <p:grpSpPr bwMode="auto">
          <a:xfrm>
            <a:off x="8043863" y="5262563"/>
            <a:ext cx="96837" cy="1311275"/>
            <a:chOff x="4532" y="2501"/>
            <a:chExt cx="61" cy="826"/>
          </a:xfrm>
        </p:grpSpPr>
        <p:sp>
          <p:nvSpPr>
            <p:cNvPr id="13319" name="Line 253"/>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Rectangle 254"/>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321" name="Oval 255"/>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7778">
                                            <p:txEl>
                                              <p:pRg st="0" end="0"/>
                                            </p:txEl>
                                          </p:spTgt>
                                        </p:tgtEl>
                                        <p:attrNameLst>
                                          <p:attrName>style.visibility</p:attrName>
                                        </p:attrNameLst>
                                      </p:cBhvr>
                                      <p:to>
                                        <p:strVal val="visible"/>
                                      </p:to>
                                    </p:set>
                                    <p:anim calcmode="lin" valueType="num">
                                      <p:cBhvr additive="base">
                                        <p:cTn id="7" dur="500" fill="hold"/>
                                        <p:tgtEl>
                                          <p:spTgt spid="587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7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7778">
                                            <p:txEl>
                                              <p:pRg st="1" end="1"/>
                                            </p:txEl>
                                          </p:spTgt>
                                        </p:tgtEl>
                                        <p:attrNameLst>
                                          <p:attrName>style.visibility</p:attrName>
                                        </p:attrNameLst>
                                      </p:cBhvr>
                                      <p:to>
                                        <p:strVal val="visible"/>
                                      </p:to>
                                    </p:set>
                                    <p:anim calcmode="lin" valueType="num">
                                      <p:cBhvr additive="base">
                                        <p:cTn id="13" dur="500" fill="hold"/>
                                        <p:tgtEl>
                                          <p:spTgt spid="587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7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7778">
                                            <p:txEl>
                                              <p:pRg st="2" end="2"/>
                                            </p:txEl>
                                          </p:spTgt>
                                        </p:tgtEl>
                                        <p:attrNameLst>
                                          <p:attrName>style.visibility</p:attrName>
                                        </p:attrNameLst>
                                      </p:cBhvr>
                                      <p:to>
                                        <p:strVal val="visible"/>
                                      </p:to>
                                    </p:set>
                                    <p:anim calcmode="lin" valueType="num">
                                      <p:cBhvr additive="base">
                                        <p:cTn id="19" dur="500" fill="hold"/>
                                        <p:tgtEl>
                                          <p:spTgt spid="587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7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8" presetClass="emph" presetSubtype="0" repeatCount="indefinite" fill="hold" nodeType="withEffect">
                                  <p:stCondLst>
                                    <p:cond delay="0"/>
                                  </p:stCondLst>
                                  <p:childTnLst>
                                    <p:animRot by="-21600000">
                                      <p:cBhvr>
                                        <p:cTn id="25" dur="5000" fill="hold"/>
                                        <p:tgtEl>
                                          <p:spTgt spid="2"/>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87778">
                                            <p:txEl>
                                              <p:pRg st="3" end="3"/>
                                            </p:txEl>
                                          </p:spTgt>
                                        </p:tgtEl>
                                        <p:attrNameLst>
                                          <p:attrName>style.visibility</p:attrName>
                                        </p:attrNameLst>
                                      </p:cBhvr>
                                      <p:to>
                                        <p:strVal val="visible"/>
                                      </p:to>
                                    </p:set>
                                    <p:anim calcmode="lin" valueType="num">
                                      <p:cBhvr additive="base">
                                        <p:cTn id="30" dur="500" fill="hold"/>
                                        <p:tgtEl>
                                          <p:spTgt spid="58777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87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87778">
                                            <p:txEl>
                                              <p:pRg st="4" end="4"/>
                                            </p:txEl>
                                          </p:spTgt>
                                        </p:tgtEl>
                                        <p:attrNameLst>
                                          <p:attrName>style.visibility</p:attrName>
                                        </p:attrNameLst>
                                      </p:cBhvr>
                                      <p:to>
                                        <p:strVal val="visible"/>
                                      </p:to>
                                    </p:set>
                                    <p:anim calcmode="lin" valueType="num">
                                      <p:cBhvr additive="base">
                                        <p:cTn id="36" dur="500" fill="hold"/>
                                        <p:tgtEl>
                                          <p:spTgt spid="58777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87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indefinite" fill="hold" nodeType="clickEffect">
                                  <p:stCondLst>
                                    <p:cond delay="0"/>
                                  </p:stCondLst>
                                  <p:childTnLst>
                                    <p:animRot by="21600000">
                                      <p:cBhvr>
                                        <p:cTn id="49" dur="5000" fill="hold"/>
                                        <p:tgtEl>
                                          <p:spTgt spid="5"/>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87778">
                                            <p:txEl>
                                              <p:pRg st="5" end="5"/>
                                            </p:txEl>
                                          </p:spTgt>
                                        </p:tgtEl>
                                        <p:attrNameLst>
                                          <p:attrName>style.visibility</p:attrName>
                                        </p:attrNameLst>
                                      </p:cBhvr>
                                      <p:to>
                                        <p:strVal val="visible"/>
                                      </p:to>
                                    </p:set>
                                    <p:anim calcmode="lin" valueType="num">
                                      <p:cBhvr additive="base">
                                        <p:cTn id="54" dur="500" fill="hold"/>
                                        <p:tgtEl>
                                          <p:spTgt spid="58777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87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87778">
                                            <p:txEl>
                                              <p:pRg st="6" end="6"/>
                                            </p:txEl>
                                          </p:spTgt>
                                        </p:tgtEl>
                                        <p:attrNameLst>
                                          <p:attrName>style.visibility</p:attrName>
                                        </p:attrNameLst>
                                      </p:cBhvr>
                                      <p:to>
                                        <p:strVal val="visible"/>
                                      </p:to>
                                    </p:set>
                                    <p:anim calcmode="lin" valueType="num">
                                      <p:cBhvr additive="base">
                                        <p:cTn id="60" dur="500" fill="hold"/>
                                        <p:tgtEl>
                                          <p:spTgt spid="587778">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877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94" name="Rectangle 70"/>
          <p:cNvSpPr>
            <a:spLocks noChangeArrowheads="1"/>
          </p:cNvSpPr>
          <p:nvPr/>
        </p:nvSpPr>
        <p:spPr bwMode="auto">
          <a:xfrm>
            <a:off x="674688" y="4814888"/>
            <a:ext cx="7772400" cy="2043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500"/>
              </a:spcBef>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Convert 30 into radians (rad) and convert 1.75 rad to degrees.</a:t>
            </a:r>
          </a:p>
          <a:p>
            <a:pPr eaLnBrk="1" hangingPunct="1">
              <a:spcBef>
                <a:spcPts val="500"/>
              </a:spcBef>
              <a:buFontTx/>
              <a:buNone/>
            </a:pPr>
            <a:r>
              <a:rPr lang="en-US" altLang="en-US" sz="2400">
                <a:solidFill>
                  <a:srgbClr val="000000"/>
                </a:solidFill>
                <a:cs typeface="Times New Roman" pitchFamily="18" charset="0"/>
                <a:sym typeface="Symbol" pitchFamily="18" charset="2"/>
              </a:rPr>
              <a:t>SOLUTION:</a:t>
            </a:r>
          </a:p>
          <a:p>
            <a:pPr eaLnBrk="1" hangingPunct="1">
              <a:spcBef>
                <a:spcPts val="500"/>
              </a:spcBef>
              <a:buFontTx/>
              <a:buNone/>
            </a:pPr>
            <a:r>
              <a:rPr lang="en-US" altLang="en-US" sz="2400">
                <a:solidFill>
                  <a:srgbClr val="000000"/>
                </a:solidFill>
                <a:cs typeface="Times New Roman" pitchFamily="18" charset="0"/>
                <a:sym typeface="Symbol" pitchFamily="18" charset="2"/>
              </a:rPr>
              <a:t> 30(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 </a:t>
            </a:r>
            <a:r>
              <a:rPr lang="en-US" altLang="en-US" sz="2400">
                <a:cs typeface="Courier New" pitchFamily="49" charset="0"/>
                <a:sym typeface="Symbol" pitchFamily="18" charset="2"/>
              </a:rPr>
              <a:t>180° ) = 0.52 rad</a:t>
            </a:r>
            <a:r>
              <a:rPr lang="en-US" altLang="en-US" sz="2400">
                <a:solidFill>
                  <a:srgbClr val="000000"/>
                </a:solidFill>
                <a:cs typeface="Times New Roman" pitchFamily="18" charset="0"/>
                <a:sym typeface="Symbol" pitchFamily="18" charset="2"/>
              </a:rPr>
              <a:t>.</a:t>
            </a:r>
          </a:p>
          <a:p>
            <a:pPr eaLnBrk="1" hangingPunct="1">
              <a:spcBef>
                <a:spcPts val="500"/>
              </a:spcBef>
              <a:buFontTx/>
              <a:buNone/>
            </a:pPr>
            <a:r>
              <a:rPr lang="en-US" altLang="en-US" sz="2400">
                <a:solidFill>
                  <a:srgbClr val="000000"/>
                </a:solidFill>
                <a:cs typeface="Times New Roman" pitchFamily="18" charset="0"/>
                <a:sym typeface="Symbol" pitchFamily="18" charset="2"/>
              </a:rPr>
              <a:t> 1.75 rad (</a:t>
            </a:r>
            <a:r>
              <a:rPr lang="en-US" altLang="en-US" sz="2400">
                <a:cs typeface="Courier New" pitchFamily="49" charset="0"/>
                <a:sym typeface="Symbol" pitchFamily="18" charset="2"/>
              </a:rPr>
              <a:t>180° </a:t>
            </a:r>
            <a:r>
              <a:rPr lang="en-US" altLang="en-US" sz="2400" i="1">
                <a:cs typeface="Courier New" pitchFamily="49" charset="0"/>
                <a:sym typeface="Symbol" pitchFamily="18" charset="2"/>
              </a:rPr>
              <a:t>/</a:t>
            </a:r>
            <a:r>
              <a:rPr lang="en-US" altLang="en-US" sz="2400">
                <a:cs typeface="Courier New" pitchFamily="49" charset="0"/>
                <a:sym typeface="Symbol" pitchFamily="18" charset="2"/>
              </a:rPr>
              <a:t> </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 ) = 100°.</a:t>
            </a:r>
          </a:p>
        </p:txBody>
      </p:sp>
      <p:sp>
        <p:nvSpPr>
          <p:cNvPr id="641026" name="Rectangle 2"/>
          <p:cNvSpPr>
            <a:spLocks noChangeArrowheads="1"/>
          </p:cNvSpPr>
          <p:nvPr/>
        </p:nvSpPr>
        <p:spPr bwMode="auto">
          <a:xfrm>
            <a:off x="685800" y="1343025"/>
            <a:ext cx="7772400" cy="3471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 </a:t>
            </a:r>
            <a:r>
              <a:rPr lang="en-US" altLang="en-US" sz="2400">
                <a:solidFill>
                  <a:schemeClr val="accent2"/>
                </a:solidFill>
                <a:sym typeface="Symbol" pitchFamily="18" charset="2"/>
              </a:rPr>
              <a:t></a:t>
            </a:r>
            <a:endParaRPr lang="en-US" altLang="en-US" sz="2400" i="1">
              <a:solidFill>
                <a:schemeClr val="accent2"/>
              </a:solidFill>
            </a:endParaRPr>
          </a:p>
          <a:p>
            <a:pPr eaLnBrk="1" hangingPunct="1">
              <a:buFontTx/>
              <a:buNone/>
            </a:pPr>
            <a:r>
              <a:rPr lang="en-US" altLang="en-US" sz="2400">
                <a:solidFill>
                  <a:srgbClr val="000000"/>
                </a:solidFill>
                <a:cs typeface="Times New Roman" pitchFamily="18" charset="0"/>
                <a:sym typeface="Symbol" pitchFamily="18" charset="2"/>
              </a:rPr>
              <a:t>We say that the angular speed  of the object is </a:t>
            </a:r>
          </a:p>
          <a:p>
            <a:pPr eaLnBrk="1" hangingPunct="1">
              <a:buFontTx/>
              <a:buNone/>
            </a:pPr>
            <a:r>
              <a:rPr lang="en-US" altLang="en-US" sz="2400">
                <a:solidFill>
                  <a:srgbClr val="000000"/>
                </a:solidFill>
                <a:cs typeface="Times New Roman" pitchFamily="18" charset="0"/>
                <a:sym typeface="Symbol" pitchFamily="18" charset="2"/>
              </a:rPr>
              <a:t>	 =   </a:t>
            </a:r>
            <a:r>
              <a:rPr lang="en-US" altLang="en-US" sz="2400" i="1">
                <a:solidFill>
                  <a:srgbClr val="000000"/>
                </a:solidFill>
                <a:cs typeface="Times New Roman" pitchFamily="18" charset="0"/>
                <a:sym typeface="Symbol" pitchFamily="18" charset="2"/>
              </a:rPr>
              <a:t>/ t </a:t>
            </a:r>
            <a:r>
              <a:rPr lang="en-US" altLang="en-US" sz="2400">
                <a:solidFill>
                  <a:srgbClr val="000000"/>
                </a:solidFill>
                <a:cs typeface="Times New Roman" pitchFamily="18" charset="0"/>
                <a:sym typeface="Symbol" pitchFamily="18" charset="2"/>
              </a:rPr>
              <a:t>= 360</a:t>
            </a:r>
            <a:r>
              <a:rPr lang="en-US" altLang="en-US" sz="2400">
                <a:solidFill>
                  <a:srgbClr val="000000"/>
                </a:solidFill>
                <a:cs typeface="Courier New" pitchFamily="49" charset="0"/>
                <a:sym typeface="Symbol" pitchFamily="18" charset="2"/>
              </a:rPr>
              <a:t> deg </a:t>
            </a:r>
            <a:r>
              <a:rPr lang="en-US" altLang="en-US" sz="2400" i="1">
                <a:solidFill>
                  <a:srgbClr val="000000"/>
                </a:solidFill>
                <a:cs typeface="Courier New" pitchFamily="49" charset="0"/>
                <a:sym typeface="Symbol" pitchFamily="18" charset="2"/>
              </a:rPr>
              <a:t>/ </a:t>
            </a:r>
            <a:r>
              <a:rPr lang="en-US" altLang="en-US" sz="2400">
                <a:solidFill>
                  <a:srgbClr val="000000"/>
                </a:solidFill>
                <a:cs typeface="Courier New" pitchFamily="49" charset="0"/>
                <a:sym typeface="Symbol" pitchFamily="18" charset="2"/>
              </a:rPr>
              <a:t>12 s</a:t>
            </a:r>
            <a:r>
              <a:rPr lang="en-US" altLang="en-US" sz="2400">
                <a:solidFill>
                  <a:srgbClr val="000000"/>
                </a:solidFill>
                <a:cs typeface="Times New Roman" pitchFamily="18" charset="0"/>
                <a:sym typeface="Symbol" pitchFamily="18" charset="2"/>
              </a:rPr>
              <a:t> = 30 deg</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In Topic 9 we must learn about an alternate and more natural method of measuring angles besides degrees.</a:t>
            </a:r>
          </a:p>
          <a:p>
            <a:pPr eaLnBrk="1" hangingPunct="1">
              <a:buFontTx/>
              <a:buNone/>
            </a:pPr>
            <a:r>
              <a:rPr lang="en-US" altLang="en-US" sz="2400">
                <a:solidFill>
                  <a:srgbClr val="000000"/>
                </a:solidFill>
                <a:cs typeface="Times New Roman" pitchFamily="18" charset="0"/>
                <a:sym typeface="Symbol" pitchFamily="18" charset="2"/>
              </a:rPr>
              <a:t>They are called </a:t>
            </a:r>
            <a:r>
              <a:rPr lang="en-US" altLang="en-US" sz="2400" b="1">
                <a:solidFill>
                  <a:srgbClr val="000000"/>
                </a:solidFill>
                <a:cs typeface="Times New Roman" pitchFamily="18" charset="0"/>
                <a:sym typeface="Symbol" pitchFamily="18" charset="2"/>
              </a:rPr>
              <a:t>radians</a:t>
            </a:r>
            <a:r>
              <a:rPr lang="en-US" altLang="en-US" sz="2400">
                <a:solidFill>
                  <a:srgbClr val="000000"/>
                </a:solidFill>
                <a:cs typeface="Times New Roman" pitchFamily="18" charset="0"/>
                <a:sym typeface="Symbol" pitchFamily="18" charset="2"/>
              </a:rPr>
              <a:t>.</a:t>
            </a:r>
          </a:p>
        </p:txBody>
      </p:sp>
      <p:grpSp>
        <p:nvGrpSpPr>
          <p:cNvPr id="2" name="Group 65"/>
          <p:cNvGrpSpPr>
            <a:grpSpLocks/>
          </p:cNvGrpSpPr>
          <p:nvPr/>
        </p:nvGrpSpPr>
        <p:grpSpPr bwMode="auto">
          <a:xfrm>
            <a:off x="830263" y="3873500"/>
            <a:ext cx="7464425" cy="858838"/>
            <a:chOff x="523" y="2651"/>
            <a:chExt cx="4702" cy="541"/>
          </a:xfrm>
        </p:grpSpPr>
        <p:sp>
          <p:nvSpPr>
            <p:cNvPr id="14342"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4343"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4344"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45" name="Rectangle 69"/>
            <p:cNvSpPr>
              <a:spLocks noChangeArrowheads="1"/>
            </p:cNvSpPr>
            <p:nvPr/>
          </p:nvSpPr>
          <p:spPr bwMode="auto">
            <a:xfrm>
              <a:off x="625" y="2844"/>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2</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360° = 1 rev</a:t>
              </a:r>
            </a:p>
          </p:txBody>
        </p:sp>
      </p:grpSp>
      <p:sp>
        <p:nvSpPr>
          <p:cNvPr id="143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1026">
                                            <p:txEl>
                                              <p:pRg st="1" end="1"/>
                                            </p:txEl>
                                          </p:spTgt>
                                        </p:tgtEl>
                                        <p:attrNameLst>
                                          <p:attrName>style.visibility</p:attrName>
                                        </p:attrNameLst>
                                      </p:cBhvr>
                                      <p:to>
                                        <p:strVal val="visible"/>
                                      </p:to>
                                    </p:set>
                                    <p:anim calcmode="lin" valueType="num">
                                      <p:cBhvr additive="base">
                                        <p:cTn id="7" dur="500" fill="hold"/>
                                        <p:tgtEl>
                                          <p:spTgt spid="641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1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1026">
                                            <p:txEl>
                                              <p:pRg st="2" end="2"/>
                                            </p:txEl>
                                          </p:spTgt>
                                        </p:tgtEl>
                                        <p:attrNameLst>
                                          <p:attrName>style.visibility</p:attrName>
                                        </p:attrNameLst>
                                      </p:cBhvr>
                                      <p:to>
                                        <p:strVal val="visible"/>
                                      </p:to>
                                    </p:set>
                                    <p:anim calcmode="lin" valueType="num">
                                      <p:cBhvr additive="base">
                                        <p:cTn id="13" dur="500" fill="hold"/>
                                        <p:tgtEl>
                                          <p:spTgt spid="6410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1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1026">
                                            <p:txEl>
                                              <p:pRg st="3" end="3"/>
                                            </p:txEl>
                                          </p:spTgt>
                                        </p:tgtEl>
                                        <p:attrNameLst>
                                          <p:attrName>style.visibility</p:attrName>
                                        </p:attrNameLst>
                                      </p:cBhvr>
                                      <p:to>
                                        <p:strVal val="visible"/>
                                      </p:to>
                                    </p:set>
                                    <p:anim calcmode="lin" valueType="num">
                                      <p:cBhvr additive="base">
                                        <p:cTn id="19" dur="500" fill="hold"/>
                                        <p:tgtEl>
                                          <p:spTgt spid="6410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1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1026">
                                            <p:txEl>
                                              <p:pRg st="4" end="4"/>
                                            </p:txEl>
                                          </p:spTgt>
                                        </p:tgtEl>
                                        <p:attrNameLst>
                                          <p:attrName>style.visibility</p:attrName>
                                        </p:attrNameLst>
                                      </p:cBhvr>
                                      <p:to>
                                        <p:strVal val="visible"/>
                                      </p:to>
                                    </p:set>
                                    <p:anim calcmode="lin" valueType="num">
                                      <p:cBhvr additive="base">
                                        <p:cTn id="25" dur="500" fill="hold"/>
                                        <p:tgtEl>
                                          <p:spTgt spid="6410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1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41094">
                                            <p:txEl>
                                              <p:pRg st="0" end="0"/>
                                            </p:txEl>
                                          </p:spTgt>
                                        </p:tgtEl>
                                        <p:attrNameLst>
                                          <p:attrName>style.visibility</p:attrName>
                                        </p:attrNameLst>
                                      </p:cBhvr>
                                      <p:to>
                                        <p:strVal val="visible"/>
                                      </p:to>
                                    </p:set>
                                    <p:anim calcmode="lin" valueType="num">
                                      <p:cBhvr additive="base">
                                        <p:cTn id="38" dur="500" fill="hold"/>
                                        <p:tgtEl>
                                          <p:spTgt spid="64109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1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41094">
                                            <p:txEl>
                                              <p:pRg st="1" end="1"/>
                                            </p:txEl>
                                          </p:spTgt>
                                        </p:tgtEl>
                                        <p:attrNameLst>
                                          <p:attrName>style.visibility</p:attrName>
                                        </p:attrNameLst>
                                      </p:cBhvr>
                                      <p:to>
                                        <p:strVal val="visible"/>
                                      </p:to>
                                    </p:set>
                                    <p:anim calcmode="lin" valueType="num">
                                      <p:cBhvr additive="base">
                                        <p:cTn id="44" dur="500" fill="hold"/>
                                        <p:tgtEl>
                                          <p:spTgt spid="64109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41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41094">
                                            <p:txEl>
                                              <p:pRg st="2" end="2"/>
                                            </p:txEl>
                                          </p:spTgt>
                                        </p:tgtEl>
                                        <p:attrNameLst>
                                          <p:attrName>style.visibility</p:attrName>
                                        </p:attrNameLst>
                                      </p:cBhvr>
                                      <p:to>
                                        <p:strVal val="visible"/>
                                      </p:to>
                                    </p:set>
                                    <p:anim calcmode="lin" valueType="num">
                                      <p:cBhvr additive="base">
                                        <p:cTn id="50" dur="500" fill="hold"/>
                                        <p:tgtEl>
                                          <p:spTgt spid="64109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410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41094">
                                            <p:txEl>
                                              <p:pRg st="3" end="3"/>
                                            </p:txEl>
                                          </p:spTgt>
                                        </p:tgtEl>
                                        <p:attrNameLst>
                                          <p:attrName>style.visibility</p:attrName>
                                        </p:attrNameLst>
                                      </p:cBhvr>
                                      <p:to>
                                        <p:strVal val="visible"/>
                                      </p:to>
                                    </p:set>
                                    <p:anim calcmode="lin" valueType="num">
                                      <p:cBhvr additive="base">
                                        <p:cTn id="56" dur="500" fill="hold"/>
                                        <p:tgtEl>
                                          <p:spTgt spid="641094">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10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115" name="Rectangle 43"/>
          <p:cNvSpPr>
            <a:spLocks noChangeArrowheads="1"/>
          </p:cNvSpPr>
          <p:nvPr/>
        </p:nvSpPr>
        <p:spPr bwMode="auto">
          <a:xfrm>
            <a:off x="682625" y="5953125"/>
            <a:ext cx="7764463" cy="904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Angular speed is also called </a:t>
            </a:r>
            <a:r>
              <a:rPr lang="en-US" altLang="en-US" sz="2400" b="1">
                <a:sym typeface="Symbol" pitchFamily="18" charset="2"/>
              </a:rPr>
              <a:t>angular frequency</a:t>
            </a:r>
            <a:r>
              <a:rPr lang="en-US" altLang="en-US" sz="2400">
                <a:sym typeface="Symbol" pitchFamily="18" charset="2"/>
              </a:rPr>
              <a:t>.</a:t>
            </a:r>
            <a:endParaRPr lang="en-US" altLang="en-US" sz="2400" i="1">
              <a:sym typeface="Symbol" pitchFamily="18" charset="2"/>
            </a:endParaRPr>
          </a:p>
        </p:txBody>
      </p:sp>
      <p:sp>
        <p:nvSpPr>
          <p:cNvPr id="643086" name="Rectangle 14"/>
          <p:cNvSpPr>
            <a:spLocks noChangeArrowheads="1"/>
          </p:cNvSpPr>
          <p:nvPr/>
        </p:nvSpPr>
        <p:spPr bwMode="auto">
          <a:xfrm>
            <a:off x="674688" y="3854450"/>
            <a:ext cx="7772400" cy="2098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Convert the angular speed of 30</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 from the previous example into radians per second. </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Since 30(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 0.52 rad</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then 30</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 = 0.52 rad</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p>
        </p:txBody>
      </p:sp>
      <p:sp>
        <p:nvSpPr>
          <p:cNvPr id="643074" name="Rectangle 2"/>
          <p:cNvSpPr>
            <a:spLocks noChangeArrowheads="1"/>
          </p:cNvSpPr>
          <p:nvPr/>
        </p:nvSpPr>
        <p:spPr bwMode="auto">
          <a:xfrm>
            <a:off x="685800" y="1343025"/>
            <a:ext cx="7772400" cy="2511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Angular speed will not be measured in degrees per second in Topic 9. It </a:t>
            </a:r>
            <a:r>
              <a:rPr lang="en-US" altLang="en-US" sz="2400" i="1">
                <a:solidFill>
                  <a:srgbClr val="000000"/>
                </a:solidFill>
                <a:cs typeface="Times New Roman" pitchFamily="18" charset="0"/>
                <a:sym typeface="Symbol" pitchFamily="18" charset="2"/>
              </a:rPr>
              <a:t>will</a:t>
            </a:r>
            <a:r>
              <a:rPr lang="en-US" altLang="en-US" sz="2400">
                <a:solidFill>
                  <a:srgbClr val="000000"/>
                </a:solidFill>
                <a:cs typeface="Times New Roman" pitchFamily="18" charset="0"/>
                <a:sym typeface="Symbol" pitchFamily="18" charset="2"/>
              </a:rPr>
              <a:t> be measured in </a:t>
            </a:r>
            <a:r>
              <a:rPr lang="en-US" altLang="en-US" sz="2400" b="1">
                <a:solidFill>
                  <a:srgbClr val="000000"/>
                </a:solidFill>
                <a:cs typeface="Times New Roman" pitchFamily="18" charset="0"/>
                <a:sym typeface="Symbol" pitchFamily="18" charset="2"/>
              </a:rPr>
              <a:t>radians per second.</a:t>
            </a:r>
            <a:endParaRPr lang="en-US" altLang="en-US" sz="2400">
              <a:solidFill>
                <a:srgbClr val="000000"/>
              </a:solidFill>
              <a:cs typeface="Times New Roman" pitchFamily="18" charset="0"/>
              <a:sym typeface="Symbol" pitchFamily="18" charset="2"/>
            </a:endParaRPr>
          </a:p>
        </p:txBody>
      </p:sp>
      <p:grpSp>
        <p:nvGrpSpPr>
          <p:cNvPr id="3" name="Group 15"/>
          <p:cNvGrpSpPr>
            <a:grpSpLocks/>
          </p:cNvGrpSpPr>
          <p:nvPr/>
        </p:nvGrpSpPr>
        <p:grpSpPr bwMode="auto">
          <a:xfrm>
            <a:off x="7151688" y="4632325"/>
            <a:ext cx="1876425" cy="1876425"/>
            <a:chOff x="1933" y="2380"/>
            <a:chExt cx="1182" cy="1182"/>
          </a:xfrm>
        </p:grpSpPr>
        <p:sp>
          <p:nvSpPr>
            <p:cNvPr id="15372" name="Oval 1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3089" name="Oval 1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5374" name="Line 1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75" name="Group 19"/>
            <p:cNvGrpSpPr>
              <a:grpSpLocks/>
            </p:cNvGrpSpPr>
            <p:nvPr/>
          </p:nvGrpSpPr>
          <p:grpSpPr bwMode="auto">
            <a:xfrm>
              <a:off x="2464" y="2926"/>
              <a:ext cx="114" cy="106"/>
              <a:chOff x="789" y="2403"/>
              <a:chExt cx="114" cy="106"/>
            </a:xfrm>
          </p:grpSpPr>
          <p:sp>
            <p:nvSpPr>
              <p:cNvPr id="15380" name="Line 2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6" name="Rectangle 2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7" name="Text Box 2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5378" name="Line 2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79" name="Text Box 2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536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22" name="Group 65"/>
          <p:cNvGrpSpPr>
            <a:grpSpLocks/>
          </p:cNvGrpSpPr>
          <p:nvPr/>
        </p:nvGrpSpPr>
        <p:grpSpPr bwMode="auto">
          <a:xfrm>
            <a:off x="830263" y="1792288"/>
            <a:ext cx="7464425" cy="858837"/>
            <a:chOff x="523" y="2651"/>
            <a:chExt cx="4702" cy="541"/>
          </a:xfrm>
        </p:grpSpPr>
        <p:sp>
          <p:nvSpPr>
            <p:cNvPr id="15368"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5369"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5370"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1" name="Rectangle 69"/>
            <p:cNvSpPr>
              <a:spLocks noChangeArrowheads="1"/>
            </p:cNvSpPr>
            <p:nvPr/>
          </p:nvSpPr>
          <p:spPr bwMode="auto">
            <a:xfrm>
              <a:off x="625" y="2844"/>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2</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3074">
                                            <p:txEl>
                                              <p:pRg st="3" end="3"/>
                                            </p:txEl>
                                          </p:spTgt>
                                        </p:tgtEl>
                                        <p:attrNameLst>
                                          <p:attrName>style.visibility</p:attrName>
                                        </p:attrNameLst>
                                      </p:cBhvr>
                                      <p:to>
                                        <p:strVal val="visible"/>
                                      </p:to>
                                    </p:set>
                                    <p:anim calcmode="lin" valueType="num">
                                      <p:cBhvr additive="base">
                                        <p:cTn id="14" dur="500" fill="hold"/>
                                        <p:tgtEl>
                                          <p:spTgt spid="64307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3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43086">
                                            <p:txEl>
                                              <p:pRg st="0" end="0"/>
                                            </p:txEl>
                                          </p:spTgt>
                                        </p:tgtEl>
                                        <p:attrNameLst>
                                          <p:attrName>style.visibility</p:attrName>
                                        </p:attrNameLst>
                                      </p:cBhvr>
                                      <p:to>
                                        <p:strVal val="visible"/>
                                      </p:to>
                                    </p:set>
                                    <p:anim calcmode="lin" valueType="num">
                                      <p:cBhvr additive="base">
                                        <p:cTn id="20" dur="500" fill="hold"/>
                                        <p:tgtEl>
                                          <p:spTgt spid="64308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3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8" presetClass="emph" presetSubtype="0" repeatCount="indefinite" fill="hold" nodeType="withEffect">
                                  <p:stCondLst>
                                    <p:cond delay="0"/>
                                  </p:stCondLst>
                                  <p:childTnLst>
                                    <p:animRot by="-21600000">
                                      <p:cBhvr>
                                        <p:cTn id="26" dur="5000" fill="hold"/>
                                        <p:tgtEl>
                                          <p:spTgt spid="3"/>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3086">
                                            <p:txEl>
                                              <p:pRg st="1" end="1"/>
                                            </p:txEl>
                                          </p:spTgt>
                                        </p:tgtEl>
                                        <p:attrNameLst>
                                          <p:attrName>style.visibility</p:attrName>
                                        </p:attrNameLst>
                                      </p:cBhvr>
                                      <p:to>
                                        <p:strVal val="visible"/>
                                      </p:to>
                                    </p:set>
                                    <p:anim calcmode="lin" valueType="num">
                                      <p:cBhvr additive="base">
                                        <p:cTn id="31" dur="500" fill="hold"/>
                                        <p:tgtEl>
                                          <p:spTgt spid="64308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3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3086">
                                            <p:txEl>
                                              <p:pRg st="2" end="2"/>
                                            </p:txEl>
                                          </p:spTgt>
                                        </p:tgtEl>
                                        <p:attrNameLst>
                                          <p:attrName>style.visibility</p:attrName>
                                        </p:attrNameLst>
                                      </p:cBhvr>
                                      <p:to>
                                        <p:strVal val="visible"/>
                                      </p:to>
                                    </p:set>
                                    <p:anim calcmode="lin" valueType="num">
                                      <p:cBhvr additive="base">
                                        <p:cTn id="37" dur="500" fill="hold"/>
                                        <p:tgtEl>
                                          <p:spTgt spid="64308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3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43086">
                                            <p:txEl>
                                              <p:pRg st="3" end="3"/>
                                            </p:txEl>
                                          </p:spTgt>
                                        </p:tgtEl>
                                        <p:attrNameLst>
                                          <p:attrName>style.visibility</p:attrName>
                                        </p:attrNameLst>
                                      </p:cBhvr>
                                      <p:to>
                                        <p:strVal val="visible"/>
                                      </p:to>
                                    </p:set>
                                    <p:anim calcmode="lin" valueType="num">
                                      <p:cBhvr additive="base">
                                        <p:cTn id="43" dur="500" fill="hold"/>
                                        <p:tgtEl>
                                          <p:spTgt spid="64308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3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43115">
                                            <p:txEl>
                                              <p:pRg st="1" end="1"/>
                                            </p:txEl>
                                          </p:spTgt>
                                        </p:tgtEl>
                                        <p:attrNameLst>
                                          <p:attrName>style.visibility</p:attrName>
                                        </p:attrNameLst>
                                      </p:cBhvr>
                                      <p:to>
                                        <p:strVal val="visible"/>
                                      </p:to>
                                    </p:set>
                                    <p:anim calcmode="lin" valueType="num">
                                      <p:cBhvr additive="base">
                                        <p:cTn id="49" dur="500" fill="hold"/>
                                        <p:tgtEl>
                                          <p:spTgt spid="6431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3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4" name="Rectangle 14"/>
          <p:cNvSpPr>
            <a:spLocks noChangeArrowheads="1"/>
          </p:cNvSpPr>
          <p:nvPr/>
        </p:nvSpPr>
        <p:spPr bwMode="auto">
          <a:xfrm>
            <a:off x="674688" y="4394200"/>
            <a:ext cx="7772400" cy="2463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Find the angular frequency (angular speed) of the second hand on a clock.</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Since the second hand turns through one </a:t>
            </a:r>
            <a:r>
              <a:rPr lang="en-US" altLang="en-US" sz="2400" dirty="0" smtClean="0">
                <a:solidFill>
                  <a:srgbClr val="000000"/>
                </a:solidFill>
                <a:cs typeface="Times New Roman" pitchFamily="18" charset="0"/>
                <a:sym typeface="Symbol" pitchFamily="18" charset="2"/>
              </a:rPr>
              <a:t>                      circle </a:t>
            </a:r>
            <a:r>
              <a:rPr lang="en-US" altLang="en-US" sz="2400" dirty="0">
                <a:cs typeface="Courier New" pitchFamily="49" charset="0"/>
                <a:sym typeface="Symbol" pitchFamily="18" charset="2"/>
              </a:rPr>
              <a:t>each 60 s, it has an angular </a:t>
            </a:r>
            <a:r>
              <a:rPr lang="en-US" altLang="en-US" sz="2400" dirty="0" smtClean="0">
                <a:cs typeface="Courier New" pitchFamily="49" charset="0"/>
                <a:sym typeface="Symbol" pitchFamily="18" charset="2"/>
              </a:rPr>
              <a:t>speed</a:t>
            </a:r>
          </a:p>
          <a:p>
            <a:pPr eaLnBrk="1" hangingPunct="1">
              <a:buFontTx/>
              <a:buNone/>
            </a:pPr>
            <a:r>
              <a:rPr lang="en-US" altLang="en-US" sz="2400" dirty="0" smtClean="0">
                <a:cs typeface="Courier New" pitchFamily="49" charset="0"/>
                <a:sym typeface="Symbol" pitchFamily="18" charset="2"/>
              </a:rPr>
              <a:t>               </a:t>
            </a:r>
            <a:r>
              <a:rPr lang="en-US" altLang="en-US" sz="2400" dirty="0" smtClean="0">
                <a:sym typeface="Symbol" pitchFamily="18" charset="2"/>
              </a:rPr>
              <a:t></a:t>
            </a:r>
            <a:r>
              <a:rPr lang="en-US" altLang="en-US" sz="2400" i="1" dirty="0" smtClean="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t>2</a:t>
            </a:r>
            <a:r>
              <a:rPr lang="en-US" altLang="en-US" sz="2400" dirty="0">
                <a:sym typeface="Symbol" pitchFamily="18" charset="2"/>
              </a:rPr>
              <a:t> </a:t>
            </a:r>
            <a:r>
              <a:rPr lang="en-US" altLang="en-US" sz="2400" i="1" dirty="0">
                <a:cs typeface="Courier New" pitchFamily="49" charset="0"/>
                <a:sym typeface="Symbol" pitchFamily="18" charset="2"/>
              </a:rPr>
              <a:t>/ T</a:t>
            </a:r>
            <a:r>
              <a:rPr lang="en-US" altLang="en-US" sz="2400" dirty="0">
                <a:solidFill>
                  <a:srgbClr val="000000"/>
                </a:solidFill>
                <a:cs typeface="Times New Roman" pitchFamily="18" charset="0"/>
                <a:sym typeface="Symbol" pitchFamily="18" charset="2"/>
              </a:rPr>
              <a:t> = </a:t>
            </a:r>
            <a:r>
              <a:rPr lang="en-US" altLang="en-US" sz="2400" dirty="0"/>
              <a:t>2</a:t>
            </a:r>
            <a:r>
              <a:rPr lang="en-US" altLang="en-US" sz="2400" dirty="0">
                <a:sym typeface="Symbol" pitchFamily="18" charset="2"/>
              </a:rPr>
              <a:t> </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60 = 0.105</a:t>
            </a:r>
            <a:r>
              <a:rPr lang="en-US" altLang="en-US" sz="2400" dirty="0">
                <a:solidFill>
                  <a:srgbClr val="000000"/>
                </a:solidFill>
                <a:cs typeface="Times New Roman" pitchFamily="18" charset="0"/>
                <a:sym typeface="Symbol" pitchFamily="18" charset="2"/>
              </a:rPr>
              <a:t> 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p:txBody>
      </p:sp>
      <p:sp>
        <p:nvSpPr>
          <p:cNvPr id="645122" name="Rectangle 2"/>
          <p:cNvSpPr>
            <a:spLocks noChangeArrowheads="1"/>
          </p:cNvSpPr>
          <p:nvPr/>
        </p:nvSpPr>
        <p:spPr bwMode="auto">
          <a:xfrm>
            <a:off x="685800" y="1343025"/>
            <a:ext cx="7772400" cy="3051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Since </a:t>
            </a:r>
            <a:r>
              <a:rPr lang="en-US" altLang="en-US" sz="2400">
                <a:cs typeface="Courier New" pitchFamily="49" charset="0"/>
                <a:sym typeface="Symbol" pitchFamily="18" charset="2"/>
              </a:rPr>
              <a:t>2</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360° = 1 rev it should be clear that the angular speed </a:t>
            </a:r>
            <a:r>
              <a:rPr lang="en-US" altLang="en-US" sz="2400" i="1">
                <a:sym typeface="Symbol" pitchFamily="18" charset="2"/>
              </a:rPr>
              <a:t></a:t>
            </a:r>
            <a:r>
              <a:rPr lang="en-US" altLang="en-US" sz="2400">
                <a:cs typeface="Courier New" pitchFamily="49" charset="0"/>
                <a:sym typeface="Symbol" pitchFamily="18" charset="2"/>
              </a:rPr>
              <a:t> is just 2 </a:t>
            </a:r>
            <a:r>
              <a:rPr lang="en-US" altLang="en-US" sz="2400" i="1">
                <a:cs typeface="Courier New" pitchFamily="49" charset="0"/>
                <a:sym typeface="Symbol" pitchFamily="18" charset="2"/>
              </a:rPr>
              <a:t>/ T</a:t>
            </a:r>
            <a:r>
              <a:rPr lang="en-US" altLang="en-US" sz="2400">
                <a:cs typeface="Courier New" pitchFamily="49" charset="0"/>
                <a:sym typeface="Symbol" pitchFamily="18" charset="2"/>
              </a:rPr>
              <a:t>.</a:t>
            </a: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spcBef>
                <a:spcPts val="1000"/>
              </a:spcBef>
              <a:buFontTx/>
              <a:buNone/>
            </a:pPr>
            <a:r>
              <a:rPr lang="en-US" altLang="en-US" sz="2400">
                <a:solidFill>
                  <a:srgbClr val="000000"/>
                </a:solidFill>
                <a:cs typeface="Times New Roman" pitchFamily="18" charset="0"/>
                <a:sym typeface="Symbol" pitchFamily="18" charset="2"/>
              </a:rPr>
              <a:t>And since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1 </a:t>
            </a: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it should also be clear that </a:t>
            </a: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a:t>
            </a:r>
            <a:r>
              <a:rPr lang="en-US" altLang="en-US" sz="2400" i="1">
                <a:cs typeface="Courier New" pitchFamily="49" charset="0"/>
                <a:sym typeface="Symbol" pitchFamily="18" charset="2"/>
              </a:rPr>
              <a:t>f</a:t>
            </a:r>
            <a:r>
              <a:rPr lang="en-US" altLang="en-US" sz="2400" i="1">
                <a:solidFill>
                  <a:srgbClr val="000000"/>
                </a:solidFill>
                <a:cs typeface="Times New Roman" pitchFamily="18" charset="0"/>
                <a:sym typeface="Symbol" pitchFamily="18" charset="2"/>
              </a:rPr>
              <a:t>.</a:t>
            </a:r>
            <a:endParaRPr lang="en-US" altLang="en-US" sz="2400">
              <a:solidFill>
                <a:srgbClr val="000000"/>
              </a:solidFill>
              <a:cs typeface="Times New Roman" pitchFamily="18" charset="0"/>
              <a:sym typeface="Symbol" pitchFamily="18" charset="2"/>
            </a:endParaRPr>
          </a:p>
        </p:txBody>
      </p:sp>
      <p:grpSp>
        <p:nvGrpSpPr>
          <p:cNvPr id="2" name="Group 15"/>
          <p:cNvGrpSpPr>
            <a:grpSpLocks/>
          </p:cNvGrpSpPr>
          <p:nvPr/>
        </p:nvGrpSpPr>
        <p:grpSpPr bwMode="auto">
          <a:xfrm>
            <a:off x="833438" y="3484563"/>
            <a:ext cx="7464425" cy="461962"/>
            <a:chOff x="525" y="2291"/>
            <a:chExt cx="4702" cy="291"/>
          </a:xfrm>
        </p:grpSpPr>
        <p:sp>
          <p:nvSpPr>
            <p:cNvPr id="16395" name="Rectangle 5"/>
            <p:cNvSpPr>
              <a:spLocks noChangeArrowheads="1"/>
            </p:cNvSpPr>
            <p:nvPr/>
          </p:nvSpPr>
          <p:spPr bwMode="auto">
            <a:xfrm>
              <a:off x="528" y="2304"/>
              <a:ext cx="20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 </a:t>
              </a:r>
              <a:r>
                <a:rPr lang="en-US" altLang="en-US" sz="2400" i="1">
                  <a:cs typeface="Courier New" pitchFamily="49" charset="0"/>
                  <a:sym typeface="Symbol" pitchFamily="18" charset="2"/>
                </a:rPr>
                <a:t>/ T </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 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a:t>
              </a:r>
              <a:r>
                <a:rPr lang="en-US" altLang="en-US" sz="2400" i="1">
                  <a:cs typeface="Courier New" pitchFamily="49" charset="0"/>
                  <a:sym typeface="Symbol" pitchFamily="18" charset="2"/>
                </a:rPr>
                <a:t>f</a:t>
              </a:r>
            </a:p>
            <a:p>
              <a:pPr eaLnBrk="1" hangingPunct="1">
                <a:lnSpc>
                  <a:spcPct val="90000"/>
                </a:lnSpc>
                <a:buFontTx/>
                <a:buNone/>
              </a:pPr>
              <a:endParaRPr lang="en-US" altLang="en-US" sz="2400" i="1">
                <a:cs typeface="Courier New" pitchFamily="49" charset="0"/>
                <a:sym typeface="Symbol" pitchFamily="18" charset="2"/>
              </a:endParaRPr>
            </a:p>
          </p:txBody>
        </p:sp>
        <p:sp>
          <p:nvSpPr>
            <p:cNvPr id="16396"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a:t>
              </a:r>
              <a:r>
                <a:rPr lang="en-US" altLang="en-US" sz="2400">
                  <a:solidFill>
                    <a:schemeClr val="bg1"/>
                  </a:solidFill>
                </a:rPr>
                <a:t> T and f</a:t>
              </a:r>
            </a:p>
          </p:txBody>
        </p:sp>
        <p:sp>
          <p:nvSpPr>
            <p:cNvPr id="16397"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63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16390" name="Group 65"/>
          <p:cNvGrpSpPr>
            <a:grpSpLocks/>
          </p:cNvGrpSpPr>
          <p:nvPr/>
        </p:nvGrpSpPr>
        <p:grpSpPr bwMode="auto">
          <a:xfrm>
            <a:off x="830263" y="1792288"/>
            <a:ext cx="7464425" cy="858837"/>
            <a:chOff x="523" y="2651"/>
            <a:chExt cx="4702" cy="541"/>
          </a:xfrm>
        </p:grpSpPr>
        <p:sp>
          <p:nvSpPr>
            <p:cNvPr id="16391"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6392"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6393"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394" name="Rectangle 69"/>
            <p:cNvSpPr>
              <a:spLocks noChangeArrowheads="1"/>
            </p:cNvSpPr>
            <p:nvPr/>
          </p:nvSpPr>
          <p:spPr bwMode="auto">
            <a:xfrm>
              <a:off x="625" y="2844"/>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2</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360° = 1 rev</a:t>
              </a:r>
            </a:p>
          </p:txBody>
        </p:sp>
      </p:grpSp>
      <p:pic>
        <p:nvPicPr>
          <p:cNvPr id="16398" name="Picture 1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747" y="4807974"/>
            <a:ext cx="2050026" cy="2050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316"/>
          <p:cNvGrpSpPr>
            <a:grpSpLocks/>
          </p:cNvGrpSpPr>
          <p:nvPr/>
        </p:nvGrpSpPr>
        <p:grpSpPr bwMode="auto">
          <a:xfrm>
            <a:off x="7899400" y="5167313"/>
            <a:ext cx="96838" cy="1311275"/>
            <a:chOff x="4532" y="2501"/>
            <a:chExt cx="61" cy="826"/>
          </a:xfrm>
        </p:grpSpPr>
        <p:sp>
          <p:nvSpPr>
            <p:cNvPr id="16" name="Line 317"/>
            <p:cNvSpPr>
              <a:spLocks noChangeShapeType="1"/>
            </p:cNvSpPr>
            <p:nvPr/>
          </p:nvSpPr>
          <p:spPr bwMode="auto">
            <a:xfrm>
              <a:off x="4563" y="2501"/>
              <a:ext cx="0" cy="41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 name="Oval 319"/>
            <p:cNvSpPr>
              <a:spLocks noChangeArrowheads="1"/>
            </p:cNvSpPr>
            <p:nvPr/>
          </p:nvSpPr>
          <p:spPr bwMode="auto">
            <a:xfrm>
              <a:off x="4532" y="2887"/>
              <a:ext cx="61" cy="6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122">
                                            <p:txEl>
                                              <p:pRg st="3" end="3"/>
                                            </p:txEl>
                                          </p:spTgt>
                                        </p:tgtEl>
                                        <p:attrNameLst>
                                          <p:attrName>style.visibility</p:attrName>
                                        </p:attrNameLst>
                                      </p:cBhvr>
                                      <p:to>
                                        <p:strVal val="visible"/>
                                      </p:to>
                                    </p:set>
                                    <p:anim calcmode="lin" valueType="num">
                                      <p:cBhvr additive="base">
                                        <p:cTn id="7" dur="500" fill="hold"/>
                                        <p:tgtEl>
                                          <p:spTgt spid="64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45122">
                                            <p:txEl>
                                              <p:pRg st="5" end="5"/>
                                            </p:txEl>
                                          </p:spTgt>
                                        </p:tgtEl>
                                        <p:attrNameLst>
                                          <p:attrName>style.visibility</p:attrName>
                                        </p:attrNameLst>
                                      </p:cBhvr>
                                      <p:to>
                                        <p:strVal val="visible"/>
                                      </p:to>
                                    </p:set>
                                    <p:anim calcmode="lin" valueType="num">
                                      <p:cBhvr additive="base">
                                        <p:cTn id="20" dur="500" fill="hold"/>
                                        <p:tgtEl>
                                          <p:spTgt spid="64512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5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45134">
                                            <p:txEl>
                                              <p:pRg st="0" end="0"/>
                                            </p:txEl>
                                          </p:spTgt>
                                        </p:tgtEl>
                                        <p:attrNameLst>
                                          <p:attrName>style.visibility</p:attrName>
                                        </p:attrNameLst>
                                      </p:cBhvr>
                                      <p:to>
                                        <p:strVal val="visible"/>
                                      </p:to>
                                    </p:set>
                                    <p:anim calcmode="lin" valueType="num">
                                      <p:cBhvr additive="base">
                                        <p:cTn id="26" dur="500" fill="hold"/>
                                        <p:tgtEl>
                                          <p:spTgt spid="64513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51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6398"/>
                                        </p:tgtEl>
                                        <p:attrNameLst>
                                          <p:attrName>style.visibility</p:attrName>
                                        </p:attrNameLst>
                                      </p:cBhvr>
                                      <p:to>
                                        <p:strVal val="visible"/>
                                      </p:to>
                                    </p:set>
                                    <p:animEffect transition="in" filter="fade">
                                      <p:cBhvr>
                                        <p:cTn id="31" dur="500"/>
                                        <p:tgtEl>
                                          <p:spTgt spid="16398"/>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repeatCount="indefinite" fill="hold" nodeType="clickEffect">
                                  <p:stCondLst>
                                    <p:cond delay="0"/>
                                  </p:stCondLst>
                                  <p:childTnLst>
                                    <p:animRot by="21600000">
                                      <p:cBhvr>
                                        <p:cTn id="38" dur="5000" fill="hold"/>
                                        <p:tgtEl>
                                          <p:spTgt spid="1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45134">
                                            <p:txEl>
                                              <p:pRg st="1" end="1"/>
                                            </p:txEl>
                                          </p:spTgt>
                                        </p:tgtEl>
                                        <p:attrNameLst>
                                          <p:attrName>style.visibility</p:attrName>
                                        </p:attrNameLst>
                                      </p:cBhvr>
                                      <p:to>
                                        <p:strVal val="visible"/>
                                      </p:to>
                                    </p:set>
                                    <p:anim calcmode="lin" valueType="num">
                                      <p:cBhvr additive="base">
                                        <p:cTn id="43" dur="500" fill="hold"/>
                                        <p:tgtEl>
                                          <p:spTgt spid="64513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51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45134">
                                            <p:txEl>
                                              <p:pRg st="2" end="2"/>
                                            </p:txEl>
                                          </p:spTgt>
                                        </p:tgtEl>
                                        <p:attrNameLst>
                                          <p:attrName>style.visibility</p:attrName>
                                        </p:attrNameLst>
                                      </p:cBhvr>
                                      <p:to>
                                        <p:strVal val="visible"/>
                                      </p:to>
                                    </p:set>
                                    <p:anim calcmode="lin" valueType="num">
                                      <p:cBhvr additive="base">
                                        <p:cTn id="49" dur="500" fill="hold"/>
                                        <p:tgtEl>
                                          <p:spTgt spid="64513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51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45134">
                                            <p:txEl>
                                              <p:pRg st="3" end="3"/>
                                            </p:txEl>
                                          </p:spTgt>
                                        </p:tgtEl>
                                        <p:attrNameLst>
                                          <p:attrName>style.visibility</p:attrName>
                                        </p:attrNameLst>
                                      </p:cBhvr>
                                      <p:to>
                                        <p:strVal val="visible"/>
                                      </p:to>
                                    </p:set>
                                    <p:anim calcmode="lin" valueType="num">
                                      <p:cBhvr additive="base">
                                        <p:cTn id="55" dur="500" fill="hold"/>
                                        <p:tgtEl>
                                          <p:spTgt spid="64513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451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343025"/>
            <a:ext cx="7772400" cy="1898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
        <p:nvSpPr>
          <p:cNvPr id="653326" name="Rectangle 14"/>
          <p:cNvSpPr>
            <a:spLocks noChangeArrowheads="1"/>
          </p:cNvSpPr>
          <p:nvPr/>
        </p:nvSpPr>
        <p:spPr bwMode="auto">
          <a:xfrm>
            <a:off x="674688" y="3241675"/>
            <a:ext cx="7772400" cy="30257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A car rounds a 90</a:t>
            </a:r>
            <a:r>
              <a:rPr lang="en-US" altLang="en-US" sz="2400">
                <a:solidFill>
                  <a:srgbClr val="000000"/>
                </a:solidFill>
                <a:cs typeface="Courier New" pitchFamily="49" charset="0"/>
                <a:sym typeface="Symbol" pitchFamily="18" charset="2"/>
              </a:rPr>
              <a:t>° turn in 6.0 seconds. What was its angular speed during the turn?</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Since  needs radians we begin by converting </a:t>
            </a:r>
            <a:r>
              <a:rPr lang="en-US" altLang="en-US" sz="2400">
                <a:cs typeface="Courier New" pitchFamily="49" charset="0"/>
                <a:sym typeface="Symbol" pitchFamily="18" charset="2"/>
              </a:rPr>
              <a:t></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a:solidFill>
                  <a:srgbClr val="000000"/>
                </a:solidFill>
                <a:cs typeface="Times New Roman" pitchFamily="18" charset="0"/>
                <a:sym typeface="Symbol" pitchFamily="18" charset="2"/>
              </a:rPr>
              <a:t> = 90</a:t>
            </a:r>
            <a:r>
              <a:rPr lang="en-US" altLang="en-US" sz="2400">
                <a:solidFill>
                  <a:srgbClr val="000000"/>
                </a:solidFill>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a:t>
            </a:r>
            <a:r>
              <a:rPr lang="en-US" altLang="en-US" sz="2400">
                <a:solidFill>
                  <a:srgbClr val="000000"/>
                </a:solidFill>
                <a:cs typeface="Courier New" pitchFamily="49" charset="0"/>
                <a:sym typeface="Symbol" pitchFamily="18" charset="2"/>
              </a:rPr>
              <a:t>) = 1.57 rad.</a:t>
            </a:r>
          </a:p>
          <a:p>
            <a:pPr eaLnBrk="1" hangingPunct="1">
              <a:buFontTx/>
              <a:buNone/>
            </a:pPr>
            <a:r>
              <a:rPr lang="en-US" altLang="en-US" sz="2400">
                <a:solidFill>
                  <a:srgbClr val="000000"/>
                </a:solidFill>
                <a:cs typeface="Times New Roman" pitchFamily="18" charset="0"/>
                <a:sym typeface="Symbol" pitchFamily="18" charset="2"/>
              </a:rPr>
              <a:t>Now we use</a:t>
            </a:r>
          </a:p>
          <a:p>
            <a:pPr eaLnBrk="1" hangingPunct="1">
              <a:buFontTx/>
              <a:buNone/>
            </a:pPr>
            <a:r>
              <a:rPr lang="en-US" altLang="en-US" sz="2400" i="1">
                <a:sym typeface="Symbol" pitchFamily="18" charset="2"/>
              </a:rPr>
              <a:t>       	       </a:t>
            </a: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 </a:t>
            </a:r>
            <a:r>
              <a:rPr lang="en-US" altLang="en-US" sz="2400" i="1">
                <a:cs typeface="Courier New" pitchFamily="49" charset="0"/>
                <a:sym typeface="Symbol" pitchFamily="18" charset="2"/>
              </a:rPr>
              <a:t>/ t</a:t>
            </a:r>
            <a:r>
              <a:rPr lang="en-US" altLang="en-US" sz="2400">
                <a:cs typeface="Courier New" pitchFamily="49" charset="0"/>
                <a:sym typeface="Symbol" pitchFamily="18" charset="2"/>
              </a:rPr>
              <a:t> = 1.57 </a:t>
            </a:r>
            <a:r>
              <a:rPr lang="en-US" altLang="en-US" sz="2400" i="1">
                <a:cs typeface="Courier New" pitchFamily="49" charset="0"/>
                <a:sym typeface="Symbol" pitchFamily="18" charset="2"/>
              </a:rPr>
              <a:t>/</a:t>
            </a:r>
            <a:r>
              <a:rPr lang="en-US" altLang="en-US" sz="2400">
                <a:cs typeface="Courier New" pitchFamily="49" charset="0"/>
                <a:sym typeface="Symbol" pitchFamily="18" charset="2"/>
              </a:rPr>
              <a:t> 6 = 0.26 rad</a:t>
            </a:r>
            <a:r>
              <a:rPr lang="en-US" altLang="en-US" sz="2400" baseline="-25000">
                <a:cs typeface="Courier New" pitchFamily="49" charset="0"/>
                <a:sym typeface="Symbol" pitchFamily="18" charset="2"/>
              </a:rPr>
              <a:t> </a:t>
            </a:r>
            <a:r>
              <a:rPr lang="en-US" altLang="en-US" sz="2400">
                <a:cs typeface="Courier New" pitchFamily="49" charset="0"/>
                <a:sym typeface="Symbol" pitchFamily="18" charset="2"/>
              </a:rPr>
              <a:t>s</a:t>
            </a:r>
            <a:r>
              <a:rPr lang="en-US" altLang="en-US" sz="2400" baseline="30000">
                <a:cs typeface="Courier New" pitchFamily="49" charset="0"/>
                <a:sym typeface="Symbol" pitchFamily="18" charset="2"/>
              </a:rPr>
              <a:t>-1</a:t>
            </a:r>
            <a:r>
              <a:rPr lang="en-US" altLang="en-US" sz="2400">
                <a:cs typeface="Courier New" pitchFamily="49" charset="0"/>
                <a:sym typeface="Symbol" pitchFamily="18" charset="2"/>
              </a:rPr>
              <a:t>.</a:t>
            </a:r>
            <a:endParaRPr lang="en-US" altLang="en-US" sz="2400" i="1">
              <a:cs typeface="Courier New" pitchFamily="49" charset="0"/>
              <a:sym typeface="Symbol" pitchFamily="18" charset="2"/>
            </a:endParaRPr>
          </a:p>
        </p:txBody>
      </p:sp>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15" name="Group 15"/>
          <p:cNvGrpSpPr>
            <a:grpSpLocks/>
          </p:cNvGrpSpPr>
          <p:nvPr/>
        </p:nvGrpSpPr>
        <p:grpSpPr bwMode="auto">
          <a:xfrm>
            <a:off x="833438" y="2724150"/>
            <a:ext cx="7464425" cy="461963"/>
            <a:chOff x="525" y="2291"/>
            <a:chExt cx="4702" cy="291"/>
          </a:xfrm>
        </p:grpSpPr>
        <p:sp>
          <p:nvSpPr>
            <p:cNvPr id="17419" name="Rectangle 5"/>
            <p:cNvSpPr>
              <a:spLocks noChangeArrowheads="1"/>
            </p:cNvSpPr>
            <p:nvPr/>
          </p:nvSpPr>
          <p:spPr bwMode="auto">
            <a:xfrm>
              <a:off x="528" y="2304"/>
              <a:ext cx="20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 </a:t>
              </a:r>
              <a:r>
                <a:rPr lang="en-US" altLang="en-US" sz="2400" i="1">
                  <a:cs typeface="Courier New" pitchFamily="49" charset="0"/>
                  <a:sym typeface="Symbol" pitchFamily="18" charset="2"/>
                </a:rPr>
                <a:t>/ T </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 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a:t>
              </a:r>
              <a:r>
                <a:rPr lang="en-US" altLang="en-US" sz="2400" i="1">
                  <a:cs typeface="Courier New" pitchFamily="49" charset="0"/>
                  <a:sym typeface="Symbol" pitchFamily="18" charset="2"/>
                </a:rPr>
                <a:t>f</a:t>
              </a:r>
            </a:p>
            <a:p>
              <a:pPr eaLnBrk="1" hangingPunct="1">
                <a:lnSpc>
                  <a:spcPct val="90000"/>
                </a:lnSpc>
                <a:buFontTx/>
                <a:buNone/>
              </a:pPr>
              <a:endParaRPr lang="en-US" altLang="en-US" sz="2400" i="1">
                <a:cs typeface="Courier New" pitchFamily="49" charset="0"/>
                <a:sym typeface="Symbol" pitchFamily="18" charset="2"/>
              </a:endParaRPr>
            </a:p>
          </p:txBody>
        </p:sp>
        <p:sp>
          <p:nvSpPr>
            <p:cNvPr id="17420"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a:t>
              </a:r>
              <a:r>
                <a:rPr lang="en-US" altLang="en-US" sz="2400">
                  <a:solidFill>
                    <a:schemeClr val="bg1"/>
                  </a:solidFill>
                </a:rPr>
                <a:t> T and f</a:t>
              </a:r>
            </a:p>
          </p:txBody>
        </p:sp>
        <p:sp>
          <p:nvSpPr>
            <p:cNvPr id="17421"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17414" name="Group 65"/>
          <p:cNvGrpSpPr>
            <a:grpSpLocks/>
          </p:cNvGrpSpPr>
          <p:nvPr/>
        </p:nvGrpSpPr>
        <p:grpSpPr bwMode="auto">
          <a:xfrm>
            <a:off x="830263" y="1792288"/>
            <a:ext cx="7464425" cy="858837"/>
            <a:chOff x="523" y="2651"/>
            <a:chExt cx="4702" cy="541"/>
          </a:xfrm>
        </p:grpSpPr>
        <p:sp>
          <p:nvSpPr>
            <p:cNvPr id="17415"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7416"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7417"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18" name="Rectangle 69"/>
            <p:cNvSpPr>
              <a:spLocks noChangeArrowheads="1"/>
            </p:cNvSpPr>
            <p:nvPr/>
          </p:nvSpPr>
          <p:spPr bwMode="auto">
            <a:xfrm>
              <a:off x="625" y="2844"/>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2</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3326">
                                            <p:txEl>
                                              <p:pRg st="0" end="0"/>
                                            </p:txEl>
                                          </p:spTgt>
                                        </p:tgtEl>
                                        <p:attrNameLst>
                                          <p:attrName>style.visibility</p:attrName>
                                        </p:attrNameLst>
                                      </p:cBhvr>
                                      <p:to>
                                        <p:strVal val="visible"/>
                                      </p:to>
                                    </p:set>
                                    <p:anim calcmode="lin" valueType="num">
                                      <p:cBhvr additive="base">
                                        <p:cTn id="14" dur="500" fill="hold"/>
                                        <p:tgtEl>
                                          <p:spTgt spid="65332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33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53326">
                                            <p:txEl>
                                              <p:pRg st="1" end="1"/>
                                            </p:txEl>
                                          </p:spTgt>
                                        </p:tgtEl>
                                        <p:attrNameLst>
                                          <p:attrName>style.visibility</p:attrName>
                                        </p:attrNameLst>
                                      </p:cBhvr>
                                      <p:to>
                                        <p:strVal val="visible"/>
                                      </p:to>
                                    </p:set>
                                    <p:anim calcmode="lin" valueType="num">
                                      <p:cBhvr additive="base">
                                        <p:cTn id="20" dur="500" fill="hold"/>
                                        <p:tgtEl>
                                          <p:spTgt spid="65332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33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53326">
                                            <p:txEl>
                                              <p:pRg st="2" end="2"/>
                                            </p:txEl>
                                          </p:spTgt>
                                        </p:tgtEl>
                                        <p:attrNameLst>
                                          <p:attrName>style.visibility</p:attrName>
                                        </p:attrNameLst>
                                      </p:cBhvr>
                                      <p:to>
                                        <p:strVal val="visible"/>
                                      </p:to>
                                    </p:set>
                                    <p:anim calcmode="lin" valueType="num">
                                      <p:cBhvr additive="base">
                                        <p:cTn id="26" dur="500" fill="hold"/>
                                        <p:tgtEl>
                                          <p:spTgt spid="65332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33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53326">
                                            <p:txEl>
                                              <p:pRg st="3" end="3"/>
                                            </p:txEl>
                                          </p:spTgt>
                                        </p:tgtEl>
                                        <p:attrNameLst>
                                          <p:attrName>style.visibility</p:attrName>
                                        </p:attrNameLst>
                                      </p:cBhvr>
                                      <p:to>
                                        <p:strVal val="visible"/>
                                      </p:to>
                                    </p:set>
                                    <p:anim calcmode="lin" valueType="num">
                                      <p:cBhvr additive="base">
                                        <p:cTn id="32" dur="500" fill="hold"/>
                                        <p:tgtEl>
                                          <p:spTgt spid="65332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533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53326">
                                            <p:txEl>
                                              <p:pRg st="4" end="4"/>
                                            </p:txEl>
                                          </p:spTgt>
                                        </p:tgtEl>
                                        <p:attrNameLst>
                                          <p:attrName>style.visibility</p:attrName>
                                        </p:attrNameLst>
                                      </p:cBhvr>
                                      <p:to>
                                        <p:strVal val="visible"/>
                                      </p:to>
                                    </p:set>
                                    <p:anim calcmode="lin" valueType="num">
                                      <p:cBhvr additive="base">
                                        <p:cTn id="38" dur="500" fill="hold"/>
                                        <p:tgtEl>
                                          <p:spTgt spid="65332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533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53326">
                                            <p:txEl>
                                              <p:pRg st="5" end="5"/>
                                            </p:txEl>
                                          </p:spTgt>
                                        </p:tgtEl>
                                        <p:attrNameLst>
                                          <p:attrName>style.visibility</p:attrName>
                                        </p:attrNameLst>
                                      </p:cBhvr>
                                      <p:to>
                                        <p:strVal val="visible"/>
                                      </p:to>
                                    </p:set>
                                    <p:anim calcmode="lin" valueType="num">
                                      <p:cBhvr additive="base">
                                        <p:cTn id="44" dur="500" fill="hold"/>
                                        <p:tgtEl>
                                          <p:spTgt spid="65332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533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
        <p:nvSpPr>
          <p:cNvPr id="647183" name="Rectangle 15"/>
          <p:cNvSpPr>
            <a:spLocks noChangeArrowheads="1"/>
          </p:cNvSpPr>
          <p:nvPr/>
        </p:nvSpPr>
        <p:spPr bwMode="auto">
          <a:xfrm>
            <a:off x="685800" y="1809750"/>
            <a:ext cx="7772400" cy="48720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a:t>
            </a:r>
            <a:r>
              <a:rPr lang="en-US" altLang="en-US" sz="2400">
                <a:solidFill>
                  <a:srgbClr val="000000"/>
                </a:solidFill>
                <a:sym typeface="Symbol" pitchFamily="18" charset="2"/>
              </a:rPr>
              <a:t>Find the angular frequency of the minute hand of a clock, and the rotation of the earth in one day.</a:t>
            </a:r>
          </a:p>
          <a:p>
            <a:pPr eaLnBrk="1" hangingPunct="1">
              <a:spcBef>
                <a:spcPct val="0"/>
              </a:spcBef>
              <a:buFontTx/>
              <a:buNone/>
            </a:pPr>
            <a:r>
              <a:rPr lang="en-US" altLang="en-US" sz="2400">
                <a:solidFill>
                  <a:srgbClr val="000000"/>
                </a:solidFill>
                <a:sym typeface="Symbol" pitchFamily="18" charset="2"/>
              </a:rPr>
              <a:t>The minute hand takes 1 hour to go around one time. Thus</a:t>
            </a:r>
          </a:p>
          <a:p>
            <a:pPr eaLnBrk="1" hangingPunct="1">
              <a:spcBef>
                <a:spcPct val="0"/>
              </a:spcBef>
              <a:buFont typeface="Symbol" pitchFamily="18" charset="2"/>
              <a:buNone/>
            </a:pPr>
            <a:r>
              <a:rPr lang="en-US" altLang="en-US" sz="2400">
                <a:sym typeface="Symbol" pitchFamily="18" charset="2"/>
              </a:rPr>
              <a:t>       </a:t>
            </a:r>
            <a:r>
              <a:rPr lang="en-US" altLang="en-US" sz="2400">
                <a:solidFill>
                  <a:srgbClr val="000000"/>
                </a:solidFill>
                <a:sym typeface="Symbol" pitchFamily="18" charset="2"/>
              </a:rPr>
              <a:t></a:t>
            </a:r>
            <a:r>
              <a:rPr lang="en-US" altLang="en-US" sz="2400">
                <a:sym typeface="Symbol" pitchFamily="18" charset="2"/>
              </a:rPr>
              <a:t> 	=</a:t>
            </a:r>
            <a:r>
              <a:rPr lang="en-US" altLang="en-US" sz="2400" i="1">
                <a:sym typeface="Symbol" pitchFamily="18" charset="2"/>
              </a:rPr>
              <a:t> </a:t>
            </a:r>
            <a:r>
              <a:rPr lang="en-US" altLang="en-US" sz="2400"/>
              <a:t>2</a:t>
            </a:r>
            <a:r>
              <a:rPr lang="en-US" altLang="en-US" sz="2400">
                <a:sym typeface="Symbol" pitchFamily="18" charset="2"/>
              </a:rPr>
              <a:t> </a:t>
            </a:r>
            <a:r>
              <a:rPr lang="en-US" altLang="en-US" sz="2400" i="1">
                <a:sym typeface="Symbol" pitchFamily="18" charset="2"/>
              </a:rPr>
              <a:t>/ T</a:t>
            </a:r>
            <a:r>
              <a:rPr lang="en-US" altLang="en-US" sz="2400">
                <a:sym typeface="Symbol" pitchFamily="18" charset="2"/>
              </a:rPr>
              <a:t> = </a:t>
            </a:r>
            <a:r>
              <a:rPr lang="en-US" altLang="en-US" sz="2400"/>
              <a:t>2</a:t>
            </a:r>
            <a:r>
              <a:rPr lang="en-US" altLang="en-US" sz="2400">
                <a:sym typeface="Symbol" pitchFamily="18" charset="2"/>
              </a:rPr>
              <a:t> </a:t>
            </a:r>
            <a:r>
              <a:rPr lang="en-US" altLang="en-US" sz="2400" i="1">
                <a:sym typeface="Symbol" pitchFamily="18" charset="2"/>
              </a:rPr>
              <a:t>/ </a:t>
            </a:r>
            <a:r>
              <a:rPr lang="en-US" altLang="en-US" sz="2400">
                <a:sym typeface="Symbol" pitchFamily="18" charset="2"/>
              </a:rPr>
              <a:t>3600 s = 0.0017 rad</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spcBef>
                <a:spcPct val="0"/>
              </a:spcBef>
              <a:buFont typeface="Symbol" pitchFamily="18" charset="2"/>
              <a:buNone/>
            </a:pPr>
            <a:r>
              <a:rPr lang="en-US" altLang="en-US" sz="2400">
                <a:solidFill>
                  <a:srgbClr val="000000"/>
                </a:solidFill>
                <a:sym typeface="Symbol" pitchFamily="18" charset="2"/>
              </a:rPr>
              <a:t>The earth takes 24 h for each revolution. </a:t>
            </a:r>
          </a:p>
          <a:p>
            <a:pPr eaLnBrk="1" hangingPunct="1">
              <a:spcBef>
                <a:spcPct val="0"/>
              </a:spcBef>
              <a:buFont typeface="Symbol" pitchFamily="18" charset="2"/>
              <a:buNone/>
            </a:pPr>
            <a:r>
              <a:rPr lang="en-US" altLang="en-US" sz="2400">
                <a:solidFill>
                  <a:srgbClr val="000000"/>
                </a:solidFill>
                <a:sym typeface="Symbol" pitchFamily="18" charset="2"/>
              </a:rPr>
              <a:t>Thus</a:t>
            </a:r>
          </a:p>
          <a:p>
            <a:pPr eaLnBrk="1" hangingPunct="1">
              <a:spcBef>
                <a:spcPct val="0"/>
              </a:spcBef>
              <a:buFont typeface="Symbol" pitchFamily="18" charset="2"/>
              <a:buNone/>
            </a:pPr>
            <a:r>
              <a:rPr lang="en-US" altLang="en-US" sz="2400">
                <a:solidFill>
                  <a:srgbClr val="000000"/>
                </a:solidFill>
                <a:sym typeface="Symbol" pitchFamily="18" charset="2"/>
              </a:rPr>
              <a:t>       </a:t>
            </a:r>
            <a:r>
              <a:rPr lang="en-US" altLang="en-US" sz="2400">
                <a:sym typeface="Symbol" pitchFamily="18" charset="2"/>
              </a:rPr>
              <a:t> 	=</a:t>
            </a:r>
            <a:r>
              <a:rPr lang="en-US" altLang="en-US" sz="2400" i="1">
                <a:sym typeface="Symbol" pitchFamily="18" charset="2"/>
              </a:rPr>
              <a:t> </a:t>
            </a:r>
            <a:r>
              <a:rPr lang="en-US" altLang="en-US" sz="2400"/>
              <a:t>2</a:t>
            </a:r>
            <a:r>
              <a:rPr lang="en-US" altLang="en-US" sz="2400">
                <a:sym typeface="Symbol" pitchFamily="18" charset="2"/>
              </a:rPr>
              <a:t> </a:t>
            </a:r>
            <a:r>
              <a:rPr lang="en-US" altLang="en-US" sz="2400" i="1">
                <a:sym typeface="Symbol" pitchFamily="18" charset="2"/>
              </a:rPr>
              <a:t>/ T</a:t>
            </a:r>
            <a:r>
              <a:rPr lang="en-US" altLang="en-US" sz="2400">
                <a:sym typeface="Symbol" pitchFamily="18" charset="2"/>
              </a:rPr>
              <a:t> </a:t>
            </a:r>
          </a:p>
          <a:p>
            <a:pPr eaLnBrk="1" hangingPunct="1">
              <a:spcBef>
                <a:spcPct val="0"/>
              </a:spcBef>
              <a:buFont typeface="Symbol" pitchFamily="18" charset="2"/>
              <a:buNone/>
            </a:pPr>
            <a:r>
              <a:rPr lang="en-US" altLang="en-US" sz="2400">
                <a:sym typeface="Symbol" pitchFamily="18" charset="2"/>
              </a:rPr>
              <a:t>         	= ( </a:t>
            </a:r>
            <a:r>
              <a:rPr lang="en-US" altLang="en-US" sz="2400"/>
              <a:t>2</a:t>
            </a:r>
            <a:r>
              <a:rPr lang="en-US" altLang="en-US" sz="2400">
                <a:sym typeface="Symbol" pitchFamily="18" charset="2"/>
              </a:rPr>
              <a:t> </a:t>
            </a:r>
            <a:r>
              <a:rPr lang="en-US" altLang="en-US" sz="2400" i="1">
                <a:sym typeface="Symbol" pitchFamily="18" charset="2"/>
              </a:rPr>
              <a:t>/ </a:t>
            </a:r>
            <a:r>
              <a:rPr lang="en-US" altLang="en-US" sz="2400">
                <a:sym typeface="Symbol" pitchFamily="18" charset="2"/>
              </a:rPr>
              <a:t>24 h )( 1 h </a:t>
            </a:r>
            <a:r>
              <a:rPr lang="en-US" altLang="en-US" sz="2400" i="1">
                <a:sym typeface="Symbol" pitchFamily="18" charset="2"/>
              </a:rPr>
              <a:t>/</a:t>
            </a:r>
            <a:r>
              <a:rPr lang="en-US" altLang="en-US" sz="2400">
                <a:sym typeface="Symbol" pitchFamily="18" charset="2"/>
              </a:rPr>
              <a:t> 3600 s ) </a:t>
            </a:r>
          </a:p>
          <a:p>
            <a:pPr eaLnBrk="1" hangingPunct="1">
              <a:spcBef>
                <a:spcPct val="0"/>
              </a:spcBef>
              <a:buFont typeface="Symbol" pitchFamily="18" charset="2"/>
              <a:buNone/>
            </a:pPr>
            <a:r>
              <a:rPr lang="en-US" altLang="en-US" sz="2400">
                <a:sym typeface="Symbol" pitchFamily="18" charset="2"/>
              </a:rPr>
              <a:t>         	= 0.000073 rad</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spcBef>
                <a:spcPct val="0"/>
              </a:spcBef>
              <a:buFont typeface="Symbol" pitchFamily="18" charset="2"/>
              <a:buNone/>
            </a:pPr>
            <a:r>
              <a:rPr lang="en-US" altLang="en-US" sz="2400">
                <a:solidFill>
                  <a:srgbClr val="000000"/>
                </a:solidFill>
                <a:sym typeface="Symbol" pitchFamily="18" charset="2"/>
              </a:rPr>
              <a:t>This small angular speed is why                                               we can’t really feel the earth as                                                   it spins.</a:t>
            </a:r>
            <a:endParaRPr lang="en-US" altLang="en-US" sz="2400">
              <a:sym typeface="Symbol" pitchFamily="18" charset="2"/>
            </a:endParaRPr>
          </a:p>
          <a:p>
            <a:pPr eaLnBrk="1" hangingPunct="1">
              <a:spcBef>
                <a:spcPct val="0"/>
              </a:spcBef>
              <a:buFont typeface="Symbol" pitchFamily="18" charset="2"/>
              <a:buNone/>
            </a:pPr>
            <a:endParaRPr lang="en-US" altLang="en-US" sz="2400">
              <a:solidFill>
                <a:srgbClr val="000000"/>
              </a:solidFill>
              <a:sym typeface="Symbol" pitchFamily="18" charset="2"/>
            </a:endParaRP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pic>
        <p:nvPicPr>
          <p:cNvPr id="5" name="Picture 2" descr="http://mail.colonial.net/~hkaiter/aa_newest_images/spineart.gif"/>
          <p:cNvPicPr>
            <a:picLocks noChangeAspect="1" noChangeArrowheads="1" noCrop="1"/>
          </p:cNvPicPr>
          <p:nvPr/>
        </p:nvPicPr>
        <p:blipFill>
          <a:blip r:embed="rId5"/>
          <a:srcRect/>
          <a:stretch>
            <a:fillRect/>
          </a:stretch>
        </p:blipFill>
        <p:spPr bwMode="auto">
          <a:xfrm>
            <a:off x="5856288" y="3586163"/>
            <a:ext cx="3238500" cy="323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5"/>
          <p:cNvSpPr/>
          <p:nvPr/>
        </p:nvSpPr>
        <p:spPr>
          <a:xfrm flipH="1">
            <a:off x="5827575" y="3596640"/>
            <a:ext cx="3316424" cy="3234707"/>
          </a:xfrm>
          <a:prstGeom prst="arc">
            <a:avLst>
              <a:gd name="adj1" fmla="val 16200000"/>
              <a:gd name="adj2" fmla="val 5385124"/>
            </a:avLst>
          </a:prstGeom>
          <a:gradFill flip="none" rotWithShape="1">
            <a:gsLst>
              <a:gs pos="0">
                <a:srgbClr val="000000">
                  <a:alpha val="48000"/>
                </a:srgbClr>
              </a:gs>
              <a:gs pos="39999">
                <a:srgbClr val="0A128C"/>
              </a:gs>
              <a:gs pos="70000">
                <a:srgbClr val="181CC7"/>
              </a:gs>
              <a:gs pos="88000">
                <a:srgbClr val="7005D4"/>
              </a:gs>
              <a:gs pos="100000">
                <a:srgbClr val="8C3D91"/>
              </a:gs>
            </a:gsLst>
            <a:lin ang="5400000" scaled="0"/>
            <a:tileRect r="-100000" b="-100000"/>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7183">
                                            <p:txEl>
                                              <p:pRg st="0" end="0"/>
                                            </p:txEl>
                                          </p:spTgt>
                                        </p:tgtEl>
                                        <p:attrNameLst>
                                          <p:attrName>style.visibility</p:attrName>
                                        </p:attrNameLst>
                                      </p:cBhvr>
                                      <p:to>
                                        <p:strVal val="visible"/>
                                      </p:to>
                                    </p:set>
                                    <p:anim calcmode="lin" valueType="num">
                                      <p:cBhvr additive="base">
                                        <p:cTn id="7" dur="500" fill="hold"/>
                                        <p:tgtEl>
                                          <p:spTgt spid="6471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7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7183">
                                            <p:txEl>
                                              <p:pRg st="1" end="1"/>
                                            </p:txEl>
                                          </p:spTgt>
                                        </p:tgtEl>
                                        <p:attrNameLst>
                                          <p:attrName>style.visibility</p:attrName>
                                        </p:attrNameLst>
                                      </p:cBhvr>
                                      <p:to>
                                        <p:strVal val="visible"/>
                                      </p:to>
                                    </p:set>
                                    <p:anim calcmode="lin" valueType="num">
                                      <p:cBhvr additive="base">
                                        <p:cTn id="13" dur="500" fill="hold"/>
                                        <p:tgtEl>
                                          <p:spTgt spid="6471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71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7183">
                                            <p:txEl>
                                              <p:pRg st="2" end="2"/>
                                            </p:txEl>
                                          </p:spTgt>
                                        </p:tgtEl>
                                        <p:attrNameLst>
                                          <p:attrName>style.visibility</p:attrName>
                                        </p:attrNameLst>
                                      </p:cBhvr>
                                      <p:to>
                                        <p:strVal val="visible"/>
                                      </p:to>
                                    </p:set>
                                    <p:anim calcmode="lin" valueType="num">
                                      <p:cBhvr additive="base">
                                        <p:cTn id="19" dur="500" fill="hold"/>
                                        <p:tgtEl>
                                          <p:spTgt spid="6471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71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7183">
                                            <p:txEl>
                                              <p:pRg st="3" end="3"/>
                                            </p:txEl>
                                          </p:spTgt>
                                        </p:tgtEl>
                                        <p:attrNameLst>
                                          <p:attrName>style.visibility</p:attrName>
                                        </p:attrNameLst>
                                      </p:cBhvr>
                                      <p:to>
                                        <p:strVal val="visible"/>
                                      </p:to>
                                    </p:set>
                                    <p:anim calcmode="lin" valueType="num">
                                      <p:cBhvr additive="base">
                                        <p:cTn id="25" dur="500" fill="hold"/>
                                        <p:tgtEl>
                                          <p:spTgt spid="6471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71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47183">
                                            <p:txEl>
                                              <p:pRg st="4" end="4"/>
                                            </p:txEl>
                                          </p:spTgt>
                                        </p:tgtEl>
                                        <p:attrNameLst>
                                          <p:attrName>style.visibility</p:attrName>
                                        </p:attrNameLst>
                                      </p:cBhvr>
                                      <p:to>
                                        <p:strVal val="visible"/>
                                      </p:to>
                                    </p:set>
                                    <p:anim calcmode="lin" valueType="num">
                                      <p:cBhvr additive="base">
                                        <p:cTn id="38" dur="500" fill="hold"/>
                                        <p:tgtEl>
                                          <p:spTgt spid="64718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71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47183">
                                            <p:txEl>
                                              <p:pRg st="5" end="5"/>
                                            </p:txEl>
                                          </p:spTgt>
                                        </p:tgtEl>
                                        <p:attrNameLst>
                                          <p:attrName>style.visibility</p:attrName>
                                        </p:attrNameLst>
                                      </p:cBhvr>
                                      <p:to>
                                        <p:strVal val="visible"/>
                                      </p:to>
                                    </p:set>
                                    <p:anim calcmode="lin" valueType="num">
                                      <p:cBhvr additive="base">
                                        <p:cTn id="44" dur="500" fill="hold"/>
                                        <p:tgtEl>
                                          <p:spTgt spid="64718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4718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47183">
                                            <p:txEl>
                                              <p:pRg st="6" end="6"/>
                                            </p:txEl>
                                          </p:spTgt>
                                        </p:tgtEl>
                                        <p:attrNameLst>
                                          <p:attrName>style.visibility</p:attrName>
                                        </p:attrNameLst>
                                      </p:cBhvr>
                                      <p:to>
                                        <p:strVal val="visible"/>
                                      </p:to>
                                    </p:set>
                                    <p:anim calcmode="lin" valueType="num">
                                      <p:cBhvr additive="base">
                                        <p:cTn id="50" dur="500" fill="hold"/>
                                        <p:tgtEl>
                                          <p:spTgt spid="64718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4718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47183">
                                            <p:txEl>
                                              <p:pRg st="7" end="7"/>
                                            </p:txEl>
                                          </p:spTgt>
                                        </p:tgtEl>
                                        <p:attrNameLst>
                                          <p:attrName>style.visibility</p:attrName>
                                        </p:attrNameLst>
                                      </p:cBhvr>
                                      <p:to>
                                        <p:strVal val="visible"/>
                                      </p:to>
                                    </p:set>
                                    <p:anim calcmode="lin" valueType="num">
                                      <p:cBhvr additive="base">
                                        <p:cTn id="56" dur="500" fill="hold"/>
                                        <p:tgtEl>
                                          <p:spTgt spid="64718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718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47183">
                                            <p:txEl>
                                              <p:pRg st="8" end="8"/>
                                            </p:txEl>
                                          </p:spTgt>
                                        </p:tgtEl>
                                        <p:attrNameLst>
                                          <p:attrName>style.visibility</p:attrName>
                                        </p:attrNameLst>
                                      </p:cBhvr>
                                      <p:to>
                                        <p:strVal val="visible"/>
                                      </p:to>
                                    </p:set>
                                    <p:anim calcmode="lin" valueType="num">
                                      <p:cBhvr additive="base">
                                        <p:cTn id="62" dur="500" fill="hold"/>
                                        <p:tgtEl>
                                          <p:spTgt spid="64718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4718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a:t>
            </a:r>
            <a:r>
              <a:rPr lang="en-US" altLang="en-US" sz="2400">
                <a:solidFill>
                  <a:srgbClr val="000000"/>
                </a:solidFill>
                <a:sym typeface="Symbol" pitchFamily="18" charset="2"/>
              </a:rPr>
              <a:t>An object is traveling at speed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in a circle of radius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The period of the object’s motion is </a:t>
            </a:r>
            <a:r>
              <a:rPr lang="en-US" altLang="en-US" sz="2400" i="1">
                <a:solidFill>
                  <a:srgbClr val="000000"/>
                </a:solidFill>
                <a:sym typeface="Symbol" pitchFamily="18" charset="2"/>
              </a:rPr>
              <a:t>T</a:t>
            </a:r>
            <a:r>
              <a:rPr lang="en-US" altLang="en-US" sz="2400">
                <a:solidFill>
                  <a:srgbClr val="000000"/>
                </a:solidFill>
                <a:sym typeface="Symbol" pitchFamily="18" charset="2"/>
              </a:rPr>
              <a:t>.</a:t>
            </a:r>
          </a:p>
          <a:p>
            <a:pPr eaLnBrk="1" hangingPunct="1">
              <a:lnSpc>
                <a:spcPct val="97000"/>
              </a:lnSpc>
              <a:spcBef>
                <a:spcPct val="0"/>
              </a:spcBef>
              <a:buFontTx/>
              <a:buNone/>
            </a:pPr>
            <a:r>
              <a:rPr lang="en-US" altLang="en-US" sz="2400">
                <a:solidFill>
                  <a:srgbClr val="000000"/>
                </a:solidFill>
                <a:sym typeface="Symbol" pitchFamily="18" charset="2"/>
              </a:rPr>
              <a:t>(a) Find the speed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in terms of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and </a:t>
            </a:r>
            <a:r>
              <a:rPr lang="en-US" altLang="en-US" sz="2400" i="1">
                <a:solidFill>
                  <a:srgbClr val="000000"/>
                </a:solidFill>
                <a:sym typeface="Symbol" pitchFamily="18" charset="2"/>
              </a:rPr>
              <a:t>T</a:t>
            </a:r>
            <a:r>
              <a:rPr lang="en-US" altLang="en-US" sz="2400">
                <a:solidFill>
                  <a:srgbClr val="000000"/>
                </a:solidFill>
                <a:sym typeface="Symbol" pitchFamily="18" charset="2"/>
              </a:rPr>
              <a:t>.</a:t>
            </a:r>
            <a:endParaRPr lang="en-US" altLang="en-US" sz="2400">
              <a:sym typeface="Symbol" pitchFamily="18" charset="2"/>
            </a:endParaRP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Since the object travels a distance of one circumference in one period</a:t>
            </a:r>
            <a:endParaRPr lang="en-US" altLang="en-US" sz="2400">
              <a:sym typeface="Symbol" pitchFamily="18" charset="2"/>
            </a:endParaRP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a:t>
            </a:r>
            <a:r>
              <a:rPr lang="en-US" altLang="en-US" sz="2400" i="1">
                <a:solidFill>
                  <a:srgbClr val="000000"/>
                </a:solidFill>
                <a:sym typeface="Symbol" pitchFamily="18" charset="2"/>
              </a:rPr>
              <a:t>distance</a:t>
            </a:r>
            <a:r>
              <a:rPr lang="en-US" altLang="en-US" sz="2400">
                <a:solidFill>
                  <a:srgbClr val="000000"/>
                </a:solidFill>
                <a:sym typeface="Symbol" pitchFamily="18" charset="2"/>
              </a:rPr>
              <a:t>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time</a:t>
            </a:r>
            <a:r>
              <a:rPr lang="en-US" altLang="en-US" sz="2400">
                <a:solidFill>
                  <a:srgbClr val="000000"/>
                </a:solidFill>
                <a:sym typeface="Symbol" pitchFamily="18" charset="2"/>
              </a:rPr>
              <a:t> </a:t>
            </a: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a:t>
            </a:r>
            <a:r>
              <a:rPr lang="en-US" altLang="en-US" sz="2400" i="1">
                <a:solidFill>
                  <a:srgbClr val="000000"/>
                </a:solidFill>
                <a:sym typeface="Symbol" pitchFamily="18" charset="2"/>
              </a:rPr>
              <a:t>circumference</a:t>
            </a:r>
            <a:r>
              <a:rPr lang="en-US" altLang="en-US" sz="2400">
                <a:solidFill>
                  <a:srgbClr val="000000"/>
                </a:solidFill>
                <a:sym typeface="Symbol" pitchFamily="18" charset="2"/>
              </a:rPr>
              <a:t>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period</a:t>
            </a:r>
            <a:endParaRPr lang="en-US" altLang="en-US" sz="2400" i="1">
              <a:sym typeface="Symbol" pitchFamily="18" charset="2"/>
            </a:endParaRP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2</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T</a:t>
            </a:r>
            <a:r>
              <a:rPr lang="en-US" altLang="en-US" sz="2400">
                <a:solidFill>
                  <a:srgbClr val="000000"/>
                </a:solidFill>
                <a:sym typeface="Symbol" pitchFamily="18" charset="2"/>
              </a:rPr>
              <a:t>.</a:t>
            </a: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(b) Show that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 </a:t>
            </a:r>
            <a:r>
              <a:rPr lang="en-US" altLang="en-US" sz="2400">
                <a:solidFill>
                  <a:srgbClr val="000000"/>
                </a:solidFill>
                <a:sym typeface="Symbol" pitchFamily="18" charset="2"/>
              </a:rPr>
              <a:t>=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Since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2</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 </a:t>
            </a:r>
            <a:r>
              <a:rPr lang="en-US" altLang="en-US" sz="2400" i="1">
                <a:solidFill>
                  <a:srgbClr val="000000"/>
                </a:solidFill>
                <a:sym typeface="Symbol" pitchFamily="18" charset="2"/>
              </a:rPr>
              <a:t>/ T</a:t>
            </a:r>
            <a:r>
              <a:rPr lang="en-US" altLang="en-US" sz="2400">
                <a:solidFill>
                  <a:srgbClr val="000000"/>
                </a:solidFill>
                <a:sym typeface="Symbol" pitchFamily="18" charset="2"/>
              </a:rPr>
              <a:t> and </a:t>
            </a:r>
            <a:r>
              <a:rPr lang="en-US" altLang="en-US" sz="2400">
                <a:sym typeface="Symbol" pitchFamily="18" charset="2"/>
              </a:rPr>
              <a:t> =</a:t>
            </a:r>
            <a:r>
              <a:rPr lang="en-US" altLang="en-US" sz="2400" i="1">
                <a:sym typeface="Symbol" pitchFamily="18" charset="2"/>
              </a:rPr>
              <a:t> </a:t>
            </a:r>
            <a:r>
              <a:rPr lang="en-US" altLang="en-US" sz="2400"/>
              <a:t>2</a:t>
            </a:r>
            <a:r>
              <a:rPr lang="en-US" altLang="en-US" sz="2400">
                <a:sym typeface="Symbol" pitchFamily="18" charset="2"/>
              </a:rPr>
              <a:t> </a:t>
            </a:r>
            <a:r>
              <a:rPr lang="en-US" altLang="en-US" sz="2400" i="1">
                <a:sym typeface="Symbol" pitchFamily="18" charset="2"/>
              </a:rPr>
              <a:t>/ T</a:t>
            </a:r>
            <a:r>
              <a:rPr lang="en-US" altLang="en-US" sz="2400">
                <a:sym typeface="Symbol" pitchFamily="18" charset="2"/>
              </a:rPr>
              <a:t> we have</a:t>
            </a:r>
            <a:endParaRPr lang="en-US" altLang="en-US" sz="2400">
              <a:solidFill>
                <a:srgbClr val="000000"/>
              </a:solidFill>
              <a:sym typeface="Symbol" pitchFamily="18" charset="2"/>
            </a:endParaRPr>
          </a:p>
          <a:p>
            <a:pPr eaLnBrk="1" hangingPunct="1">
              <a:lnSpc>
                <a:spcPct val="97000"/>
              </a:lnSpc>
              <a:spcBef>
                <a:spcPct val="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2</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 </a:t>
            </a:r>
            <a:r>
              <a:rPr lang="en-US" altLang="en-US" sz="2400" i="1">
                <a:solidFill>
                  <a:srgbClr val="000000"/>
                </a:solidFill>
                <a:sym typeface="Symbol" pitchFamily="18" charset="2"/>
              </a:rPr>
              <a:t>/ T</a:t>
            </a:r>
          </a:p>
          <a:p>
            <a:pPr eaLnBrk="1" hangingPunct="1">
              <a:lnSpc>
                <a:spcPct val="97000"/>
              </a:lnSpc>
              <a:spcBef>
                <a:spcPct val="0"/>
              </a:spcBef>
              <a:buFont typeface="Symbol" pitchFamily="18" charset="2"/>
              <a:buNone/>
            </a:pPr>
            <a:r>
              <a:rPr lang="en-US" altLang="en-US" sz="2400" i="1">
                <a:solidFill>
                  <a:srgbClr val="000000"/>
                </a:solidFill>
                <a:sym typeface="Symbol" pitchFamily="18" charset="2"/>
              </a:rPr>
              <a:t>       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2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T</a:t>
            </a:r>
          </a:p>
          <a:p>
            <a:pPr eaLnBrk="1" hangingPunct="1">
              <a:lnSpc>
                <a:spcPct val="97000"/>
              </a:lnSpc>
              <a:spcBef>
                <a:spcPct val="0"/>
              </a:spcBef>
              <a:buFont typeface="Symbol" pitchFamily="18" charset="2"/>
              <a:buNone/>
            </a:pPr>
            <a:r>
              <a:rPr lang="en-US" altLang="en-US" sz="2400" i="1">
                <a:solidFill>
                  <a:srgbClr val="000000"/>
                </a:solidFill>
                <a:sym typeface="Symbol" pitchFamily="18" charset="2"/>
              </a:rPr>
              <a:t>       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(2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T</a:t>
            </a:r>
            <a:r>
              <a:rPr lang="en-US" altLang="en-US" sz="2400">
                <a:solidFill>
                  <a:srgbClr val="000000"/>
                </a:solidFill>
                <a:sym typeface="Symbol" pitchFamily="18" charset="2"/>
              </a:rPr>
              <a:t>)</a:t>
            </a:r>
          </a:p>
          <a:p>
            <a:pPr eaLnBrk="1" hangingPunct="1">
              <a:lnSpc>
                <a:spcPct val="97000"/>
              </a:lnSpc>
              <a:spcBef>
                <a:spcPct val="0"/>
              </a:spcBef>
              <a:buFont typeface="Symbol" pitchFamily="18" charset="2"/>
              <a:buNone/>
            </a:pPr>
            <a:r>
              <a:rPr lang="en-US" altLang="en-US" sz="2400" i="1">
                <a:solidFill>
                  <a:srgbClr val="000000"/>
                </a:solidFill>
                <a:sym typeface="Symbol" pitchFamily="18" charset="2"/>
              </a:rPr>
              <a:t>       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p>
        </p:txBody>
      </p:sp>
      <p:grpSp>
        <p:nvGrpSpPr>
          <p:cNvPr id="2" name="Group 5"/>
          <p:cNvGrpSpPr>
            <a:grpSpLocks/>
          </p:cNvGrpSpPr>
          <p:nvPr/>
        </p:nvGrpSpPr>
        <p:grpSpPr bwMode="auto">
          <a:xfrm>
            <a:off x="7013575" y="4648200"/>
            <a:ext cx="1876425" cy="1876425"/>
            <a:chOff x="1933" y="2380"/>
            <a:chExt cx="1182" cy="1182"/>
          </a:xfrm>
        </p:grpSpPr>
        <p:sp>
          <p:nvSpPr>
            <p:cNvPr id="19462"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9223"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9464"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65" name="Group 9"/>
            <p:cNvGrpSpPr>
              <a:grpSpLocks/>
            </p:cNvGrpSpPr>
            <p:nvPr/>
          </p:nvGrpSpPr>
          <p:grpSpPr bwMode="auto">
            <a:xfrm>
              <a:off x="2464" y="2926"/>
              <a:ext cx="114" cy="106"/>
              <a:chOff x="789" y="2403"/>
              <a:chExt cx="114" cy="106"/>
            </a:xfrm>
          </p:grpSpPr>
          <p:sp>
            <p:nvSpPr>
              <p:cNvPr id="19470"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6"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7"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9468"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69"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94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19461"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 calcmode="lin" valueType="num">
                                      <p:cBhvr additive="base">
                                        <p:cTn id="7" dur="500" fill="hold"/>
                                        <p:tgtEl>
                                          <p:spTgt spid="64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5000" fill="hold"/>
                                        <p:tgtEl>
                                          <p:spTgt spid="2"/>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49220">
                                            <p:txEl>
                                              <p:pRg st="1" end="1"/>
                                            </p:txEl>
                                          </p:spTgt>
                                        </p:tgtEl>
                                        <p:attrNameLst>
                                          <p:attrName>style.visibility</p:attrName>
                                        </p:attrNameLst>
                                      </p:cBhvr>
                                      <p:to>
                                        <p:strVal val="visible"/>
                                      </p:to>
                                    </p:set>
                                    <p:anim calcmode="lin" valueType="num">
                                      <p:cBhvr additive="base">
                                        <p:cTn id="18" dur="500" fill="hold"/>
                                        <p:tgtEl>
                                          <p:spTgt spid="64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49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49220">
                                            <p:txEl>
                                              <p:pRg st="2" end="2"/>
                                            </p:txEl>
                                          </p:spTgt>
                                        </p:tgtEl>
                                        <p:attrNameLst>
                                          <p:attrName>style.visibility</p:attrName>
                                        </p:attrNameLst>
                                      </p:cBhvr>
                                      <p:to>
                                        <p:strVal val="visible"/>
                                      </p:to>
                                    </p:set>
                                    <p:anim calcmode="lin" valueType="num">
                                      <p:cBhvr additive="base">
                                        <p:cTn id="24" dur="500" fill="hold"/>
                                        <p:tgtEl>
                                          <p:spTgt spid="649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49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49220">
                                            <p:txEl>
                                              <p:pRg st="3" end="3"/>
                                            </p:txEl>
                                          </p:spTgt>
                                        </p:tgtEl>
                                        <p:attrNameLst>
                                          <p:attrName>style.visibility</p:attrName>
                                        </p:attrNameLst>
                                      </p:cBhvr>
                                      <p:to>
                                        <p:strVal val="visible"/>
                                      </p:to>
                                    </p:set>
                                    <p:anim calcmode="lin" valueType="num">
                                      <p:cBhvr additive="base">
                                        <p:cTn id="30" dur="500" fill="hold"/>
                                        <p:tgtEl>
                                          <p:spTgt spid="6492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49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49220">
                                            <p:txEl>
                                              <p:pRg st="4" end="4"/>
                                            </p:txEl>
                                          </p:spTgt>
                                        </p:tgtEl>
                                        <p:attrNameLst>
                                          <p:attrName>style.visibility</p:attrName>
                                        </p:attrNameLst>
                                      </p:cBhvr>
                                      <p:to>
                                        <p:strVal val="visible"/>
                                      </p:to>
                                    </p:set>
                                    <p:anim calcmode="lin" valueType="num">
                                      <p:cBhvr additive="base">
                                        <p:cTn id="36" dur="500" fill="hold"/>
                                        <p:tgtEl>
                                          <p:spTgt spid="64922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492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49220">
                                            <p:txEl>
                                              <p:pRg st="5" end="5"/>
                                            </p:txEl>
                                          </p:spTgt>
                                        </p:tgtEl>
                                        <p:attrNameLst>
                                          <p:attrName>style.visibility</p:attrName>
                                        </p:attrNameLst>
                                      </p:cBhvr>
                                      <p:to>
                                        <p:strVal val="visible"/>
                                      </p:to>
                                    </p:set>
                                    <p:anim calcmode="lin" valueType="num">
                                      <p:cBhvr additive="base">
                                        <p:cTn id="42" dur="500" fill="hold"/>
                                        <p:tgtEl>
                                          <p:spTgt spid="64922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492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649220">
                                            <p:txEl>
                                              <p:pRg st="6" end="6"/>
                                            </p:txEl>
                                          </p:spTgt>
                                        </p:tgtEl>
                                        <p:attrNameLst>
                                          <p:attrName>style.visibility</p:attrName>
                                        </p:attrNameLst>
                                      </p:cBhvr>
                                      <p:to>
                                        <p:strVal val="visible"/>
                                      </p:to>
                                    </p:set>
                                    <p:anim calcmode="lin" valueType="num">
                                      <p:cBhvr additive="base">
                                        <p:cTn id="48" dur="500" fill="hold"/>
                                        <p:tgtEl>
                                          <p:spTgt spid="64922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492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649220">
                                            <p:txEl>
                                              <p:pRg st="7" end="7"/>
                                            </p:txEl>
                                          </p:spTgt>
                                        </p:tgtEl>
                                        <p:attrNameLst>
                                          <p:attrName>style.visibility</p:attrName>
                                        </p:attrNameLst>
                                      </p:cBhvr>
                                      <p:to>
                                        <p:strVal val="visible"/>
                                      </p:to>
                                    </p:set>
                                    <p:anim calcmode="lin" valueType="num">
                                      <p:cBhvr additive="base">
                                        <p:cTn id="54" dur="500" fill="hold"/>
                                        <p:tgtEl>
                                          <p:spTgt spid="64922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4922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649220">
                                            <p:txEl>
                                              <p:pRg st="8" end="8"/>
                                            </p:txEl>
                                          </p:spTgt>
                                        </p:tgtEl>
                                        <p:attrNameLst>
                                          <p:attrName>style.visibility</p:attrName>
                                        </p:attrNameLst>
                                      </p:cBhvr>
                                      <p:to>
                                        <p:strVal val="visible"/>
                                      </p:to>
                                    </p:set>
                                    <p:anim calcmode="lin" valueType="num">
                                      <p:cBhvr additive="base">
                                        <p:cTn id="60" dur="500" fill="hold"/>
                                        <p:tgtEl>
                                          <p:spTgt spid="64922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4922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649220">
                                            <p:txEl>
                                              <p:pRg st="9" end="9"/>
                                            </p:txEl>
                                          </p:spTgt>
                                        </p:tgtEl>
                                        <p:attrNameLst>
                                          <p:attrName>style.visibility</p:attrName>
                                        </p:attrNameLst>
                                      </p:cBhvr>
                                      <p:to>
                                        <p:strVal val="visible"/>
                                      </p:to>
                                    </p:set>
                                    <p:anim calcmode="lin" valueType="num">
                                      <p:cBhvr additive="base">
                                        <p:cTn id="66" dur="500" fill="hold"/>
                                        <p:tgtEl>
                                          <p:spTgt spid="649220">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4922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49220">
                                            <p:txEl>
                                              <p:pRg st="10" end="10"/>
                                            </p:txEl>
                                          </p:spTgt>
                                        </p:tgtEl>
                                        <p:attrNameLst>
                                          <p:attrName>style.visibility</p:attrName>
                                        </p:attrNameLst>
                                      </p:cBhvr>
                                      <p:to>
                                        <p:strVal val="visible"/>
                                      </p:to>
                                    </p:set>
                                    <p:anim calcmode="lin" valueType="num">
                                      <p:cBhvr additive="base">
                                        <p:cTn id="72" dur="500" fill="hold"/>
                                        <p:tgtEl>
                                          <p:spTgt spid="649220">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4922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49220">
                                            <p:txEl>
                                              <p:pRg st="11" end="11"/>
                                            </p:txEl>
                                          </p:spTgt>
                                        </p:tgtEl>
                                        <p:attrNameLst>
                                          <p:attrName>style.visibility</p:attrName>
                                        </p:attrNameLst>
                                      </p:cBhvr>
                                      <p:to>
                                        <p:strVal val="visible"/>
                                      </p:to>
                                    </p:set>
                                    <p:anim calcmode="lin" valueType="num">
                                      <p:cBhvr additive="base">
                                        <p:cTn id="78" dur="500" fill="hold"/>
                                        <p:tgtEl>
                                          <p:spTgt spid="649220">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4922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8" name="Rectangle 4"/>
          <p:cNvSpPr>
            <a:spLocks noChangeArrowheads="1"/>
          </p:cNvSpPr>
          <p:nvPr/>
        </p:nvSpPr>
        <p:spPr bwMode="auto">
          <a:xfrm>
            <a:off x="685800" y="1809750"/>
            <a:ext cx="7772400" cy="37496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a:t>
            </a:r>
            <a:r>
              <a:rPr lang="en-US" altLang="en-US" sz="2400">
                <a:solidFill>
                  <a:srgbClr val="000000"/>
                </a:solidFill>
                <a:sym typeface="Symbol" pitchFamily="18" charset="2"/>
              </a:rPr>
              <a:t>An object is traveling at speed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in a circle of radius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The period of the object’s motion is </a:t>
            </a:r>
            <a:r>
              <a:rPr lang="en-US" altLang="en-US" sz="2400" i="1">
                <a:solidFill>
                  <a:srgbClr val="000000"/>
                </a:solidFill>
                <a:sym typeface="Symbol" pitchFamily="18" charset="2"/>
              </a:rPr>
              <a:t>T</a:t>
            </a:r>
            <a:r>
              <a:rPr lang="en-US" altLang="en-US" sz="2400">
                <a:solidFill>
                  <a:srgbClr val="000000"/>
                </a:solidFill>
                <a:sym typeface="Symbol" pitchFamily="18" charset="2"/>
              </a:rPr>
              <a:t>.</a:t>
            </a:r>
          </a:p>
          <a:p>
            <a:pPr eaLnBrk="1" hangingPunct="1">
              <a:spcBef>
                <a:spcPct val="0"/>
              </a:spcBef>
              <a:buFontTx/>
              <a:buNone/>
            </a:pPr>
            <a:r>
              <a:rPr lang="en-US" altLang="en-US" sz="2400">
                <a:solidFill>
                  <a:srgbClr val="000000"/>
                </a:solidFill>
                <a:sym typeface="Symbol" pitchFamily="18" charset="2"/>
              </a:rPr>
              <a:t>(c) Find the centripetal acceleration </a:t>
            </a:r>
            <a:r>
              <a:rPr lang="en-US" altLang="en-US" sz="2400" i="1">
                <a:solidFill>
                  <a:srgbClr val="000000"/>
                </a:solidFill>
                <a:sym typeface="Symbol" pitchFamily="18" charset="2"/>
              </a:rPr>
              <a:t>a</a:t>
            </a:r>
            <a:r>
              <a:rPr lang="en-US" altLang="en-US" sz="2400" baseline="-25000">
                <a:solidFill>
                  <a:srgbClr val="000000"/>
                </a:solidFill>
                <a:sym typeface="Symbol" pitchFamily="18" charset="2"/>
              </a:rPr>
              <a:t>C</a:t>
            </a:r>
            <a:r>
              <a:rPr lang="en-US" altLang="en-US" sz="2400">
                <a:solidFill>
                  <a:srgbClr val="000000"/>
                </a:solidFill>
                <a:sym typeface="Symbol" pitchFamily="18" charset="2"/>
              </a:rPr>
              <a:t> in terms of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and .</a:t>
            </a:r>
            <a:endParaRPr lang="en-US" altLang="en-US" sz="2400">
              <a:sym typeface="Symbol" pitchFamily="18" charset="2"/>
            </a:endParaRPr>
          </a:p>
          <a:p>
            <a:pPr eaLnBrk="1" hangingPunct="1">
              <a:spcBef>
                <a:spcPct val="0"/>
              </a:spcBef>
              <a:buFont typeface="Symbol" pitchFamily="18" charset="2"/>
              <a:buNone/>
            </a:pPr>
            <a:r>
              <a:rPr lang="en-US" altLang="en-US" sz="2400">
                <a:solidFill>
                  <a:srgbClr val="000000"/>
                </a:solidFill>
                <a:sym typeface="Symbol" pitchFamily="18" charset="2"/>
              </a:rPr>
              <a:t>Since the centripetal acceleration is </a:t>
            </a:r>
            <a:r>
              <a:rPr lang="en-US" altLang="en-US" sz="2400" i="1">
                <a:solidFill>
                  <a:srgbClr val="000000"/>
                </a:solidFill>
                <a:sym typeface="Symbol" pitchFamily="18" charset="2"/>
              </a:rPr>
              <a:t>a</a:t>
            </a:r>
            <a:r>
              <a:rPr lang="en-US" altLang="en-US" sz="2400" baseline="-25000">
                <a:solidFill>
                  <a:srgbClr val="000000"/>
                </a:solidFill>
                <a:sym typeface="Symbol" pitchFamily="18" charset="2"/>
              </a:rPr>
              <a:t>C</a:t>
            </a:r>
            <a:r>
              <a:rPr lang="en-US" altLang="en-US" sz="2400">
                <a:solidFill>
                  <a:srgbClr val="000000"/>
                </a:solidFill>
                <a:sym typeface="Symbol" pitchFamily="18" charset="2"/>
              </a:rPr>
              <a:t> =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 </a:t>
            </a:r>
            <a:r>
              <a:rPr lang="en-US" altLang="en-US" sz="2400" i="1">
                <a:solidFill>
                  <a:srgbClr val="000000"/>
                </a:solidFill>
                <a:sym typeface="Symbol" pitchFamily="18" charset="2"/>
              </a:rPr>
              <a:t>/</a:t>
            </a:r>
            <a:r>
              <a:rPr lang="en-US" altLang="en-US" sz="2400">
                <a:solidFill>
                  <a:srgbClr val="000000"/>
                </a:solidFill>
                <a:sym typeface="Symbol" pitchFamily="18" charset="2"/>
              </a:rPr>
              <a:t>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and since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 </a:t>
            </a:r>
            <a:r>
              <a:rPr lang="en-US" altLang="en-US" sz="2400">
                <a:solidFill>
                  <a:srgbClr val="000000"/>
                </a:solidFill>
                <a:sym typeface="Symbol" pitchFamily="18" charset="2"/>
              </a:rPr>
              <a:t>=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endParaRPr lang="en-US" altLang="en-US" sz="2400" i="1">
              <a:sym typeface="Symbol" pitchFamily="18" charset="2"/>
            </a:endParaRPr>
          </a:p>
          <a:p>
            <a:pPr eaLnBrk="1" hangingPunct="1">
              <a:spcBef>
                <a:spcPct val="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a:t>
            </a:r>
            <a:r>
              <a:rPr lang="en-US" altLang="en-US" sz="2400" baseline="-25000">
                <a:solidFill>
                  <a:srgbClr val="000000"/>
                </a:solidFill>
                <a:sym typeface="Symbol" pitchFamily="18" charset="2"/>
              </a:rPr>
              <a:t> 	</a:t>
            </a:r>
            <a:r>
              <a:rPr lang="en-US" altLang="en-US" sz="2400">
                <a:solidFill>
                  <a:srgbClr val="000000"/>
                </a:solidFill>
                <a:sym typeface="Symbol" pitchFamily="18" charset="2"/>
              </a:rPr>
              <a:t>=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endParaRPr lang="en-US" altLang="en-US" sz="2400">
              <a:solidFill>
                <a:srgbClr val="000000"/>
              </a:solidFill>
              <a:sym typeface="Symbol" pitchFamily="18" charset="2"/>
            </a:endParaRPr>
          </a:p>
          <a:p>
            <a:pPr eaLnBrk="1" hangingPunct="1">
              <a:spcBef>
                <a:spcPct val="0"/>
              </a:spcBef>
              <a:buFont typeface="Symbol" pitchFamily="18" charset="2"/>
              <a:buNone/>
            </a:pPr>
            <a:r>
              <a:rPr lang="en-US" altLang="en-US" sz="2400" i="1">
                <a:solidFill>
                  <a:srgbClr val="000000"/>
                </a:solidFill>
                <a:sym typeface="Symbol" pitchFamily="18" charset="2"/>
              </a:rPr>
              <a:t>      a</a:t>
            </a:r>
            <a:r>
              <a:rPr lang="en-US" altLang="en-US" sz="2400" baseline="-25000">
                <a:solidFill>
                  <a:srgbClr val="000000"/>
                </a:solidFill>
                <a:sym typeface="Symbol" pitchFamily="18" charset="2"/>
              </a:rPr>
              <a:t>C</a:t>
            </a:r>
            <a:r>
              <a:rPr lang="en-US" altLang="en-US" sz="2400">
                <a:solidFill>
                  <a:srgbClr val="000000"/>
                </a:solidFill>
                <a:sym typeface="Symbol" pitchFamily="18" charset="2"/>
              </a:rPr>
              <a:t>	= </a:t>
            </a:r>
            <a:r>
              <a:rPr lang="en-US" altLang="en-US" sz="2400" i="1">
                <a:solidFill>
                  <a:srgbClr val="000000"/>
                </a:solidFill>
                <a:sym typeface="Symbol" pitchFamily="18" charset="2"/>
              </a:rPr>
              <a:t>v</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p>
          <a:p>
            <a:pPr eaLnBrk="1" hangingPunct="1">
              <a:spcBef>
                <a:spcPct val="0"/>
              </a:spcBef>
              <a:buFont typeface="Symbol" pitchFamily="18" charset="2"/>
              <a:buNone/>
            </a:pPr>
            <a:r>
              <a:rPr lang="en-US" altLang="en-US" sz="2400" i="1">
                <a:solidFill>
                  <a:srgbClr val="000000"/>
                </a:solidFill>
                <a:sym typeface="Symbol" pitchFamily="18" charset="2"/>
              </a:rPr>
              <a:t>      a</a:t>
            </a:r>
            <a:r>
              <a:rPr lang="en-US" altLang="en-US" sz="2400" baseline="-25000">
                <a:solidFill>
                  <a:srgbClr val="000000"/>
                </a:solidFill>
                <a:sym typeface="Symbol" pitchFamily="18" charset="2"/>
              </a:rPr>
              <a:t>C</a:t>
            </a:r>
            <a:r>
              <a:rPr lang="en-US" altLang="en-US" sz="2400">
                <a:solidFill>
                  <a:srgbClr val="000000"/>
                </a:solidFill>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p>
          <a:p>
            <a:pPr eaLnBrk="1" hangingPunct="1">
              <a:spcBef>
                <a:spcPct val="0"/>
              </a:spcBef>
              <a:buFont typeface="Symbol" pitchFamily="18" charset="2"/>
              <a:buNone/>
            </a:pPr>
            <a:r>
              <a:rPr lang="en-US" altLang="en-US" sz="2400" i="1">
                <a:solidFill>
                  <a:srgbClr val="000000"/>
                </a:solidFill>
                <a:sym typeface="Symbol" pitchFamily="18" charset="2"/>
              </a:rPr>
              <a:t>      a</a:t>
            </a:r>
            <a:r>
              <a:rPr lang="en-US" altLang="en-US" sz="2400" baseline="-25000">
                <a:solidFill>
                  <a:srgbClr val="000000"/>
                </a:solidFill>
                <a:sym typeface="Symbol" pitchFamily="18" charset="2"/>
              </a:rPr>
              <a:t>C</a:t>
            </a:r>
            <a:r>
              <a:rPr lang="en-US" altLang="en-US" sz="2400">
                <a:solidFill>
                  <a:srgbClr val="000000"/>
                </a:solidFill>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a:solidFill>
                  <a:srgbClr val="000000"/>
                </a:solidFill>
                <a:sym typeface="Symbol" pitchFamily="18" charset="2"/>
              </a:rPr>
              <a:t>.</a:t>
            </a:r>
            <a:endParaRPr lang="en-US" altLang="en-US" sz="2400" baseline="-25000">
              <a:solidFill>
                <a:srgbClr val="000000"/>
              </a:solidFill>
              <a:sym typeface="Symbol" pitchFamily="18" charset="2"/>
            </a:endParaRPr>
          </a:p>
        </p:txBody>
      </p:sp>
      <p:grpSp>
        <p:nvGrpSpPr>
          <p:cNvPr id="2" name="Group 5"/>
          <p:cNvGrpSpPr>
            <a:grpSpLocks/>
          </p:cNvGrpSpPr>
          <p:nvPr/>
        </p:nvGrpSpPr>
        <p:grpSpPr bwMode="auto">
          <a:xfrm>
            <a:off x="7013575" y="4648200"/>
            <a:ext cx="1876425" cy="1876425"/>
            <a:chOff x="1933" y="2380"/>
            <a:chExt cx="1182" cy="1182"/>
          </a:xfrm>
        </p:grpSpPr>
        <p:sp>
          <p:nvSpPr>
            <p:cNvPr id="20486"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1271"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0488"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89" name="Group 9"/>
            <p:cNvGrpSpPr>
              <a:grpSpLocks/>
            </p:cNvGrpSpPr>
            <p:nvPr/>
          </p:nvGrpSpPr>
          <p:grpSpPr bwMode="auto">
            <a:xfrm>
              <a:off x="2464" y="2926"/>
              <a:ext cx="114" cy="106"/>
              <a:chOff x="789" y="2403"/>
              <a:chExt cx="114" cy="106"/>
            </a:xfrm>
          </p:grpSpPr>
          <p:sp>
            <p:nvSpPr>
              <p:cNvPr id="20494"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0"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0491"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0492"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3"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2048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20485"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Angular speed</a:t>
            </a:r>
            <a:r>
              <a:rPr lang="en-US" altLang="en-US" sz="2400">
                <a:solidFill>
                  <a:srgbClr val="333399"/>
                </a:solidFill>
                <a:sym typeface="Symbol" pitchFamily="18" charset="2"/>
              </a:rPr>
              <a:t> </a:t>
            </a:r>
            <a:endParaRPr lang="en-US" altLang="en-US" sz="2400" i="1">
              <a:solidFill>
                <a:srgbClr val="333399"/>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nodeType="withEffect">
                                  <p:stCondLst>
                                    <p:cond delay="0"/>
                                  </p:stCondLst>
                                  <p:childTnLst>
                                    <p:animRot by="-21600000">
                                      <p:cBhvr>
                                        <p:cTn id="9" dur="5000" fill="hold"/>
                                        <p:tgtEl>
                                          <p:spTgt spid="2"/>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1268">
                                            <p:txEl>
                                              <p:pRg st="1" end="1"/>
                                            </p:txEl>
                                          </p:spTgt>
                                        </p:tgtEl>
                                        <p:attrNameLst>
                                          <p:attrName>style.visibility</p:attrName>
                                        </p:attrNameLst>
                                      </p:cBhvr>
                                      <p:to>
                                        <p:strVal val="visible"/>
                                      </p:to>
                                    </p:set>
                                    <p:anim calcmode="lin" valueType="num">
                                      <p:cBhvr additive="base">
                                        <p:cTn id="14" dur="500" fill="hold"/>
                                        <p:tgtEl>
                                          <p:spTgt spid="651268">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1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51268">
                                            <p:txEl>
                                              <p:pRg st="2" end="2"/>
                                            </p:txEl>
                                          </p:spTgt>
                                        </p:tgtEl>
                                        <p:attrNameLst>
                                          <p:attrName>style.visibility</p:attrName>
                                        </p:attrNameLst>
                                      </p:cBhvr>
                                      <p:to>
                                        <p:strVal val="visible"/>
                                      </p:to>
                                    </p:set>
                                    <p:anim calcmode="lin" valueType="num">
                                      <p:cBhvr additive="base">
                                        <p:cTn id="20" dur="500" fill="hold"/>
                                        <p:tgtEl>
                                          <p:spTgt spid="65126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1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51268">
                                            <p:txEl>
                                              <p:pRg st="3" end="3"/>
                                            </p:txEl>
                                          </p:spTgt>
                                        </p:tgtEl>
                                        <p:attrNameLst>
                                          <p:attrName>style.visibility</p:attrName>
                                        </p:attrNameLst>
                                      </p:cBhvr>
                                      <p:to>
                                        <p:strVal val="visible"/>
                                      </p:to>
                                    </p:set>
                                    <p:anim calcmode="lin" valueType="num">
                                      <p:cBhvr additive="base">
                                        <p:cTn id="26" dur="500" fill="hold"/>
                                        <p:tgtEl>
                                          <p:spTgt spid="65126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1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51268">
                                            <p:txEl>
                                              <p:pRg st="4" end="4"/>
                                            </p:txEl>
                                          </p:spTgt>
                                        </p:tgtEl>
                                        <p:attrNameLst>
                                          <p:attrName>style.visibility</p:attrName>
                                        </p:attrNameLst>
                                      </p:cBhvr>
                                      <p:to>
                                        <p:strVal val="visible"/>
                                      </p:to>
                                    </p:set>
                                    <p:anim calcmode="lin" valueType="num">
                                      <p:cBhvr additive="base">
                                        <p:cTn id="32" dur="500" fill="hold"/>
                                        <p:tgtEl>
                                          <p:spTgt spid="65126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51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51268">
                                            <p:txEl>
                                              <p:pRg st="5" end="5"/>
                                            </p:txEl>
                                          </p:spTgt>
                                        </p:tgtEl>
                                        <p:attrNameLst>
                                          <p:attrName>style.visibility</p:attrName>
                                        </p:attrNameLst>
                                      </p:cBhvr>
                                      <p:to>
                                        <p:strVal val="visible"/>
                                      </p:to>
                                    </p:set>
                                    <p:anim calcmode="lin" valueType="num">
                                      <p:cBhvr additive="base">
                                        <p:cTn id="38" dur="500" fill="hold"/>
                                        <p:tgtEl>
                                          <p:spTgt spid="65126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5126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51268">
                                            <p:txEl>
                                              <p:pRg st="6" end="6"/>
                                            </p:txEl>
                                          </p:spTgt>
                                        </p:tgtEl>
                                        <p:attrNameLst>
                                          <p:attrName>style.visibility</p:attrName>
                                        </p:attrNameLst>
                                      </p:cBhvr>
                                      <p:to>
                                        <p:strVal val="visible"/>
                                      </p:to>
                                    </p:set>
                                    <p:anim calcmode="lin" valueType="num">
                                      <p:cBhvr additive="base">
                                        <p:cTn id="44" dur="500" fill="hold"/>
                                        <p:tgtEl>
                                          <p:spTgt spid="651268">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51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Understandings: </a:t>
            </a:r>
            <a:endParaRPr lang="en-US" altLang="en-US" sz="2400">
              <a:solidFill>
                <a:schemeClr val="accent2"/>
              </a:solidFill>
            </a:endParaRPr>
          </a:p>
          <a:p>
            <a:pPr eaLnBrk="1" hangingPunct="1">
              <a:spcBef>
                <a:spcPct val="0"/>
              </a:spcBef>
              <a:buFontTx/>
              <a:buNone/>
            </a:pPr>
            <a:r>
              <a:rPr lang="en-US" altLang="en-US" sz="2400">
                <a:solidFill>
                  <a:schemeClr val="accent2"/>
                </a:solidFill>
              </a:rPr>
              <a:t>• The defining equation of SHM </a:t>
            </a:r>
          </a:p>
          <a:p>
            <a:pPr eaLnBrk="1" hangingPunct="1">
              <a:spcBef>
                <a:spcPct val="0"/>
              </a:spcBef>
              <a:buFontTx/>
              <a:buNone/>
            </a:pPr>
            <a:r>
              <a:rPr lang="en-US" altLang="en-US" sz="2400">
                <a:solidFill>
                  <a:schemeClr val="accent2"/>
                </a:solidFill>
              </a:rPr>
              <a:t>• Energy changes </a:t>
            </a:r>
          </a:p>
          <a:p>
            <a:pPr eaLnBrk="1" hangingPunct="1">
              <a:spcBef>
                <a:spcPct val="0"/>
              </a:spcBef>
              <a:buFontTx/>
              <a:buNone/>
            </a:pPr>
            <a:r>
              <a:rPr lang="en-US" altLang="en-US" sz="2400" b="1"/>
              <a:t>Applications and skills: </a:t>
            </a:r>
            <a:endParaRPr lang="en-US" altLang="en-US" sz="2400"/>
          </a:p>
          <a:p>
            <a:pPr eaLnBrk="1" hangingPunct="1">
              <a:spcBef>
                <a:spcPct val="0"/>
              </a:spcBef>
              <a:buFontTx/>
              <a:buNone/>
            </a:pPr>
            <a:r>
              <a:rPr lang="en-US" altLang="en-US" sz="2400"/>
              <a:t>• Solving problems involving acceleration, velocity and displacement during simple harmonic motion, both graphically and algebraically </a:t>
            </a:r>
          </a:p>
          <a:p>
            <a:pPr eaLnBrk="1" hangingPunct="1">
              <a:spcBef>
                <a:spcPct val="0"/>
              </a:spcBef>
              <a:buFontTx/>
              <a:buNone/>
            </a:pPr>
            <a:r>
              <a:rPr lang="en-US" altLang="en-US" sz="2400"/>
              <a:t>• Describing the interchange of kinetic and potential energy during simple harmonic motion </a:t>
            </a:r>
          </a:p>
          <a:p>
            <a:pPr eaLnBrk="1" hangingPunct="1">
              <a:spcBef>
                <a:spcPct val="0"/>
              </a:spcBef>
              <a:buFontTx/>
              <a:buNone/>
            </a:pPr>
            <a:r>
              <a:rPr lang="en-US" altLang="en-US" sz="2400"/>
              <a:t>• Solving problems involving energy transfer during simple harmonic motion, both graphically and algebraically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defining equation of SHM: a</a:t>
            </a:r>
            <a:r>
              <a:rPr lang="en-US" altLang="en-US" sz="2400">
                <a:solidFill>
                  <a:srgbClr val="333399"/>
                </a:solidFill>
                <a:cs typeface="Times New Roman" pitchFamily="18" charset="0"/>
              </a:rPr>
              <a:t> = -</a:t>
            </a:r>
            <a:r>
              <a:rPr lang="en-US" altLang="en-US" sz="2400">
                <a:solidFill>
                  <a:srgbClr val="333399"/>
                </a:solidFill>
                <a:cs typeface="Times New Roman" pitchFamily="18" charset="0"/>
                <a:sym typeface="Symbol" pitchFamily="18" charset="2"/>
              </a:rPr>
              <a:t></a:t>
            </a:r>
            <a:r>
              <a:rPr lang="en-US" altLang="en-US" sz="2400" baseline="30000">
                <a:solidFill>
                  <a:srgbClr val="333399"/>
                </a:solidFill>
                <a:cs typeface="Times New Roman" pitchFamily="18" charset="0"/>
              </a:rPr>
              <a:t>2</a:t>
            </a:r>
            <a:r>
              <a:rPr lang="en-US" altLang="en-US" sz="2400" i="1">
                <a:solidFill>
                  <a:srgbClr val="333399"/>
                </a:solidFill>
                <a:cs typeface="Times New Roman" pitchFamily="18" charset="0"/>
              </a:rPr>
              <a:t>x</a:t>
            </a:r>
            <a:endParaRPr lang="en-US" altLang="en-US" sz="2400">
              <a:solidFill>
                <a:srgbClr val="333399"/>
              </a:solidFill>
              <a:cs typeface="Times New Roman" pitchFamily="18" charset="0"/>
            </a:endParaRPr>
          </a:p>
          <a:p>
            <a:pPr eaLnBrk="1" hangingPunct="1">
              <a:buFontTx/>
              <a:buNone/>
            </a:pPr>
            <a:r>
              <a:rPr lang="en-US" altLang="en-US" sz="2400">
                <a:solidFill>
                  <a:srgbClr val="000000"/>
                </a:solidFill>
                <a:cs typeface="Times New Roman" pitchFamily="18" charset="0"/>
                <a:sym typeface="Symbol" pitchFamily="18" charset="2"/>
              </a:rPr>
              <a:t>You might be asking yourself                                              how an oscillating mass-spring                                        system might be related to                                                     uniform circular motion. The                                             relationship is worth exploring.</a:t>
            </a:r>
          </a:p>
          <a:p>
            <a:pPr eaLnBrk="1" hangingPunct="1">
              <a:buFontTx/>
              <a:buNone/>
            </a:pPr>
            <a:r>
              <a:rPr lang="en-US" altLang="en-US" sz="2400">
                <a:solidFill>
                  <a:srgbClr val="000000"/>
                </a:solidFill>
                <a:cs typeface="Times New Roman" pitchFamily="18" charset="0"/>
                <a:sym typeface="Symbol" pitchFamily="18" charset="2"/>
              </a:rPr>
              <a:t>Consider a rotating disk that                                                             has a ball glued onto its edge.                                                    We project a strong light to                                                 produce a shadow of the ball’s                                                     motion on a screen.</a:t>
            </a:r>
          </a:p>
          <a:p>
            <a:pPr eaLnBrk="1" hangingPunct="1">
              <a:buFontTx/>
              <a:buNone/>
            </a:pPr>
            <a:r>
              <a:rPr lang="en-US" altLang="en-US" sz="2400">
                <a:solidFill>
                  <a:srgbClr val="000000"/>
                </a:solidFill>
                <a:cs typeface="Times New Roman" pitchFamily="18" charset="0"/>
                <a:sym typeface="Symbol" pitchFamily="18" charset="2"/>
              </a:rPr>
              <a:t>Like the mass in the mass-spring                                       system, the ball behaves the                                               same at the arrows:</a:t>
            </a:r>
          </a:p>
        </p:txBody>
      </p:sp>
      <p:grpSp>
        <p:nvGrpSpPr>
          <p:cNvPr id="2" name="Group 50"/>
          <p:cNvGrpSpPr>
            <a:grpSpLocks/>
          </p:cNvGrpSpPr>
          <p:nvPr/>
        </p:nvGrpSpPr>
        <p:grpSpPr bwMode="auto">
          <a:xfrm>
            <a:off x="5160963" y="2273300"/>
            <a:ext cx="3951287" cy="879475"/>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grpSp>
        <p:nvGrpSpPr>
          <p:cNvPr id="21508" name="Group 5"/>
          <p:cNvGrpSpPr>
            <a:grpSpLocks/>
          </p:cNvGrpSpPr>
          <p:nvPr/>
        </p:nvGrpSpPr>
        <p:grpSpPr bwMode="auto">
          <a:xfrm>
            <a:off x="5746750" y="3414713"/>
            <a:ext cx="2816225" cy="2816225"/>
            <a:chOff x="1432" y="1950"/>
            <a:chExt cx="1774" cy="1774"/>
          </a:xfrm>
        </p:grpSpPr>
        <p:sp>
          <p:nvSpPr>
            <p:cNvPr id="21655" name="Oval 6"/>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6" name="Oval 7"/>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7" name="Oval 8"/>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8" name="Oval 9"/>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9" name="Line 10"/>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0" name="Arc 11"/>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61" name="Text Box 12"/>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62" name="Text Box 13"/>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4" name="Group 34"/>
          <p:cNvGrpSpPr>
            <a:grpSpLocks/>
          </p:cNvGrpSpPr>
          <p:nvPr/>
        </p:nvGrpSpPr>
        <p:grpSpPr bwMode="auto">
          <a:xfrm>
            <a:off x="5307013" y="2740025"/>
            <a:ext cx="3836987" cy="373063"/>
            <a:chOff x="2874" y="1278"/>
            <a:chExt cx="2417" cy="235"/>
          </a:xfrm>
        </p:grpSpPr>
        <p:sp>
          <p:nvSpPr>
            <p:cNvPr id="21653" name="Line 32"/>
            <p:cNvSpPr>
              <a:spLocks noChangeShapeType="1"/>
            </p:cNvSpPr>
            <p:nvPr/>
          </p:nvSpPr>
          <p:spPr bwMode="auto">
            <a:xfrm>
              <a:off x="2874" y="1278"/>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54" name="Text Box 33"/>
            <p:cNvSpPr txBox="1">
              <a:spLocks noChangeArrowheads="1"/>
            </p:cNvSpPr>
            <p:nvPr/>
          </p:nvSpPr>
          <p:spPr bwMode="auto">
            <a:xfrm>
              <a:off x="5103" y="128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nvGrpSpPr>
          <p:cNvPr id="5" name="Group 56"/>
          <p:cNvGrpSpPr>
            <a:grpSpLocks/>
          </p:cNvGrpSpPr>
          <p:nvPr/>
        </p:nvGrpSpPr>
        <p:grpSpPr bwMode="auto">
          <a:xfrm rot="-1841879">
            <a:off x="5746750" y="3414713"/>
            <a:ext cx="2816225" cy="2816225"/>
            <a:chOff x="1432" y="1950"/>
            <a:chExt cx="1774" cy="1774"/>
          </a:xfrm>
        </p:grpSpPr>
        <p:sp>
          <p:nvSpPr>
            <p:cNvPr id="21645" name="Oval 57"/>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6" name="Oval 58"/>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7" name="Oval 59"/>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8" name="Oval 60"/>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9" name="Line 61"/>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0" name="Arc 62"/>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51" name="Text Box 63"/>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52" name="Text Box 64"/>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6" name="Group 79"/>
          <p:cNvGrpSpPr>
            <a:grpSpLocks/>
          </p:cNvGrpSpPr>
          <p:nvPr/>
        </p:nvGrpSpPr>
        <p:grpSpPr bwMode="auto">
          <a:xfrm rot="-3687088">
            <a:off x="5734050" y="3422650"/>
            <a:ext cx="2816225" cy="2816225"/>
            <a:chOff x="1432" y="1950"/>
            <a:chExt cx="1774" cy="1774"/>
          </a:xfrm>
        </p:grpSpPr>
        <p:sp>
          <p:nvSpPr>
            <p:cNvPr id="21637" name="Oval 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8" name="Oval 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9" name="Oval 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0" name="Oval 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1" name="Line 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2" name="Arc 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43" name="Text Box 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44" name="Text Box 87"/>
            <p:cNvSpPr txBox="1">
              <a:spLocks noChangeArrowheads="1"/>
            </p:cNvSpPr>
            <p:nvPr/>
          </p:nvSpPr>
          <p:spPr bwMode="auto">
            <a:xfrm>
              <a:off x="2569"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7" name="Group 89"/>
          <p:cNvGrpSpPr>
            <a:grpSpLocks/>
          </p:cNvGrpSpPr>
          <p:nvPr/>
        </p:nvGrpSpPr>
        <p:grpSpPr bwMode="auto">
          <a:xfrm rot="-5400000">
            <a:off x="5743575" y="3422650"/>
            <a:ext cx="2816225" cy="2816225"/>
            <a:chOff x="1432" y="1950"/>
            <a:chExt cx="1774" cy="1774"/>
          </a:xfrm>
        </p:grpSpPr>
        <p:sp>
          <p:nvSpPr>
            <p:cNvPr id="21629" name="Oval 9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0" name="Oval 9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1" name="Oval 9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2" name="Oval 9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3" name="Line 9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4" name="Arc 9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35" name="Text Box 9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36" name="Text Box 9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8" name="Group 99"/>
          <p:cNvGrpSpPr>
            <a:grpSpLocks/>
          </p:cNvGrpSpPr>
          <p:nvPr/>
        </p:nvGrpSpPr>
        <p:grpSpPr bwMode="auto">
          <a:xfrm rot="-7248311">
            <a:off x="5741988" y="3419475"/>
            <a:ext cx="2816225" cy="2816225"/>
            <a:chOff x="1432" y="1950"/>
            <a:chExt cx="1774" cy="1774"/>
          </a:xfrm>
        </p:grpSpPr>
        <p:sp>
          <p:nvSpPr>
            <p:cNvPr id="21621" name="Oval 10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2" name="Oval 10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3" name="Oval 10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4" name="Oval 10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5" name="Line 10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6" name="Arc 10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27" name="Text Box 10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8" name="Text Box 107"/>
            <p:cNvSpPr txBox="1">
              <a:spLocks noChangeArrowheads="1"/>
            </p:cNvSpPr>
            <p:nvPr/>
          </p:nvSpPr>
          <p:spPr bwMode="auto">
            <a:xfrm>
              <a:off x="2570"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9" name="Group 109"/>
          <p:cNvGrpSpPr>
            <a:grpSpLocks/>
          </p:cNvGrpSpPr>
          <p:nvPr/>
        </p:nvGrpSpPr>
        <p:grpSpPr bwMode="auto">
          <a:xfrm rot="-8978752">
            <a:off x="5741988" y="3408363"/>
            <a:ext cx="2816225" cy="2816225"/>
            <a:chOff x="1432" y="1950"/>
            <a:chExt cx="1774" cy="1774"/>
          </a:xfrm>
        </p:grpSpPr>
        <p:sp>
          <p:nvSpPr>
            <p:cNvPr id="21613" name="Oval 11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4" name="Oval 11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5" name="Oval 11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6" name="Oval 11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7" name="Line 11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Arc 11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9" name="Text Box 11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0" name="Text Box 117"/>
            <p:cNvSpPr txBox="1">
              <a:spLocks noChangeArrowheads="1"/>
            </p:cNvSpPr>
            <p:nvPr/>
          </p:nvSpPr>
          <p:spPr bwMode="auto">
            <a:xfrm>
              <a:off x="2570"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0" name="Group 119"/>
          <p:cNvGrpSpPr>
            <a:grpSpLocks/>
          </p:cNvGrpSpPr>
          <p:nvPr/>
        </p:nvGrpSpPr>
        <p:grpSpPr bwMode="auto">
          <a:xfrm rot="10800000">
            <a:off x="5741988" y="3419475"/>
            <a:ext cx="2816225" cy="2816225"/>
            <a:chOff x="1432" y="1950"/>
            <a:chExt cx="1774" cy="1774"/>
          </a:xfrm>
        </p:grpSpPr>
        <p:sp>
          <p:nvSpPr>
            <p:cNvPr id="21605" name="Oval 12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6" name="Oval 12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7" name="Oval 12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8" name="Oval 12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9" name="Line 12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 name="Arc 12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1" name="Text Box 12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12" name="Text Box 12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1" name="Group 129"/>
          <p:cNvGrpSpPr>
            <a:grpSpLocks/>
          </p:cNvGrpSpPr>
          <p:nvPr/>
        </p:nvGrpSpPr>
        <p:grpSpPr bwMode="auto">
          <a:xfrm rot="8773219">
            <a:off x="5729288" y="3405188"/>
            <a:ext cx="2816225" cy="2816225"/>
            <a:chOff x="1432" y="1950"/>
            <a:chExt cx="1774" cy="1774"/>
          </a:xfrm>
        </p:grpSpPr>
        <p:sp>
          <p:nvSpPr>
            <p:cNvPr id="21597" name="Oval 13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8" name="Oval 13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9" name="Oval 13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0" name="Oval 13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1" name="Line 13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2" name="Arc 13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3" name="Text Box 13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04" name="Text Box 13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2" name="Group 139"/>
          <p:cNvGrpSpPr>
            <a:grpSpLocks/>
          </p:cNvGrpSpPr>
          <p:nvPr/>
        </p:nvGrpSpPr>
        <p:grpSpPr bwMode="auto">
          <a:xfrm rot="6977940">
            <a:off x="5726113" y="3413125"/>
            <a:ext cx="2816225" cy="2816225"/>
            <a:chOff x="1432" y="1950"/>
            <a:chExt cx="1774" cy="1774"/>
          </a:xfrm>
        </p:grpSpPr>
        <p:sp>
          <p:nvSpPr>
            <p:cNvPr id="21589" name="Oval 14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0" name="Oval 14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1" name="Oval 14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2" name="Oval 14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3" name="Line 14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4" name="Arc 14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5" name="Text Box 14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96" name="Text Box 14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3" name="Group 149"/>
          <p:cNvGrpSpPr>
            <a:grpSpLocks/>
          </p:cNvGrpSpPr>
          <p:nvPr/>
        </p:nvGrpSpPr>
        <p:grpSpPr bwMode="auto">
          <a:xfrm rot="5400000">
            <a:off x="5726113" y="3409950"/>
            <a:ext cx="2816225" cy="2816225"/>
            <a:chOff x="1432" y="1950"/>
            <a:chExt cx="1774" cy="1774"/>
          </a:xfrm>
        </p:grpSpPr>
        <p:sp>
          <p:nvSpPr>
            <p:cNvPr id="21581" name="Oval 15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2" name="Oval 15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3" name="Oval 15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4" name="Oval 15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5" name="Line 15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6" name="Arc 15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7" name="Text Box 15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8" name="Text Box 15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4" name="Group 159"/>
          <p:cNvGrpSpPr>
            <a:grpSpLocks/>
          </p:cNvGrpSpPr>
          <p:nvPr/>
        </p:nvGrpSpPr>
        <p:grpSpPr bwMode="auto">
          <a:xfrm rot="3507612">
            <a:off x="5729288" y="3417888"/>
            <a:ext cx="2816225" cy="2816225"/>
            <a:chOff x="1432" y="1950"/>
            <a:chExt cx="1774" cy="1774"/>
          </a:xfrm>
        </p:grpSpPr>
        <p:sp>
          <p:nvSpPr>
            <p:cNvPr id="21573" name="Oval 16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4" name="Oval 16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5" name="Oval 16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6" name="Oval 16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7" name="Line 16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Arc 16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9" name="Text Box 16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0" name="Text Box 167"/>
            <p:cNvSpPr txBox="1">
              <a:spLocks noChangeArrowheads="1"/>
            </p:cNvSpPr>
            <p:nvPr/>
          </p:nvSpPr>
          <p:spPr bwMode="auto">
            <a:xfrm>
              <a:off x="2568"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5" name="Group 169"/>
          <p:cNvGrpSpPr>
            <a:grpSpLocks/>
          </p:cNvGrpSpPr>
          <p:nvPr/>
        </p:nvGrpSpPr>
        <p:grpSpPr bwMode="auto">
          <a:xfrm rot="1615225">
            <a:off x="5734050" y="3425825"/>
            <a:ext cx="2816225" cy="2816225"/>
            <a:chOff x="1432" y="1950"/>
            <a:chExt cx="1774" cy="1774"/>
          </a:xfrm>
        </p:grpSpPr>
        <p:sp>
          <p:nvSpPr>
            <p:cNvPr id="21565" name="Oval 17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6" name="Oval 17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7" name="Oval 17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8" name="Oval 17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9" name="Line 17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Arc 17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1" name="Text Box 17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72" name="Text Box 177"/>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6" name="Group 179"/>
          <p:cNvGrpSpPr>
            <a:grpSpLocks/>
          </p:cNvGrpSpPr>
          <p:nvPr/>
        </p:nvGrpSpPr>
        <p:grpSpPr bwMode="auto">
          <a:xfrm>
            <a:off x="5735638" y="3422650"/>
            <a:ext cx="2816225" cy="2816225"/>
            <a:chOff x="1432" y="1950"/>
            <a:chExt cx="1774" cy="1774"/>
          </a:xfrm>
        </p:grpSpPr>
        <p:sp>
          <p:nvSpPr>
            <p:cNvPr id="21557" name="Oval 1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8" name="Oval 1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9" name="Oval 1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0" name="Oval 1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1" name="Line 1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2" name="Arc 1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Text Box 1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64" name="Text Box 18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endParaRPr lang="en-US" altLang="en-US" sz="2400">
                <a:sym typeface="Symbol" pitchFamily="18" charset="2"/>
              </a:endParaRPr>
            </a:p>
          </p:txBody>
        </p:sp>
      </p:grpSp>
      <p:grpSp>
        <p:nvGrpSpPr>
          <p:cNvPr id="17" name="Group 47"/>
          <p:cNvGrpSpPr>
            <a:grpSpLocks/>
          </p:cNvGrpSpPr>
          <p:nvPr/>
        </p:nvGrpSpPr>
        <p:grpSpPr bwMode="auto">
          <a:xfrm>
            <a:off x="5507038" y="2508250"/>
            <a:ext cx="647700" cy="2311400"/>
            <a:chOff x="3000" y="1132"/>
            <a:chExt cx="408" cy="1456"/>
          </a:xfrm>
        </p:grpSpPr>
        <p:sp>
          <p:nvSpPr>
            <p:cNvPr id="21554"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18" name="Group 49"/>
          <p:cNvGrpSpPr>
            <a:grpSpLocks/>
          </p:cNvGrpSpPr>
          <p:nvPr/>
        </p:nvGrpSpPr>
        <p:grpSpPr bwMode="auto">
          <a:xfrm>
            <a:off x="7935913" y="2501900"/>
            <a:ext cx="581025" cy="2311400"/>
            <a:chOff x="4530" y="1128"/>
            <a:chExt cx="366" cy="1456"/>
          </a:xfrm>
        </p:grpSpPr>
        <p:sp>
          <p:nvSpPr>
            <p:cNvPr id="21551"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19" name="Group 48"/>
          <p:cNvGrpSpPr>
            <a:grpSpLocks/>
          </p:cNvGrpSpPr>
          <p:nvPr/>
        </p:nvGrpSpPr>
        <p:grpSpPr bwMode="auto">
          <a:xfrm>
            <a:off x="6731000" y="2514600"/>
            <a:ext cx="581025" cy="2292350"/>
            <a:chOff x="3771" y="1136"/>
            <a:chExt cx="366" cy="1444"/>
          </a:xfrm>
        </p:grpSpPr>
        <p:sp>
          <p:nvSpPr>
            <p:cNvPr id="21548"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sp>
        <p:nvSpPr>
          <p:cNvPr id="117811" name="Oval 51"/>
          <p:cNvSpPr>
            <a:spLocks noChangeArrowheads="1"/>
          </p:cNvSpPr>
          <p:nvPr/>
        </p:nvSpPr>
        <p:spPr bwMode="auto">
          <a:xfrm rot="2080449">
            <a:off x="8213725" y="26035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26" name="Oval 66"/>
          <p:cNvSpPr>
            <a:spLocks noChangeArrowheads="1"/>
          </p:cNvSpPr>
          <p:nvPr/>
        </p:nvSpPr>
        <p:spPr bwMode="auto">
          <a:xfrm rot="2080449">
            <a:off x="8031163" y="2598738"/>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48" name="Oval 88"/>
          <p:cNvSpPr>
            <a:spLocks noChangeArrowheads="1"/>
          </p:cNvSpPr>
          <p:nvPr/>
        </p:nvSpPr>
        <p:spPr bwMode="auto">
          <a:xfrm rot="2080449">
            <a:off x="7594600" y="2606675"/>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58" name="Oval 98"/>
          <p:cNvSpPr>
            <a:spLocks noChangeArrowheads="1"/>
          </p:cNvSpPr>
          <p:nvPr/>
        </p:nvSpPr>
        <p:spPr bwMode="auto">
          <a:xfrm rot="2080449">
            <a:off x="7035800" y="258445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68" name="Oval 108"/>
          <p:cNvSpPr>
            <a:spLocks noChangeArrowheads="1"/>
          </p:cNvSpPr>
          <p:nvPr/>
        </p:nvSpPr>
        <p:spPr bwMode="auto">
          <a:xfrm rot="2080449">
            <a:off x="6397625" y="2592388"/>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78" name="Oval 118"/>
          <p:cNvSpPr>
            <a:spLocks noChangeArrowheads="1"/>
          </p:cNvSpPr>
          <p:nvPr/>
        </p:nvSpPr>
        <p:spPr bwMode="auto">
          <a:xfrm rot="2080449">
            <a:off x="6018213" y="2581275"/>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88" name="Oval 128"/>
          <p:cNvSpPr>
            <a:spLocks noChangeArrowheads="1"/>
          </p:cNvSpPr>
          <p:nvPr/>
        </p:nvSpPr>
        <p:spPr bwMode="auto">
          <a:xfrm rot="2080449">
            <a:off x="5873750" y="25908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98" name="Oval 138"/>
          <p:cNvSpPr>
            <a:spLocks noChangeArrowheads="1"/>
          </p:cNvSpPr>
          <p:nvPr/>
        </p:nvSpPr>
        <p:spPr bwMode="auto">
          <a:xfrm rot="2080449">
            <a:off x="6048375" y="2598738"/>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08" name="Oval 148"/>
          <p:cNvSpPr>
            <a:spLocks noChangeArrowheads="1"/>
          </p:cNvSpPr>
          <p:nvPr/>
        </p:nvSpPr>
        <p:spPr bwMode="auto">
          <a:xfrm rot="2080449">
            <a:off x="6435725" y="2595563"/>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18" name="Oval 158"/>
          <p:cNvSpPr>
            <a:spLocks noChangeArrowheads="1"/>
          </p:cNvSpPr>
          <p:nvPr/>
        </p:nvSpPr>
        <p:spPr bwMode="auto">
          <a:xfrm rot="2080449">
            <a:off x="7078663" y="2592388"/>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28" name="Oval 168"/>
          <p:cNvSpPr>
            <a:spLocks noChangeArrowheads="1"/>
          </p:cNvSpPr>
          <p:nvPr/>
        </p:nvSpPr>
        <p:spPr bwMode="auto">
          <a:xfrm rot="2080449">
            <a:off x="7643813" y="260032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38" name="Oval 178"/>
          <p:cNvSpPr>
            <a:spLocks noChangeArrowheads="1"/>
          </p:cNvSpPr>
          <p:nvPr/>
        </p:nvSpPr>
        <p:spPr bwMode="auto">
          <a:xfrm rot="2080449">
            <a:off x="8074025" y="2597150"/>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48" name="Oval 188"/>
          <p:cNvSpPr>
            <a:spLocks noChangeArrowheads="1"/>
          </p:cNvSpPr>
          <p:nvPr/>
        </p:nvSpPr>
        <p:spPr bwMode="auto">
          <a:xfrm rot="2080449">
            <a:off x="8281988" y="259397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nvGrpSpPr>
          <p:cNvPr id="20" name="Group 55"/>
          <p:cNvGrpSpPr>
            <a:grpSpLocks/>
          </p:cNvGrpSpPr>
          <p:nvPr/>
        </p:nvGrpSpPr>
        <p:grpSpPr bwMode="auto">
          <a:xfrm>
            <a:off x="5395913" y="2392363"/>
            <a:ext cx="3556000" cy="4262437"/>
            <a:chOff x="2912" y="1003"/>
            <a:chExt cx="2240" cy="3317"/>
          </a:xfrm>
        </p:grpSpPr>
        <p:sp>
          <p:nvSpPr>
            <p:cNvPr id="21546" name="Freeform 52"/>
            <p:cNvSpPr>
              <a:spLocks/>
            </p:cNvSpPr>
            <p:nvPr/>
          </p:nvSpPr>
          <p:spPr bwMode="auto">
            <a:xfrm>
              <a:off x="2912" y="1003"/>
              <a:ext cx="2240" cy="542"/>
            </a:xfrm>
            <a:custGeom>
              <a:avLst/>
              <a:gdLst>
                <a:gd name="T0" fmla="*/ 59 w 2240"/>
                <a:gd name="T1" fmla="*/ 275 h 542"/>
                <a:gd name="T2" fmla="*/ 1289 w 2240"/>
                <a:gd name="T3" fmla="*/ 1 h 542"/>
                <a:gd name="T4" fmla="*/ 2181 w 2240"/>
                <a:gd name="T5" fmla="*/ 268 h 542"/>
                <a:gd name="T6" fmla="*/ 937 w 2240"/>
                <a:gd name="T7" fmla="*/ 542 h 542"/>
                <a:gd name="T8" fmla="*/ 59 w 2240"/>
                <a:gd name="T9" fmla="*/ 275 h 542"/>
                <a:gd name="T10" fmla="*/ 0 60000 65536"/>
                <a:gd name="T11" fmla="*/ 0 60000 65536"/>
                <a:gd name="T12" fmla="*/ 0 60000 65536"/>
                <a:gd name="T13" fmla="*/ 0 60000 65536"/>
                <a:gd name="T14" fmla="*/ 0 60000 65536"/>
                <a:gd name="T15" fmla="*/ 0 w 2240"/>
                <a:gd name="T16" fmla="*/ 0 h 542"/>
                <a:gd name="T17" fmla="*/ 2240 w 2240"/>
                <a:gd name="T18" fmla="*/ 542 h 542"/>
              </a:gdLst>
              <a:ahLst/>
              <a:cxnLst>
                <a:cxn ang="T10">
                  <a:pos x="T0" y="T1"/>
                </a:cxn>
                <a:cxn ang="T11">
                  <a:pos x="T2" y="T3"/>
                </a:cxn>
                <a:cxn ang="T12">
                  <a:pos x="T4" y="T5"/>
                </a:cxn>
                <a:cxn ang="T13">
                  <a:pos x="T6" y="T7"/>
                </a:cxn>
                <a:cxn ang="T14">
                  <a:pos x="T8" y="T9"/>
                </a:cxn>
              </a:cxnLst>
              <a:rect l="T15" t="T16" r="T17" b="T18"/>
              <a:pathLst>
                <a:path w="2240" h="542">
                  <a:moveTo>
                    <a:pt x="59" y="275"/>
                  </a:moveTo>
                  <a:cubicBezTo>
                    <a:pt x="118" y="185"/>
                    <a:pt x="935" y="2"/>
                    <a:pt x="1289" y="1"/>
                  </a:cubicBezTo>
                  <a:cubicBezTo>
                    <a:pt x="1643" y="0"/>
                    <a:pt x="2240" y="178"/>
                    <a:pt x="2181" y="268"/>
                  </a:cubicBezTo>
                  <a:cubicBezTo>
                    <a:pt x="2122" y="358"/>
                    <a:pt x="1288" y="542"/>
                    <a:pt x="937" y="542"/>
                  </a:cubicBezTo>
                  <a:cubicBezTo>
                    <a:pt x="586" y="542"/>
                    <a:pt x="0" y="365"/>
                    <a:pt x="59" y="275"/>
                  </a:cubicBezTo>
                  <a:close/>
                </a:path>
              </a:pathLst>
            </a:custGeom>
            <a:solidFill>
              <a:srgbClr val="FFFF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Rectangle 54"/>
            <p:cNvSpPr>
              <a:spLocks noChangeArrowheads="1"/>
            </p:cNvSpPr>
            <p:nvPr/>
          </p:nvSpPr>
          <p:spPr bwMode="auto">
            <a:xfrm>
              <a:off x="2957" y="1271"/>
              <a:ext cx="2136" cy="3049"/>
            </a:xfrm>
            <a:prstGeom prst="rect">
              <a:avLst/>
            </a:pr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21" name="Group 208"/>
          <p:cNvGrpSpPr>
            <a:grpSpLocks/>
          </p:cNvGrpSpPr>
          <p:nvPr/>
        </p:nvGrpSpPr>
        <p:grpSpPr bwMode="auto">
          <a:xfrm>
            <a:off x="5588000" y="4625975"/>
            <a:ext cx="3363913" cy="366713"/>
            <a:chOff x="802" y="2607"/>
            <a:chExt cx="2119" cy="231"/>
          </a:xfrm>
        </p:grpSpPr>
        <p:sp>
          <p:nvSpPr>
            <p:cNvPr id="21544"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sp>
        <p:nvSpPr>
          <p:cNvPr id="117975" name="Line 215"/>
          <p:cNvSpPr>
            <a:spLocks noChangeShapeType="1"/>
          </p:cNvSpPr>
          <p:nvPr/>
        </p:nvSpPr>
        <p:spPr bwMode="auto">
          <a:xfrm flipH="1">
            <a:off x="7389813" y="1974850"/>
            <a:ext cx="301625" cy="4349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6" name="Line 216"/>
          <p:cNvSpPr>
            <a:spLocks noChangeShapeType="1"/>
          </p:cNvSpPr>
          <p:nvPr/>
        </p:nvSpPr>
        <p:spPr bwMode="auto">
          <a:xfrm flipH="1">
            <a:off x="8569325" y="1958975"/>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7" name="Line 217"/>
          <p:cNvSpPr>
            <a:spLocks noChangeShapeType="1"/>
          </p:cNvSpPr>
          <p:nvPr/>
        </p:nvSpPr>
        <p:spPr bwMode="auto">
          <a:xfrm flipH="1">
            <a:off x="6267450" y="1954213"/>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8978">
                                            <p:txEl>
                                              <p:pRg st="0" end="0"/>
                                            </p:txEl>
                                          </p:spTgt>
                                        </p:tgtEl>
                                        <p:attrNameLst>
                                          <p:attrName>style.visibility</p:attrName>
                                        </p:attrNameLst>
                                      </p:cBhvr>
                                      <p:to>
                                        <p:strVal val="visible"/>
                                      </p:to>
                                    </p:set>
                                    <p:anim calcmode="lin" valueType="num">
                                      <p:cBhvr additive="base">
                                        <p:cTn id="7" dur="500" fill="hold"/>
                                        <p:tgtEl>
                                          <p:spTgt spid="638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8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8978">
                                            <p:txEl>
                                              <p:pRg st="1" end="1"/>
                                            </p:txEl>
                                          </p:spTgt>
                                        </p:tgtEl>
                                        <p:attrNameLst>
                                          <p:attrName>style.visibility</p:attrName>
                                        </p:attrNameLst>
                                      </p:cBhvr>
                                      <p:to>
                                        <p:strVal val="visible"/>
                                      </p:to>
                                    </p:set>
                                    <p:anim calcmode="lin" valueType="num">
                                      <p:cBhvr additive="base">
                                        <p:cTn id="13" dur="500" fill="hold"/>
                                        <p:tgtEl>
                                          <p:spTgt spid="638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8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8978">
                                            <p:txEl>
                                              <p:pRg st="2" end="2"/>
                                            </p:txEl>
                                          </p:spTgt>
                                        </p:tgtEl>
                                        <p:attrNameLst>
                                          <p:attrName>style.visibility</p:attrName>
                                        </p:attrNameLst>
                                      </p:cBhvr>
                                      <p:to>
                                        <p:strVal val="visible"/>
                                      </p:to>
                                    </p:set>
                                    <p:anim calcmode="lin" valueType="num">
                                      <p:cBhvr additive="base">
                                        <p:cTn id="19" dur="500" fill="hold"/>
                                        <p:tgtEl>
                                          <p:spTgt spid="6389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8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6" name="voltag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subTnLst>
                                    <p:audio>
                                      <p:cMediaNode>
                                        <p:cTn display="0" masterRel="sameClick">
                                          <p:stCondLst>
                                            <p:cond evt="begin" delay="0">
                                              <p:tn val="39"/>
                                            </p:cond>
                                          </p:stCondLst>
                                          <p:endCondLst>
                                            <p:cond evt="onStopAudio" delay="0">
                                              <p:tgtEl>
                                                <p:sldTgt/>
                                              </p:tgtEl>
                                            </p:cond>
                                          </p:endCondLst>
                                        </p:cTn>
                                        <p:tgtEl>
                                          <p:sndTgt r:embed="rId7" name="cashreg.wav"/>
                                        </p:tgtEl>
                                      </p:cMediaNode>
                                    </p:audio>
                                  </p:sub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subTnLst>
                                    <p:audio>
                                      <p:cMediaNode>
                                        <p:cTn display="0" masterRel="sameClick">
                                          <p:stCondLst>
                                            <p:cond evt="begin" delay="0">
                                              <p:tn val="42"/>
                                            </p:cond>
                                          </p:stCondLst>
                                          <p:endCondLst>
                                            <p:cond evt="onStopAudio" delay="0">
                                              <p:tgtEl>
                                                <p:sldTgt/>
                                              </p:tgtEl>
                                            </p:cond>
                                          </p:endCondLst>
                                        </p:cTn>
                                        <p:tgtEl>
                                          <p:sndTgt r:embed="rId7" name="cashreg.wav"/>
                                        </p:tgtEl>
                                      </p:cMediaNode>
                                    </p:audio>
                                  </p:subTnLst>
                                </p:cTn>
                              </p:par>
                              <p:par>
                                <p:cTn id="45" presetID="2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subTnLst>
                                    <p:audio>
                                      <p:cMediaNode>
                                        <p:cTn display="0" masterRel="sameClick">
                                          <p:stCondLst>
                                            <p:cond evt="begin" delay="0">
                                              <p:tn val="45"/>
                                            </p:cond>
                                          </p:stCondLst>
                                          <p:endCondLst>
                                            <p:cond evt="onStopAudio" delay="0">
                                              <p:tgtEl>
                                                <p:sldTgt/>
                                              </p:tgtEl>
                                            </p:cond>
                                          </p:endCondLst>
                                        </p:cTn>
                                        <p:tgtEl>
                                          <p:sndTgt r:embed="rId7"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7811"/>
                                        </p:tgtEl>
                                        <p:attrNameLst>
                                          <p:attrName>style.visibility</p:attrName>
                                        </p:attrNameLst>
                                      </p:cBhvr>
                                      <p:to>
                                        <p:strVal val="visible"/>
                                      </p:to>
                                    </p:set>
                                    <p:animEffect transition="in" filter="fade">
                                      <p:cBhvr>
                                        <p:cTn id="55" dur="500"/>
                                        <p:tgtEl>
                                          <p:spTgt spid="117811"/>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7826"/>
                                        </p:tgtEl>
                                        <p:attrNameLst>
                                          <p:attrName>style.visibility</p:attrName>
                                        </p:attrNameLst>
                                      </p:cBhvr>
                                      <p:to>
                                        <p:strVal val="visible"/>
                                      </p:to>
                                    </p:set>
                                    <p:animEffect transition="in" filter="fade">
                                      <p:cBhvr>
                                        <p:cTn id="63" dur="500"/>
                                        <p:tgtEl>
                                          <p:spTgt spid="117826"/>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par>
                          <p:cTn id="64" fill="hold" nodeType="afterGroup">
                            <p:stCondLst>
                              <p:cond delay="500"/>
                            </p:stCondLst>
                            <p:childTnLst>
                              <p:par>
                                <p:cTn id="65" presetID="10"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848"/>
                                        </p:tgtEl>
                                        <p:attrNameLst>
                                          <p:attrName>style.visibility</p:attrName>
                                        </p:attrNameLst>
                                      </p:cBhvr>
                                      <p:to>
                                        <p:strVal val="visible"/>
                                      </p:to>
                                    </p:set>
                                    <p:animEffect transition="in" filter="fade">
                                      <p:cBhvr>
                                        <p:cTn id="70" dur="500"/>
                                        <p:tgtEl>
                                          <p:spTgt spid="117848"/>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1000"/>
                            </p:stCondLst>
                            <p:childTnLst>
                              <p:par>
                                <p:cTn id="72" presetID="10"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7858"/>
                                        </p:tgtEl>
                                        <p:attrNameLst>
                                          <p:attrName>style.visibility</p:attrName>
                                        </p:attrNameLst>
                                      </p:cBhvr>
                                      <p:to>
                                        <p:strVal val="visible"/>
                                      </p:to>
                                    </p:set>
                                    <p:animEffect transition="in" filter="fade">
                                      <p:cBhvr>
                                        <p:cTn id="77" dur="500"/>
                                        <p:tgtEl>
                                          <p:spTgt spid="117858"/>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1500"/>
                            </p:stCondLst>
                            <p:childTnLst>
                              <p:par>
                                <p:cTn id="79" presetID="10"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7868"/>
                                        </p:tgtEl>
                                        <p:attrNameLst>
                                          <p:attrName>style.visibility</p:attrName>
                                        </p:attrNameLst>
                                      </p:cBhvr>
                                      <p:to>
                                        <p:strVal val="visible"/>
                                      </p:to>
                                    </p:set>
                                    <p:animEffect transition="in" filter="fade">
                                      <p:cBhvr>
                                        <p:cTn id="84" dur="500"/>
                                        <p:tgtEl>
                                          <p:spTgt spid="117868"/>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2000"/>
                            </p:stCondLst>
                            <p:childTnLst>
                              <p:par>
                                <p:cTn id="86" presetID="10" presetClass="entr" presetSubtype="0"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7878"/>
                                        </p:tgtEl>
                                        <p:attrNameLst>
                                          <p:attrName>style.visibility</p:attrName>
                                        </p:attrNameLst>
                                      </p:cBhvr>
                                      <p:to>
                                        <p:strVal val="visible"/>
                                      </p:to>
                                    </p:set>
                                    <p:animEffect transition="in" filter="fade">
                                      <p:cBhvr>
                                        <p:cTn id="91" dur="500"/>
                                        <p:tgtEl>
                                          <p:spTgt spid="117878"/>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par>
                          <p:cTn id="92" fill="hold" nodeType="afterGroup">
                            <p:stCondLst>
                              <p:cond delay="2500"/>
                            </p:stCondLst>
                            <p:childTnLst>
                              <p:par>
                                <p:cTn id="93" presetID="10" presetClass="entr" presetSubtype="0"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7888"/>
                                        </p:tgtEl>
                                        <p:attrNameLst>
                                          <p:attrName>style.visibility</p:attrName>
                                        </p:attrNameLst>
                                      </p:cBhvr>
                                      <p:to>
                                        <p:strVal val="visible"/>
                                      </p:to>
                                    </p:set>
                                    <p:animEffect transition="in" filter="fade">
                                      <p:cBhvr>
                                        <p:cTn id="98" dur="500"/>
                                        <p:tgtEl>
                                          <p:spTgt spid="117888"/>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99" fill="hold" nodeType="afterGroup">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5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7898"/>
                                        </p:tgtEl>
                                        <p:attrNameLst>
                                          <p:attrName>style.visibility</p:attrName>
                                        </p:attrNameLst>
                                      </p:cBhvr>
                                      <p:to>
                                        <p:strVal val="visible"/>
                                      </p:to>
                                    </p:set>
                                    <p:animEffect transition="in" filter="fade">
                                      <p:cBhvr>
                                        <p:cTn id="105" dur="500"/>
                                        <p:tgtEl>
                                          <p:spTgt spid="117898"/>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6" fill="hold" nodeType="afterGroup">
                            <p:stCondLst>
                              <p:cond delay="3500"/>
                            </p:stCondLst>
                            <p:childTnLst>
                              <p:par>
                                <p:cTn id="107" presetID="10" presetClass="entr" presetSubtype="0"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7908"/>
                                        </p:tgtEl>
                                        <p:attrNameLst>
                                          <p:attrName>style.visibility</p:attrName>
                                        </p:attrNameLst>
                                      </p:cBhvr>
                                      <p:to>
                                        <p:strVal val="visible"/>
                                      </p:to>
                                    </p:set>
                                    <p:animEffect transition="in" filter="fade">
                                      <p:cBhvr>
                                        <p:cTn id="112" dur="500"/>
                                        <p:tgtEl>
                                          <p:spTgt spid="117908"/>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par>
                          <p:cTn id="113" fill="hold" nodeType="afterGroup">
                            <p:stCondLst>
                              <p:cond delay="4000"/>
                            </p:stCondLst>
                            <p:childTnLst>
                              <p:par>
                                <p:cTn id="114" presetID="10" presetClass="entr" presetSubtype="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500"/>
                                        <p:tgtEl>
                                          <p:spTgt spid="1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7918"/>
                                        </p:tgtEl>
                                        <p:attrNameLst>
                                          <p:attrName>style.visibility</p:attrName>
                                        </p:attrNameLst>
                                      </p:cBhvr>
                                      <p:to>
                                        <p:strVal val="visible"/>
                                      </p:to>
                                    </p:set>
                                    <p:animEffect transition="in" filter="fade">
                                      <p:cBhvr>
                                        <p:cTn id="119" dur="500"/>
                                        <p:tgtEl>
                                          <p:spTgt spid="117918"/>
                                        </p:tgtEl>
                                      </p:cBhvr>
                                    </p:animEffect>
                                  </p:childTnLst>
                                  <p:subTnLst>
                                    <p:audio>
                                      <p:cMediaNode>
                                        <p:cTn display="0" masterRel="sameClick">
                                          <p:stCondLst>
                                            <p:cond evt="begin" delay="0">
                                              <p:tn val="117"/>
                                            </p:cond>
                                          </p:stCondLst>
                                          <p:endCondLst>
                                            <p:cond evt="onStopAudio" delay="0">
                                              <p:tgtEl>
                                                <p:sldTgt/>
                                              </p:tgtEl>
                                            </p:cond>
                                          </p:endCondLst>
                                        </p:cTn>
                                        <p:tgtEl>
                                          <p:sndTgt r:embed="rId3" name="camera.wav"/>
                                        </p:tgtEl>
                                      </p:cMediaNode>
                                    </p:audio>
                                  </p:subTnLst>
                                </p:cTn>
                              </p:par>
                            </p:childTnLst>
                          </p:cTn>
                        </p:par>
                        <p:par>
                          <p:cTn id="120" fill="hold" nodeType="afterGroup">
                            <p:stCondLst>
                              <p:cond delay="4500"/>
                            </p:stCondLst>
                            <p:childTnLst>
                              <p:par>
                                <p:cTn id="121" presetID="10" presetClass="entr" presetSubtype="0" fill="hold" nodeType="after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7928"/>
                                        </p:tgtEl>
                                        <p:attrNameLst>
                                          <p:attrName>style.visibility</p:attrName>
                                        </p:attrNameLst>
                                      </p:cBhvr>
                                      <p:to>
                                        <p:strVal val="visible"/>
                                      </p:to>
                                    </p:set>
                                    <p:animEffect transition="in" filter="fade">
                                      <p:cBhvr>
                                        <p:cTn id="126" dur="500"/>
                                        <p:tgtEl>
                                          <p:spTgt spid="117928"/>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childTnLst>
                          </p:cTn>
                        </p:par>
                        <p:par>
                          <p:cTn id="127" fill="hold" nodeType="afterGroup">
                            <p:stCondLst>
                              <p:cond delay="5000"/>
                            </p:stCondLst>
                            <p:childTnLst>
                              <p:par>
                                <p:cTn id="128" presetID="10" presetClass="entr" presetSubtype="0" fill="hold" nodeType="after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7938"/>
                                        </p:tgtEl>
                                        <p:attrNameLst>
                                          <p:attrName>style.visibility</p:attrName>
                                        </p:attrNameLst>
                                      </p:cBhvr>
                                      <p:to>
                                        <p:strVal val="visible"/>
                                      </p:to>
                                    </p:set>
                                    <p:animEffect transition="in" filter="fade">
                                      <p:cBhvr>
                                        <p:cTn id="133" dur="500"/>
                                        <p:tgtEl>
                                          <p:spTgt spid="117938"/>
                                        </p:tgtEl>
                                      </p:cBhvr>
                                    </p:animEffect>
                                  </p:childTnLst>
                                  <p:subTnLst>
                                    <p:audio>
                                      <p:cMediaNode>
                                        <p:cTn display="0" masterRel="sameClick">
                                          <p:stCondLst>
                                            <p:cond evt="begin" delay="0">
                                              <p:tn val="131"/>
                                            </p:cond>
                                          </p:stCondLst>
                                          <p:endCondLst>
                                            <p:cond evt="onStopAudio" delay="0">
                                              <p:tgtEl>
                                                <p:sldTgt/>
                                              </p:tgtEl>
                                            </p:cond>
                                          </p:endCondLst>
                                        </p:cTn>
                                        <p:tgtEl>
                                          <p:sndTgt r:embed="rId3" name="camera.wav"/>
                                        </p:tgtEl>
                                      </p:cMediaNode>
                                    </p:audio>
                                  </p:subTnLst>
                                </p:cTn>
                              </p:par>
                            </p:childTnLst>
                          </p:cTn>
                        </p:par>
                        <p:par>
                          <p:cTn id="134" fill="hold" nodeType="afterGroup">
                            <p:stCondLst>
                              <p:cond delay="5500"/>
                            </p:stCondLst>
                            <p:childTnLst>
                              <p:par>
                                <p:cTn id="135" presetID="10" presetClass="entr" presetSubtype="0" fill="hold"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500"/>
                                        <p:tgtEl>
                                          <p:spTgt spid="1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7948"/>
                                        </p:tgtEl>
                                        <p:attrNameLst>
                                          <p:attrName>style.visibility</p:attrName>
                                        </p:attrNameLst>
                                      </p:cBhvr>
                                      <p:to>
                                        <p:strVal val="visible"/>
                                      </p:to>
                                    </p:set>
                                    <p:animEffect transition="in" filter="fade">
                                      <p:cBhvr>
                                        <p:cTn id="140" dur="500"/>
                                        <p:tgtEl>
                                          <p:spTgt spid="117948"/>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638978">
                                            <p:txEl>
                                              <p:pRg st="3" end="3"/>
                                            </p:txEl>
                                          </p:spTgt>
                                        </p:tgtEl>
                                        <p:attrNameLst>
                                          <p:attrName>style.visibility</p:attrName>
                                        </p:attrNameLst>
                                      </p:cBhvr>
                                      <p:to>
                                        <p:strVal val="visible"/>
                                      </p:to>
                                    </p:set>
                                    <p:anim calcmode="lin" valueType="num">
                                      <p:cBhvr additive="base">
                                        <p:cTn id="145" dur="500" fill="hold"/>
                                        <p:tgtEl>
                                          <p:spTgt spid="638978">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638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117977"/>
                                        </p:tgtEl>
                                        <p:attrNameLst>
                                          <p:attrName>style.visibility</p:attrName>
                                        </p:attrNameLst>
                                      </p:cBhvr>
                                      <p:to>
                                        <p:strVal val="visible"/>
                                      </p:to>
                                    </p:set>
                                    <p:animEffect transition="in" filter="wipe(up)">
                                      <p:cBhvr>
                                        <p:cTn id="151" dur="500"/>
                                        <p:tgtEl>
                                          <p:spTgt spid="117977"/>
                                        </p:tgtEl>
                                      </p:cBhvr>
                                    </p:animEffect>
                                  </p:childTnLst>
                                  <p:subTnLst>
                                    <p:audio>
                                      <p:cMediaNode>
                                        <p:cTn display="0" masterRel="sameClick">
                                          <p:stCondLst>
                                            <p:cond evt="begin" delay="0">
                                              <p:tn val="149"/>
                                            </p:cond>
                                          </p:stCondLst>
                                          <p:endCondLst>
                                            <p:cond evt="onStopAudio" delay="0">
                                              <p:tgtEl>
                                                <p:sldTgt/>
                                              </p:tgtEl>
                                            </p:cond>
                                          </p:endCondLst>
                                        </p:cTn>
                                        <p:tgtEl>
                                          <p:sndTgt r:embed="rId7" name="cashreg.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17976"/>
                                        </p:tgtEl>
                                        <p:attrNameLst>
                                          <p:attrName>style.visibility</p:attrName>
                                        </p:attrNameLst>
                                      </p:cBhvr>
                                      <p:to>
                                        <p:strVal val="visible"/>
                                      </p:to>
                                    </p:set>
                                    <p:animEffect transition="in" filter="wipe(up)">
                                      <p:cBhvr>
                                        <p:cTn id="156" dur="500"/>
                                        <p:tgtEl>
                                          <p:spTgt spid="117976"/>
                                        </p:tgtEl>
                                      </p:cBhvr>
                                    </p:animEffect>
                                  </p:childTnLst>
                                  <p:subTnLst>
                                    <p:audio>
                                      <p:cMediaNode>
                                        <p:cTn display="0" masterRel="sameClick">
                                          <p:stCondLst>
                                            <p:cond evt="begin" delay="0">
                                              <p:tn val="154"/>
                                            </p:cond>
                                          </p:stCondLst>
                                          <p:endCondLst>
                                            <p:cond evt="onStopAudio" delay="0">
                                              <p:tgtEl>
                                                <p:sldTgt/>
                                              </p:tgtEl>
                                            </p:cond>
                                          </p:endCondLst>
                                        </p:cTn>
                                        <p:tgtEl>
                                          <p:sndTgt r:embed="rId7" name="cashreg.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1" fill="hold" grpId="0" nodeType="clickEffect">
                                  <p:stCondLst>
                                    <p:cond delay="0"/>
                                  </p:stCondLst>
                                  <p:childTnLst>
                                    <p:set>
                                      <p:cBhvr>
                                        <p:cTn id="160" dur="1" fill="hold">
                                          <p:stCondLst>
                                            <p:cond delay="0"/>
                                          </p:stCondLst>
                                        </p:cTn>
                                        <p:tgtEl>
                                          <p:spTgt spid="117975"/>
                                        </p:tgtEl>
                                        <p:attrNameLst>
                                          <p:attrName>style.visibility</p:attrName>
                                        </p:attrNameLst>
                                      </p:cBhvr>
                                      <p:to>
                                        <p:strVal val="visible"/>
                                      </p:to>
                                    </p:set>
                                    <p:animEffect transition="in" filter="wipe(up)">
                                      <p:cBhvr>
                                        <p:cTn id="161" dur="500"/>
                                        <p:tgtEl>
                                          <p:spTgt spid="117975"/>
                                        </p:tgtEl>
                                      </p:cBhvr>
                                    </p:animEffect>
                                  </p:childTnLst>
                                  <p:subTnLst>
                                    <p:audio>
                                      <p:cMediaNode>
                                        <p:cTn display="0" masterRel="sameClick">
                                          <p:stCondLst>
                                            <p:cond evt="begin" delay="0">
                                              <p:tn val="15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11" grpId="0" animBg="1"/>
      <p:bldP spid="117826" grpId="0" animBg="1"/>
      <p:bldP spid="117848" grpId="0" animBg="1"/>
      <p:bldP spid="117858" grpId="0" animBg="1"/>
      <p:bldP spid="117868" grpId="0" animBg="1"/>
      <p:bldP spid="117878" grpId="0" animBg="1"/>
      <p:bldP spid="117888" grpId="0" animBg="1"/>
      <p:bldP spid="117898" grpId="0" animBg="1"/>
      <p:bldP spid="117908" grpId="0" animBg="1"/>
      <p:bldP spid="117918" grpId="0" animBg="1"/>
      <p:bldP spid="117928" grpId="0" animBg="1"/>
      <p:bldP spid="117938" grpId="0" animBg="1"/>
      <p:bldP spid="117948" grpId="0" animBg="1"/>
      <p:bldP spid="117975" grpId="0" animBg="1"/>
      <p:bldP spid="117976" grpId="0" animBg="1"/>
      <p:bldP spid="1179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Note that the shadow is the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of the ball.</a:t>
            </a:r>
          </a:p>
          <a:p>
            <a:pPr eaLnBrk="1" hangingPunct="1">
              <a:buFontTx/>
              <a:buNone/>
            </a:pPr>
            <a:r>
              <a:rPr lang="en-US" altLang="en-US" sz="2400" dirty="0">
                <a:solidFill>
                  <a:srgbClr val="000000"/>
                </a:solidFill>
                <a:cs typeface="Times New Roman" pitchFamily="18" charset="0"/>
                <a:sym typeface="Symbol" pitchFamily="18" charset="2"/>
              </a:rPr>
              <a:t>Thus the equation of the                                                      </a:t>
            </a:r>
            <a:r>
              <a:rPr lang="en-US" altLang="en-US" sz="2400" dirty="0" smtClean="0">
                <a:solidFill>
                  <a:srgbClr val="000000"/>
                </a:solidFill>
                <a:cs typeface="Times New Roman" pitchFamily="18" charset="0"/>
                <a:sym typeface="Symbol" pitchFamily="18" charset="2"/>
              </a:rPr>
              <a:t>shadow’s displacement </a:t>
            </a:r>
            <a:r>
              <a:rPr lang="en-US" altLang="en-US" sz="2400" dirty="0">
                <a:solidFill>
                  <a:srgbClr val="000000"/>
                </a:solidFill>
                <a:cs typeface="Times New Roman" pitchFamily="18" charset="0"/>
                <a:sym typeface="Symbol" pitchFamily="18" charset="2"/>
              </a:rPr>
              <a:t>is </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Since  =  </a:t>
            </a:r>
            <a:r>
              <a:rPr lang="en-US" altLang="en-US" sz="2400" i="1" dirty="0">
                <a:sym typeface="Symbol" pitchFamily="18" charset="2"/>
              </a:rPr>
              <a:t>/</a:t>
            </a:r>
            <a:r>
              <a:rPr lang="en-US" altLang="en-US" sz="2400" dirty="0">
                <a:sym typeface="Symbol" pitchFamily="18" charset="2"/>
              </a:rPr>
              <a:t>  </a:t>
            </a:r>
            <a:r>
              <a:rPr lang="en-US" altLang="en-US" sz="2400" i="1" dirty="0">
                <a:sym typeface="Symbol" pitchFamily="18" charset="2"/>
              </a:rPr>
              <a:t>t</a:t>
            </a:r>
            <a:r>
              <a:rPr lang="en-US" altLang="en-US" sz="2400" dirty="0">
                <a:sym typeface="Symbol" pitchFamily="18" charset="2"/>
              </a:rPr>
              <a:t> we can write </a:t>
            </a:r>
          </a:p>
          <a:p>
            <a:pPr eaLnBrk="1" hangingPunct="1">
              <a:buFontTx/>
              <a:buNone/>
            </a:pPr>
            <a:r>
              <a:rPr lang="en-US" altLang="en-US" sz="2400" dirty="0">
                <a:sym typeface="Symbol" pitchFamily="18" charset="2"/>
              </a:rPr>
              <a:t>         = </a:t>
            </a:r>
            <a:r>
              <a:rPr lang="en-US" altLang="en-US" sz="2400" i="1" dirty="0">
                <a:sym typeface="Symbol" pitchFamily="18" charset="2"/>
              </a:rPr>
              <a:t>t</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Therefore the equation of the                                             shadow’s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is</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If we know </a:t>
            </a:r>
            <a:r>
              <a:rPr lang="en-US" altLang="en-US" sz="2400" dirty="0">
                <a:sym typeface="Symbol" pitchFamily="18" charset="2"/>
              </a:rPr>
              <a:t>, and if we know </a:t>
            </a:r>
            <a:r>
              <a:rPr lang="en-US" altLang="en-US" sz="2400" i="1" dirty="0">
                <a:sym typeface="Symbol" pitchFamily="18" charset="2"/>
              </a:rPr>
              <a:t>t</a:t>
            </a:r>
            <a:r>
              <a:rPr lang="en-US" altLang="en-US" sz="2400" dirty="0">
                <a:sym typeface="Symbol" pitchFamily="18" charset="2"/>
              </a:rPr>
              <a:t>,                                                 we can then calculate </a:t>
            </a:r>
            <a:r>
              <a:rPr lang="en-US" altLang="en-US" sz="2400" i="1" dirty="0">
                <a:sym typeface="Symbol" pitchFamily="18" charset="2"/>
              </a:rPr>
              <a:t>x</a:t>
            </a:r>
            <a:r>
              <a:rPr lang="en-US" altLang="en-US" sz="2400" dirty="0">
                <a:sym typeface="Symbol" pitchFamily="18" charset="2"/>
              </a:rPr>
              <a:t>.</a:t>
            </a:r>
          </a:p>
        </p:txBody>
      </p:sp>
      <p:grpSp>
        <p:nvGrpSpPr>
          <p:cNvPr id="2" name="Group 962"/>
          <p:cNvGrpSpPr>
            <a:grpSpLocks/>
          </p:cNvGrpSpPr>
          <p:nvPr/>
        </p:nvGrpSpPr>
        <p:grpSpPr bwMode="auto">
          <a:xfrm>
            <a:off x="5911850" y="3576638"/>
            <a:ext cx="2465388" cy="2465387"/>
            <a:chOff x="1500" y="428"/>
            <a:chExt cx="1553" cy="1553"/>
          </a:xfrm>
        </p:grpSpPr>
        <p:sp>
          <p:nvSpPr>
            <p:cNvPr id="22573" name="Oval 950"/>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23" name="Oval 951"/>
            <p:cNvSpPr>
              <a:spLocks noChangeArrowheads="1"/>
            </p:cNvSpPr>
            <p:nvPr/>
          </p:nvSpPr>
          <p:spPr bwMode="auto">
            <a:xfrm>
              <a:off x="2873" y="1126"/>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75" name="Line 952"/>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953"/>
            <p:cNvGrpSpPr>
              <a:grpSpLocks/>
            </p:cNvGrpSpPr>
            <p:nvPr/>
          </p:nvGrpSpPr>
          <p:grpSpPr bwMode="auto">
            <a:xfrm>
              <a:off x="2198" y="1145"/>
              <a:ext cx="149" cy="140"/>
              <a:chOff x="789" y="2403"/>
              <a:chExt cx="114" cy="106"/>
            </a:xfrm>
          </p:grpSpPr>
          <p:sp>
            <p:nvSpPr>
              <p:cNvPr id="22581" name="Line 954"/>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2" name="Line 955"/>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77" name="Rectangle 956"/>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78" name="Text Box 957"/>
            <p:cNvSpPr txBox="1">
              <a:spLocks noChangeArrowheads="1"/>
            </p:cNvSpPr>
            <p:nvPr/>
          </p:nvSpPr>
          <p:spPr bwMode="auto">
            <a:xfrm>
              <a:off x="2455" y="102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x</a:t>
              </a:r>
              <a:r>
                <a:rPr lang="en-US" altLang="en-US" sz="2400" b="1" baseline="-25000"/>
                <a:t>0</a:t>
              </a:r>
              <a:endParaRPr lang="en-US" altLang="en-US" sz="2400" b="1"/>
            </a:p>
          </p:txBody>
        </p:sp>
        <p:sp>
          <p:nvSpPr>
            <p:cNvPr id="22579" name="Line 958"/>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80" name="Text Box 959"/>
            <p:cNvSpPr txBox="1">
              <a:spLocks noChangeArrowheads="1"/>
            </p:cNvSpPr>
            <p:nvPr/>
          </p:nvSpPr>
          <p:spPr bwMode="auto">
            <a:xfrm>
              <a:off x="2646" y="744"/>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rPr>
                <a:t>v</a:t>
              </a:r>
              <a:r>
                <a:rPr lang="en-US" altLang="en-US" sz="2400" b="1" baseline="-25000">
                  <a:solidFill>
                    <a:srgbClr val="FF0000"/>
                  </a:solidFill>
                </a:rPr>
                <a:t>0</a:t>
              </a:r>
              <a:endParaRPr lang="en-US" altLang="en-US" sz="2400" b="1">
                <a:solidFill>
                  <a:srgbClr val="FF0000"/>
                </a:solidFill>
              </a:endParaRPr>
            </a:p>
          </p:txBody>
        </p:sp>
      </p:grpSp>
      <p:grpSp>
        <p:nvGrpSpPr>
          <p:cNvPr id="5" name="Group 963"/>
          <p:cNvGrpSpPr>
            <a:grpSpLocks/>
          </p:cNvGrpSpPr>
          <p:nvPr/>
        </p:nvGrpSpPr>
        <p:grpSpPr bwMode="auto">
          <a:xfrm rot="-2736238">
            <a:off x="5913438" y="3584575"/>
            <a:ext cx="2465388" cy="2465387"/>
            <a:chOff x="1500" y="428"/>
            <a:chExt cx="1553" cy="1553"/>
          </a:xfrm>
        </p:grpSpPr>
        <p:sp>
          <p:nvSpPr>
            <p:cNvPr id="22563" name="Oval 964"/>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37" name="Oval 965"/>
            <p:cNvSpPr>
              <a:spLocks noChangeArrowheads="1"/>
            </p:cNvSpPr>
            <p:nvPr/>
          </p:nvSpPr>
          <p:spPr bwMode="auto">
            <a:xfrm>
              <a:off x="2874" y="1122"/>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65" name="Line 966"/>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66" name="Group 967"/>
            <p:cNvGrpSpPr>
              <a:grpSpLocks/>
            </p:cNvGrpSpPr>
            <p:nvPr/>
          </p:nvGrpSpPr>
          <p:grpSpPr bwMode="auto">
            <a:xfrm>
              <a:off x="2198" y="1145"/>
              <a:ext cx="149" cy="140"/>
              <a:chOff x="789" y="2403"/>
              <a:chExt cx="114" cy="106"/>
            </a:xfrm>
          </p:grpSpPr>
          <p:sp>
            <p:nvSpPr>
              <p:cNvPr id="22571" name="Line 968"/>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969"/>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7" name="Rectangle 970"/>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8" name="Text Box 971"/>
            <p:cNvSpPr txBox="1">
              <a:spLocks noChangeArrowheads="1"/>
            </p:cNvSpPr>
            <p:nvPr/>
          </p:nvSpPr>
          <p:spPr bwMode="auto">
            <a:xfrm>
              <a:off x="2467" y="1022"/>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2569" name="Line 972"/>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70" name="Text Box 973"/>
            <p:cNvSpPr txBox="1">
              <a:spLocks noChangeArrowheads="1"/>
            </p:cNvSpPr>
            <p:nvPr/>
          </p:nvSpPr>
          <p:spPr bwMode="auto">
            <a:xfrm>
              <a:off x="2658" y="743"/>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592833" name="Text Box 961"/>
          <p:cNvSpPr txBox="1">
            <a:spLocks noChangeArrowheads="1"/>
          </p:cNvSpPr>
          <p:nvPr/>
        </p:nvSpPr>
        <p:spPr bwMode="auto">
          <a:xfrm>
            <a:off x="7392988" y="4467225"/>
            <a:ext cx="31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grpSp>
        <p:nvGrpSpPr>
          <p:cNvPr id="7" name="Group 975"/>
          <p:cNvGrpSpPr>
            <a:grpSpLocks/>
          </p:cNvGrpSpPr>
          <p:nvPr/>
        </p:nvGrpSpPr>
        <p:grpSpPr bwMode="auto">
          <a:xfrm>
            <a:off x="5167313" y="2274888"/>
            <a:ext cx="3951287" cy="2719387"/>
            <a:chOff x="3366" y="1563"/>
            <a:chExt cx="2489" cy="1713"/>
          </a:xfrm>
        </p:grpSpPr>
        <p:grpSp>
          <p:nvGrpSpPr>
            <p:cNvPr id="22543" name="Group 50"/>
            <p:cNvGrpSpPr>
              <a:grpSpLocks/>
            </p:cNvGrpSpPr>
            <p:nvPr/>
          </p:nvGrpSpPr>
          <p:grpSpPr bwMode="auto">
            <a:xfrm>
              <a:off x="3366" y="1563"/>
              <a:ext cx="2489" cy="554"/>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sp>
          <p:nvSpPr>
            <p:cNvPr id="22544" name="Line 32"/>
            <p:cNvSpPr>
              <a:spLocks noChangeShapeType="1"/>
            </p:cNvSpPr>
            <p:nvPr/>
          </p:nvSpPr>
          <p:spPr bwMode="auto">
            <a:xfrm>
              <a:off x="3458" y="1857"/>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33"/>
            <p:cNvSpPr txBox="1">
              <a:spLocks noChangeArrowheads="1"/>
            </p:cNvSpPr>
            <p:nvPr/>
          </p:nvSpPr>
          <p:spPr bwMode="auto">
            <a:xfrm>
              <a:off x="5591" y="186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nvGrpSpPr>
            <p:cNvPr id="22546" name="Group 47"/>
            <p:cNvGrpSpPr>
              <a:grpSpLocks/>
            </p:cNvGrpSpPr>
            <p:nvPr/>
          </p:nvGrpSpPr>
          <p:grpSpPr bwMode="auto">
            <a:xfrm>
              <a:off x="3632" y="1711"/>
              <a:ext cx="408" cy="1456"/>
              <a:chOff x="3000" y="1132"/>
              <a:chExt cx="408" cy="1456"/>
            </a:xfrm>
          </p:grpSpPr>
          <p:sp>
            <p:nvSpPr>
              <p:cNvPr id="22558"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22547" name="Group 49"/>
            <p:cNvGrpSpPr>
              <a:grpSpLocks/>
            </p:cNvGrpSpPr>
            <p:nvPr/>
          </p:nvGrpSpPr>
          <p:grpSpPr bwMode="auto">
            <a:xfrm>
              <a:off x="5042" y="1707"/>
              <a:ext cx="366" cy="1456"/>
              <a:chOff x="4530" y="1128"/>
              <a:chExt cx="366" cy="1456"/>
            </a:xfrm>
          </p:grpSpPr>
          <p:sp>
            <p:nvSpPr>
              <p:cNvPr id="22555"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22548" name="Group 48"/>
            <p:cNvGrpSpPr>
              <a:grpSpLocks/>
            </p:cNvGrpSpPr>
            <p:nvPr/>
          </p:nvGrpSpPr>
          <p:grpSpPr bwMode="auto">
            <a:xfrm>
              <a:off x="4355" y="1715"/>
              <a:ext cx="366" cy="1444"/>
              <a:chOff x="3771" y="1136"/>
              <a:chExt cx="366" cy="1444"/>
            </a:xfrm>
          </p:grpSpPr>
          <p:sp>
            <p:nvSpPr>
              <p:cNvPr id="22552"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grpSp>
          <p:nvGrpSpPr>
            <p:cNvPr id="22549" name="Group 208"/>
            <p:cNvGrpSpPr>
              <a:grpSpLocks/>
            </p:cNvGrpSpPr>
            <p:nvPr/>
          </p:nvGrpSpPr>
          <p:grpSpPr bwMode="auto">
            <a:xfrm>
              <a:off x="3635" y="3045"/>
              <a:ext cx="2119" cy="231"/>
              <a:chOff x="802" y="2607"/>
              <a:chExt cx="2119" cy="231"/>
            </a:xfrm>
          </p:grpSpPr>
          <p:sp>
            <p:nvSpPr>
              <p:cNvPr id="22550"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sp>
        <p:nvSpPr>
          <p:cNvPr id="117826" name="Oval 66"/>
          <p:cNvSpPr>
            <a:spLocks noChangeArrowheads="1"/>
          </p:cNvSpPr>
          <p:nvPr/>
        </p:nvSpPr>
        <p:spPr bwMode="auto">
          <a:xfrm rot="2080449">
            <a:off x="7815263" y="2627313"/>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2820" name="Line 948"/>
          <p:cNvSpPr>
            <a:spLocks noChangeShapeType="1"/>
          </p:cNvSpPr>
          <p:nvPr/>
        </p:nvSpPr>
        <p:spPr bwMode="auto">
          <a:xfrm flipV="1">
            <a:off x="7896225" y="2730500"/>
            <a:ext cx="0" cy="20701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2819" name="Line 947"/>
          <p:cNvSpPr>
            <a:spLocks noChangeShapeType="1"/>
          </p:cNvSpPr>
          <p:nvPr/>
        </p:nvSpPr>
        <p:spPr bwMode="auto">
          <a:xfrm>
            <a:off x="7173913" y="2741613"/>
            <a:ext cx="71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848" name="Line 976"/>
          <p:cNvSpPr>
            <a:spLocks noChangeShapeType="1"/>
          </p:cNvSpPr>
          <p:nvPr/>
        </p:nvSpPr>
        <p:spPr bwMode="auto">
          <a:xfrm>
            <a:off x="7161213" y="4818063"/>
            <a:ext cx="7381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Oval 66"/>
          <p:cNvSpPr>
            <a:spLocks noChangeArrowheads="1"/>
          </p:cNvSpPr>
          <p:nvPr/>
        </p:nvSpPr>
        <p:spPr bwMode="auto">
          <a:xfrm rot="2080449">
            <a:off x="8164513" y="2622550"/>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40" name="Text Box 978"/>
          <p:cNvSpPr txBox="1">
            <a:spLocks noChangeArrowheads="1"/>
          </p:cNvSpPr>
          <p:nvPr/>
        </p:nvSpPr>
        <p:spPr bwMode="auto">
          <a:xfrm>
            <a:off x="5508625" y="59721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51" name="Text Box 979"/>
          <p:cNvSpPr txBox="1">
            <a:spLocks noChangeArrowheads="1"/>
          </p:cNvSpPr>
          <p:nvPr/>
        </p:nvSpPr>
        <p:spPr bwMode="auto">
          <a:xfrm>
            <a:off x="7065963" y="4943475"/>
            <a:ext cx="1901825" cy="461963"/>
          </a:xfrm>
          <a:prstGeom prst="rect">
            <a:avLst/>
          </a:prstGeom>
          <a:solidFill>
            <a:srgbClr val="FFFFFF">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p>
        </p:txBody>
      </p:sp>
      <p:sp>
        <p:nvSpPr>
          <p:cNvPr id="2254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1874">
                                            <p:txEl>
                                              <p:pRg st="1" end="1"/>
                                            </p:txEl>
                                          </p:spTgt>
                                        </p:tgtEl>
                                        <p:attrNameLst>
                                          <p:attrName>style.visibility</p:attrName>
                                        </p:attrNameLst>
                                      </p:cBhvr>
                                      <p:to>
                                        <p:strVal val="visible"/>
                                      </p:to>
                                    </p:set>
                                    <p:anim calcmode="lin" valueType="num">
                                      <p:cBhvr additive="base">
                                        <p:cTn id="7" dur="500" fill="hold"/>
                                        <p:tgtEl>
                                          <p:spTgt spid="591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1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117826"/>
                                        </p:tgtEl>
                                        <p:attrNameLst>
                                          <p:attrName>style.visibility</p:attrName>
                                        </p:attrNameLst>
                                      </p:cBhvr>
                                      <p:to>
                                        <p:strVal val="visible"/>
                                      </p:to>
                                    </p:set>
                                    <p:animEffect transition="in" filter="fade">
                                      <p:cBhvr>
                                        <p:cTn id="25" dur="500"/>
                                        <p:tgtEl>
                                          <p:spTgt spid="117826"/>
                                        </p:tgtEl>
                                      </p:cBhvr>
                                    </p:animEffect>
                                  </p:childTnLst>
                                </p:cTn>
                              </p:par>
                              <p:par>
                                <p:cTn id="26" presetID="10" presetClass="exit" presetSubtype="0" fill="hold" grpId="0"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10" presetClass="exit" presetSubtype="0" fill="hold" nodeType="after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92833"/>
                                        </p:tgtEl>
                                        <p:attrNameLst>
                                          <p:attrName>style.visibility</p:attrName>
                                        </p:attrNameLst>
                                      </p:cBhvr>
                                      <p:to>
                                        <p:strVal val="visible"/>
                                      </p:to>
                                    </p:set>
                                    <p:anim calcmode="lin" valueType="num">
                                      <p:cBhvr>
                                        <p:cTn id="37" dur="500" fill="hold"/>
                                        <p:tgtEl>
                                          <p:spTgt spid="592833"/>
                                        </p:tgtEl>
                                        <p:attrNameLst>
                                          <p:attrName>ppt_w</p:attrName>
                                        </p:attrNameLst>
                                      </p:cBhvr>
                                      <p:tavLst>
                                        <p:tav tm="0">
                                          <p:val>
                                            <p:fltVal val="0"/>
                                          </p:val>
                                        </p:tav>
                                        <p:tav tm="100000">
                                          <p:val>
                                            <p:strVal val="#ppt_w"/>
                                          </p:val>
                                        </p:tav>
                                      </p:tavLst>
                                    </p:anim>
                                    <p:anim calcmode="lin" valueType="num">
                                      <p:cBhvr>
                                        <p:cTn id="38" dur="500" fill="hold"/>
                                        <p:tgtEl>
                                          <p:spTgt spid="592833"/>
                                        </p:tgtEl>
                                        <p:attrNameLst>
                                          <p:attrName>ppt_h</p:attrName>
                                        </p:attrNameLst>
                                      </p:cBhvr>
                                      <p:tavLst>
                                        <p:tav tm="0">
                                          <p:val>
                                            <p:fltVal val="0"/>
                                          </p:val>
                                        </p:tav>
                                        <p:tav tm="100000">
                                          <p:val>
                                            <p:strVal val="#ppt_h"/>
                                          </p:val>
                                        </p:tav>
                                      </p:tavLst>
                                    </p:anim>
                                    <p:animEffect transition="in" filter="fade">
                                      <p:cBhvr>
                                        <p:cTn id="39" dur="500"/>
                                        <p:tgtEl>
                                          <p:spTgt spid="592833"/>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92820"/>
                                        </p:tgtEl>
                                        <p:attrNameLst>
                                          <p:attrName>style.visibility</p:attrName>
                                        </p:attrNameLst>
                                      </p:cBhvr>
                                      <p:to>
                                        <p:strVal val="visible"/>
                                      </p:to>
                                    </p:set>
                                    <p:animEffect transition="in" filter="wipe(down)">
                                      <p:cBhvr>
                                        <p:cTn id="44" dur="1000"/>
                                        <p:tgtEl>
                                          <p:spTgt spid="592820"/>
                                        </p:tgtEl>
                                      </p:cBhvr>
                                    </p:animEffect>
                                  </p:childTnLst>
                                  <p:subTnLst>
                                    <p:audio>
                                      <p:cMediaNode>
                                        <p:cTn display="0" masterRel="sameClick">
                                          <p:stCondLst>
                                            <p:cond evt="begin" delay="0">
                                              <p:tn val="42"/>
                                            </p:cond>
                                          </p:stCondLst>
                                          <p:endCondLst>
                                            <p:cond evt="onStopAudio" delay="0">
                                              <p:tgtEl>
                                                <p:sldTgt/>
                                              </p:tgtEl>
                                            </p:cond>
                                          </p:endCondLst>
                                        </p:cTn>
                                        <p:tgtEl>
                                          <p:sndTgt r:embed="rId6"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92819"/>
                                        </p:tgtEl>
                                        <p:attrNameLst>
                                          <p:attrName>style.visibility</p:attrName>
                                        </p:attrNameLst>
                                      </p:cBhvr>
                                      <p:to>
                                        <p:strVal val="visible"/>
                                      </p:to>
                                    </p:set>
                                    <p:animEffect transition="in" filter="wipe(left)">
                                      <p:cBhvr>
                                        <p:cTn id="49" dur="500"/>
                                        <p:tgtEl>
                                          <p:spTgt spid="592819"/>
                                        </p:tgtEl>
                                      </p:cBhvr>
                                    </p:animEffect>
                                  </p:childTnLst>
                                  <p:subTnLst>
                                    <p:audio>
                                      <p:cMediaNode>
                                        <p:cTn display="0" masterRel="sameClick">
                                          <p:stCondLst>
                                            <p:cond evt="begin" delay="0">
                                              <p:tn val="47"/>
                                            </p:cond>
                                          </p:stCondLst>
                                          <p:endCondLst>
                                            <p:cond evt="onStopAudio" delay="0">
                                              <p:tgtEl>
                                                <p:sldTgt/>
                                              </p:tgtEl>
                                            </p:cond>
                                          </p:endCondLst>
                                        </p:cTn>
                                        <p:tgtEl>
                                          <p:sndTgt r:embed="rId7" name="suction.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592848"/>
                                        </p:tgtEl>
                                        <p:attrNameLst>
                                          <p:attrName>style.visibility</p:attrName>
                                        </p:attrNameLst>
                                      </p:cBhvr>
                                      <p:to>
                                        <p:strVal val="visible"/>
                                      </p:to>
                                    </p:set>
                                    <p:animEffect transition="in" filter="wipe(left)">
                                      <p:cBhvr>
                                        <p:cTn id="52" dur="500"/>
                                        <p:tgtEl>
                                          <p:spTgt spid="5928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592851"/>
                                        </p:tgtEl>
                                        <p:attrNameLst>
                                          <p:attrName>style.visibility</p:attrName>
                                        </p:attrNameLst>
                                      </p:cBhvr>
                                      <p:to>
                                        <p:strVal val="visible"/>
                                      </p:to>
                                    </p:set>
                                    <p:anim calcmode="lin" valueType="num">
                                      <p:cBhvr>
                                        <p:cTn id="57" dur="500" fill="hold"/>
                                        <p:tgtEl>
                                          <p:spTgt spid="592851"/>
                                        </p:tgtEl>
                                        <p:attrNameLst>
                                          <p:attrName>ppt_w</p:attrName>
                                        </p:attrNameLst>
                                      </p:cBhvr>
                                      <p:tavLst>
                                        <p:tav tm="0">
                                          <p:val>
                                            <p:fltVal val="0"/>
                                          </p:val>
                                        </p:tav>
                                        <p:tav tm="100000">
                                          <p:val>
                                            <p:strVal val="#ppt_w"/>
                                          </p:val>
                                        </p:tav>
                                      </p:tavLst>
                                    </p:anim>
                                    <p:anim calcmode="lin" valueType="num">
                                      <p:cBhvr>
                                        <p:cTn id="58" dur="500" fill="hold"/>
                                        <p:tgtEl>
                                          <p:spTgt spid="592851"/>
                                        </p:tgtEl>
                                        <p:attrNameLst>
                                          <p:attrName>ppt_h</p:attrName>
                                        </p:attrNameLst>
                                      </p:cBhvr>
                                      <p:tavLst>
                                        <p:tav tm="0">
                                          <p:val>
                                            <p:fltVal val="0"/>
                                          </p:val>
                                        </p:tav>
                                        <p:tav tm="100000">
                                          <p:val>
                                            <p:strVal val="#ppt_h"/>
                                          </p:val>
                                        </p:tav>
                                      </p:tavLst>
                                    </p:anim>
                                    <p:animEffect transition="in" filter="fade">
                                      <p:cBhvr>
                                        <p:cTn id="59" dur="500"/>
                                        <p:tgtEl>
                                          <p:spTgt spid="592851"/>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591874">
                                            <p:txEl>
                                              <p:pRg st="2" end="2"/>
                                            </p:txEl>
                                          </p:spTgt>
                                        </p:tgtEl>
                                        <p:attrNameLst>
                                          <p:attrName>style.visibility</p:attrName>
                                        </p:attrNameLst>
                                      </p:cBhvr>
                                      <p:to>
                                        <p:strVal val="visible"/>
                                      </p:to>
                                    </p:set>
                                    <p:anim calcmode="lin" valueType="num">
                                      <p:cBhvr additive="base">
                                        <p:cTn id="64" dur="500" fill="hold"/>
                                        <p:tgtEl>
                                          <p:spTgt spid="591874">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91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591874">
                                            <p:txEl>
                                              <p:pRg st="3" end="3"/>
                                            </p:txEl>
                                          </p:spTgt>
                                        </p:tgtEl>
                                        <p:attrNameLst>
                                          <p:attrName>style.visibility</p:attrName>
                                        </p:attrNameLst>
                                      </p:cBhvr>
                                      <p:to>
                                        <p:strVal val="visible"/>
                                      </p:to>
                                    </p:set>
                                    <p:anim calcmode="lin" valueType="num">
                                      <p:cBhvr additive="base">
                                        <p:cTn id="70" dur="500" fill="hold"/>
                                        <p:tgtEl>
                                          <p:spTgt spid="591874">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91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591874">
                                            <p:txEl>
                                              <p:pRg st="4" end="4"/>
                                            </p:txEl>
                                          </p:spTgt>
                                        </p:tgtEl>
                                        <p:attrNameLst>
                                          <p:attrName>style.visibility</p:attrName>
                                        </p:attrNameLst>
                                      </p:cBhvr>
                                      <p:to>
                                        <p:strVal val="visible"/>
                                      </p:to>
                                    </p:set>
                                    <p:anim calcmode="lin" valueType="num">
                                      <p:cBhvr additive="base">
                                        <p:cTn id="76" dur="500" fill="hold"/>
                                        <p:tgtEl>
                                          <p:spTgt spid="591874">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591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591874">
                                            <p:txEl>
                                              <p:pRg st="5" end="5"/>
                                            </p:txEl>
                                          </p:spTgt>
                                        </p:tgtEl>
                                        <p:attrNameLst>
                                          <p:attrName>style.visibility</p:attrName>
                                        </p:attrNameLst>
                                      </p:cBhvr>
                                      <p:to>
                                        <p:strVal val="visible"/>
                                      </p:to>
                                    </p:set>
                                    <p:anim calcmode="lin" valueType="num">
                                      <p:cBhvr additive="base">
                                        <p:cTn id="82" dur="500" fill="hold"/>
                                        <p:tgtEl>
                                          <p:spTgt spid="591874">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91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591874">
                                            <p:txEl>
                                              <p:pRg st="6" end="6"/>
                                            </p:txEl>
                                          </p:spTgt>
                                        </p:tgtEl>
                                        <p:attrNameLst>
                                          <p:attrName>style.visibility</p:attrName>
                                        </p:attrNameLst>
                                      </p:cBhvr>
                                      <p:to>
                                        <p:strVal val="visible"/>
                                      </p:to>
                                    </p:set>
                                    <p:anim calcmode="lin" valueType="num">
                                      <p:cBhvr additive="base">
                                        <p:cTn id="88" dur="500" fill="hold"/>
                                        <p:tgtEl>
                                          <p:spTgt spid="591874">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5918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591874">
                                            <p:txEl>
                                              <p:pRg st="7" end="7"/>
                                            </p:txEl>
                                          </p:spTgt>
                                        </p:tgtEl>
                                        <p:attrNameLst>
                                          <p:attrName>style.visibility</p:attrName>
                                        </p:attrNameLst>
                                      </p:cBhvr>
                                      <p:to>
                                        <p:strVal val="visible"/>
                                      </p:to>
                                    </p:set>
                                    <p:anim calcmode="lin" valueType="num">
                                      <p:cBhvr additive="base">
                                        <p:cTn id="94" dur="500" fill="hold"/>
                                        <p:tgtEl>
                                          <p:spTgt spid="591874">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5918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591874">
                                            <p:txEl>
                                              <p:pRg st="8" end="8"/>
                                            </p:txEl>
                                          </p:spTgt>
                                        </p:tgtEl>
                                        <p:attrNameLst>
                                          <p:attrName>style.visibility</p:attrName>
                                        </p:attrNameLst>
                                      </p:cBhvr>
                                      <p:to>
                                        <p:strVal val="visible"/>
                                      </p:to>
                                    </p:set>
                                    <p:anim calcmode="lin" valueType="num">
                                      <p:cBhvr additive="base">
                                        <p:cTn id="100" dur="500" fill="hold"/>
                                        <p:tgtEl>
                                          <p:spTgt spid="591874">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918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33" grpId="0"/>
      <p:bldP spid="117826" grpId="0" animBg="1"/>
      <p:bldP spid="592820" grpId="0" animBg="1"/>
      <p:bldP spid="592819" grpId="0" animBg="1"/>
      <p:bldP spid="592848" grpId="0" animBg="1"/>
      <p:bldP spid="3" grpId="0" animBg="1"/>
      <p:bldP spid="3" grpId="1" animBg="1"/>
      <p:bldP spid="5928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defining equation of SHM: a</a:t>
            </a:r>
            <a:r>
              <a:rPr lang="en-US" altLang="en-US" sz="2400">
                <a:solidFill>
                  <a:srgbClr val="333399"/>
                </a:solidFill>
                <a:cs typeface="Times New Roman" pitchFamily="18" charset="0"/>
              </a:rPr>
              <a:t> = -</a:t>
            </a:r>
            <a:r>
              <a:rPr lang="en-US" altLang="en-US" sz="2400">
                <a:solidFill>
                  <a:srgbClr val="333399"/>
                </a:solidFill>
                <a:cs typeface="Times New Roman" pitchFamily="18" charset="0"/>
                <a:sym typeface="Symbol" pitchFamily="18" charset="2"/>
              </a:rPr>
              <a:t></a:t>
            </a:r>
            <a:r>
              <a:rPr lang="en-US" altLang="en-US" sz="2400" baseline="30000">
                <a:solidFill>
                  <a:srgbClr val="333399"/>
                </a:solidFill>
                <a:cs typeface="Times New Roman" pitchFamily="18" charset="0"/>
              </a:rPr>
              <a:t>2</a:t>
            </a:r>
            <a:r>
              <a:rPr lang="en-US" altLang="en-US" sz="2400" i="1">
                <a:solidFill>
                  <a:srgbClr val="333399"/>
                </a:solidFill>
                <a:cs typeface="Times New Roman" pitchFamily="18" charset="0"/>
              </a:rPr>
              <a:t>x</a:t>
            </a:r>
            <a:endParaRPr lang="en-US" altLang="en-US" sz="2400">
              <a:solidFill>
                <a:srgbClr val="333399"/>
              </a:solidFill>
              <a:cs typeface="Times New Roman" pitchFamily="18" charset="0"/>
            </a:endParaRPr>
          </a:p>
          <a:p>
            <a:pPr eaLnBrk="1" hangingPunct="1">
              <a:spcBef>
                <a:spcPts val="400"/>
              </a:spcBef>
              <a:buFontTx/>
              <a:buNone/>
            </a:pPr>
            <a:r>
              <a:rPr lang="en-US" altLang="en-US" sz="2400">
                <a:solidFill>
                  <a:srgbClr val="000000"/>
                </a:solidFill>
                <a:cs typeface="Times New Roman" pitchFamily="18" charset="0"/>
                <a:sym typeface="Symbol" pitchFamily="18" charset="2"/>
              </a:rPr>
              <a:t>At precisely the same instant we can find the equation for the shadow of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a:t>
            </a:r>
          </a:p>
          <a:p>
            <a:pPr eaLnBrk="1" hangingPunct="1">
              <a:spcBef>
                <a:spcPts val="400"/>
              </a:spcBef>
              <a:buFontTx/>
              <a:buNone/>
            </a:pPr>
            <a:r>
              <a:rPr lang="en-US" altLang="en-US" sz="2400">
                <a:solidFill>
                  <a:srgbClr val="000000"/>
                </a:solidFill>
                <a:cs typeface="Times New Roman" pitchFamily="18" charset="0"/>
                <a:sym typeface="Symbol" pitchFamily="18" charset="2"/>
              </a:rPr>
              <a:t>Create a velocity triangle.</a:t>
            </a:r>
          </a:p>
          <a:p>
            <a:pPr eaLnBrk="1" hangingPunct="1">
              <a:spcBef>
                <a:spcPts val="400"/>
              </a:spcBef>
              <a:buFontTx/>
              <a:buNone/>
            </a:pPr>
            <a:r>
              <a:rPr lang="en-US" altLang="en-US" sz="2400">
                <a:solidFill>
                  <a:srgbClr val="000000"/>
                </a:solidFill>
                <a:cs typeface="Times New Roman" pitchFamily="18" charset="0"/>
                <a:sym typeface="Symbol" pitchFamily="18" charset="2"/>
              </a:rPr>
              <a:t>Working from the displacement                                       triangle we can determine the                                             angles in the velocity triangle.</a:t>
            </a:r>
          </a:p>
          <a:p>
            <a:pPr eaLnBrk="1" hangingPunct="1">
              <a:spcBef>
                <a:spcPts val="400"/>
              </a:spcBef>
              <a:buFontTx/>
              <a:buNone/>
            </a:pPr>
            <a:r>
              <a:rPr lang="en-US" altLang="en-US" sz="2400">
                <a:solidFill>
                  <a:srgbClr val="000000"/>
                </a:solidFill>
                <a:cs typeface="Times New Roman" pitchFamily="18" charset="0"/>
                <a:sym typeface="Symbol" pitchFamily="18" charset="2"/>
              </a:rPr>
              <a:t>The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-component of the velocity                                           is opposite the theta, so we use                                           sine: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a:t>
            </a:r>
          </a:p>
          <a:p>
            <a:pPr eaLnBrk="1" hangingPunct="1">
              <a:spcBef>
                <a:spcPts val="400"/>
              </a:spcBef>
              <a:buFontTx/>
              <a:buNone/>
            </a:pPr>
            <a:r>
              <a:rPr lang="en-US" altLang="en-US" sz="2400">
                <a:solidFill>
                  <a:srgbClr val="000000"/>
                </a:solidFill>
                <a:cs typeface="Times New Roman" pitchFamily="18" charset="0"/>
                <a:sym typeface="Symbol" pitchFamily="18" charset="2"/>
              </a:rPr>
              <a:t>But since </a:t>
            </a:r>
            <a:r>
              <a:rPr lang="en-US" altLang="en-US" sz="2400">
                <a:sym typeface="Symbol" pitchFamily="18" charset="2"/>
              </a:rPr>
              <a:t> = </a:t>
            </a:r>
            <a:r>
              <a:rPr lang="en-US" altLang="en-US" sz="2400" i="1">
                <a:sym typeface="Symbol" pitchFamily="18" charset="2"/>
              </a:rPr>
              <a:t>t </a:t>
            </a:r>
            <a:r>
              <a:rPr lang="en-US" altLang="en-US" sz="2400">
                <a:sym typeface="Symbol" pitchFamily="18" charset="2"/>
              </a:rPr>
              <a:t>and</a:t>
            </a:r>
            <a:r>
              <a:rPr lang="en-US" altLang="en-US" sz="2400" i="1">
                <a:sym typeface="Symbol" pitchFamily="18" charset="2"/>
              </a:rPr>
              <a:t> v</a:t>
            </a:r>
            <a:r>
              <a:rPr lang="en-US" altLang="en-US" sz="2400" baseline="-25000">
                <a:sym typeface="Symbol" pitchFamily="18" charset="2"/>
              </a:rPr>
              <a:t>0</a:t>
            </a:r>
            <a:r>
              <a:rPr lang="en-US" altLang="en-US" sz="2400" i="1">
                <a:sym typeface="Symbol" pitchFamily="18" charset="2"/>
              </a:rPr>
              <a:t> </a:t>
            </a:r>
            <a:r>
              <a:rPr lang="en-US" altLang="en-US" sz="2400">
                <a:sym typeface="Symbol" pitchFamily="18" charset="2"/>
              </a:rPr>
              <a:t>=</a:t>
            </a:r>
            <a:r>
              <a:rPr lang="en-US" altLang="en-US" sz="2400" i="1">
                <a:sym typeface="Symbol" pitchFamily="18" charset="2"/>
              </a:rPr>
              <a:t>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a:t>
            </a:r>
            <a:r>
              <a:rPr lang="en-US" altLang="en-US" sz="2400">
                <a:sym typeface="Symbol" pitchFamily="18" charset="2"/>
              </a:rPr>
              <a:t>we                                          get our final equation:</a:t>
            </a:r>
          </a:p>
          <a:p>
            <a:pPr eaLnBrk="1" hangingPunct="1">
              <a:spcBef>
                <a:spcPts val="400"/>
              </a:spcBef>
              <a:buFontTx/>
              <a:buNone/>
            </a:pPr>
            <a:r>
              <a:rPr lang="en-US" altLang="en-US" sz="2400" i="1">
                <a:solidFill>
                  <a:srgbClr val="000000"/>
                </a:solidFill>
                <a:cs typeface="Times New Roman" pitchFamily="18" charset="0"/>
                <a:sym typeface="Symbol" pitchFamily="18" charset="2"/>
              </a:rPr>
              <a:t>                  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r>
              <a:rPr lang="en-US" altLang="en-US" sz="2400">
                <a:solidFill>
                  <a:srgbClr val="000000"/>
                </a:solidFill>
                <a:cs typeface="Times New Roman" pitchFamily="18" charset="0"/>
                <a:sym typeface="Symbol" pitchFamily="18" charset="2"/>
              </a:rPr>
              <a:t>.</a:t>
            </a:r>
          </a:p>
          <a:p>
            <a:pPr eaLnBrk="1" hangingPunct="1">
              <a:spcBef>
                <a:spcPts val="400"/>
              </a:spcBef>
              <a:buFontTx/>
              <a:buNone/>
            </a:pPr>
            <a:r>
              <a:rPr lang="en-US" altLang="en-US" sz="2400">
                <a:solidFill>
                  <a:srgbClr val="000000"/>
                </a:solidFill>
                <a:cs typeface="Times New Roman" pitchFamily="18" charset="0"/>
                <a:sym typeface="Symbol" pitchFamily="18" charset="2"/>
              </a:rPr>
              <a:t>Why is our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negative?</a:t>
            </a:r>
          </a:p>
        </p:txBody>
      </p:sp>
      <p:grpSp>
        <p:nvGrpSpPr>
          <p:cNvPr id="2" name="Group 71"/>
          <p:cNvGrpSpPr>
            <a:grpSpLocks/>
          </p:cNvGrpSpPr>
          <p:nvPr/>
        </p:nvGrpSpPr>
        <p:grpSpPr bwMode="auto">
          <a:xfrm>
            <a:off x="6126163" y="2860675"/>
            <a:ext cx="2814637" cy="3465513"/>
            <a:chOff x="3162" y="2137"/>
            <a:chExt cx="1773" cy="2183"/>
          </a:xfrm>
        </p:grpSpPr>
        <p:sp>
          <p:nvSpPr>
            <p:cNvPr id="23565" name="Arc 65"/>
            <p:cNvSpPr>
              <a:spLocks/>
            </p:cNvSpPr>
            <p:nvPr/>
          </p:nvSpPr>
          <p:spPr bwMode="auto">
            <a:xfrm>
              <a:off x="3258" y="2467"/>
              <a:ext cx="1677" cy="16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376" name="Oval 16"/>
            <p:cNvSpPr>
              <a:spLocks noChangeArrowheads="1"/>
            </p:cNvSpPr>
            <p:nvPr/>
          </p:nvSpPr>
          <p:spPr bwMode="auto">
            <a:xfrm rot="-2736238">
              <a:off x="4148" y="2911"/>
              <a:ext cx="353" cy="361"/>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3567" name="Line 17"/>
            <p:cNvSpPr>
              <a:spLocks noChangeShapeType="1"/>
            </p:cNvSpPr>
            <p:nvPr/>
          </p:nvSpPr>
          <p:spPr bwMode="auto">
            <a:xfrm rot="-2736238">
              <a:off x="3079" y="3593"/>
              <a:ext cx="14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68" name="Group 18"/>
            <p:cNvGrpSpPr>
              <a:grpSpLocks/>
            </p:cNvGrpSpPr>
            <p:nvPr/>
          </p:nvGrpSpPr>
          <p:grpSpPr bwMode="auto">
            <a:xfrm rot="-2736238">
              <a:off x="3156" y="3968"/>
              <a:ext cx="312" cy="299"/>
              <a:chOff x="789" y="2403"/>
              <a:chExt cx="114" cy="106"/>
            </a:xfrm>
          </p:grpSpPr>
          <p:sp>
            <p:nvSpPr>
              <p:cNvPr id="23572" name="Line 19"/>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Line 20"/>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9" name="Text Box 22"/>
            <p:cNvSpPr txBox="1">
              <a:spLocks noChangeArrowheads="1"/>
            </p:cNvSpPr>
            <p:nvPr/>
          </p:nvSpPr>
          <p:spPr bwMode="auto">
            <a:xfrm rot="-2736238">
              <a:off x="3583" y="3324"/>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3570" name="Line 23"/>
            <p:cNvSpPr>
              <a:spLocks noChangeShapeType="1"/>
            </p:cNvSpPr>
            <p:nvPr/>
          </p:nvSpPr>
          <p:spPr bwMode="auto">
            <a:xfrm rot="18863762" flipV="1">
              <a:off x="3835" y="1954"/>
              <a:ext cx="0" cy="1316"/>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71" name="Text Box 24"/>
            <p:cNvSpPr txBox="1">
              <a:spLocks noChangeArrowheads="1"/>
            </p:cNvSpPr>
            <p:nvPr/>
          </p:nvSpPr>
          <p:spPr bwMode="auto">
            <a:xfrm>
              <a:off x="3558" y="2137"/>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655419" name="AutoShape 59"/>
          <p:cNvSpPr>
            <a:spLocks noChangeArrowheads="1"/>
          </p:cNvSpPr>
          <p:nvPr/>
        </p:nvSpPr>
        <p:spPr bwMode="auto">
          <a:xfrm>
            <a:off x="6481763" y="2928938"/>
            <a:ext cx="1477962" cy="1428750"/>
          </a:xfrm>
          <a:prstGeom prst="rtTriangle">
            <a:avLst/>
          </a:prstGeom>
          <a:solidFill>
            <a:srgbClr val="FFCCCC">
              <a:alpha val="38823"/>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430" name="AutoShape 70"/>
          <p:cNvSpPr>
            <a:spLocks noChangeArrowheads="1"/>
          </p:cNvSpPr>
          <p:nvPr/>
        </p:nvSpPr>
        <p:spPr bwMode="auto">
          <a:xfrm flipH="1">
            <a:off x="6327775" y="4365625"/>
            <a:ext cx="1612900" cy="1624013"/>
          </a:xfrm>
          <a:prstGeom prst="rtTriangle">
            <a:avLst/>
          </a:prstGeom>
          <a:solidFill>
            <a:schemeClr val="accent1">
              <a:alpha val="27843"/>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427" name="Text Box 67"/>
          <p:cNvSpPr txBox="1">
            <a:spLocks noChangeArrowheads="1"/>
          </p:cNvSpPr>
          <p:nvPr/>
        </p:nvSpPr>
        <p:spPr bwMode="auto">
          <a:xfrm>
            <a:off x="6691313" y="5543550"/>
            <a:ext cx="344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655432" name="Text Box 72"/>
          <p:cNvSpPr txBox="1">
            <a:spLocks noChangeArrowheads="1"/>
          </p:cNvSpPr>
          <p:nvPr/>
        </p:nvSpPr>
        <p:spPr bwMode="auto">
          <a:xfrm>
            <a:off x="7294563" y="4354513"/>
            <a:ext cx="344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655423" name="Text Box 63"/>
          <p:cNvSpPr txBox="1">
            <a:spLocks noChangeArrowheads="1"/>
          </p:cNvSpPr>
          <p:nvPr/>
        </p:nvSpPr>
        <p:spPr bwMode="auto">
          <a:xfrm rot="-2556663">
            <a:off x="7212013" y="469900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90-</a:t>
            </a:r>
            <a:r>
              <a:rPr lang="en-US" altLang="en-US" sz="2400">
                <a:sym typeface="Symbol" pitchFamily="18" charset="2"/>
              </a:rPr>
              <a:t></a:t>
            </a:r>
          </a:p>
        </p:txBody>
      </p:sp>
      <p:sp>
        <p:nvSpPr>
          <p:cNvPr id="655433" name="Text Box 73"/>
          <p:cNvSpPr txBox="1">
            <a:spLocks noChangeArrowheads="1"/>
          </p:cNvSpPr>
          <p:nvPr/>
        </p:nvSpPr>
        <p:spPr bwMode="auto">
          <a:xfrm rot="2527013">
            <a:off x="6880225" y="3765550"/>
            <a:ext cx="96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90 - </a:t>
            </a:r>
            <a:r>
              <a:rPr lang="en-US" altLang="en-US" sz="2400">
                <a:sym typeface="Symbol" pitchFamily="18" charset="2"/>
              </a:rPr>
              <a:t></a:t>
            </a:r>
          </a:p>
        </p:txBody>
      </p:sp>
      <p:sp>
        <p:nvSpPr>
          <p:cNvPr id="655434" name="Text Box 74"/>
          <p:cNvSpPr txBox="1">
            <a:spLocks noChangeArrowheads="1"/>
          </p:cNvSpPr>
          <p:nvPr/>
        </p:nvSpPr>
        <p:spPr bwMode="auto">
          <a:xfrm>
            <a:off x="6478588" y="3117850"/>
            <a:ext cx="344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655435" name="Line 75"/>
          <p:cNvSpPr>
            <a:spLocks noChangeShapeType="1"/>
          </p:cNvSpPr>
          <p:nvPr/>
        </p:nvSpPr>
        <p:spPr bwMode="auto">
          <a:xfrm flipH="1">
            <a:off x="6472238" y="4352925"/>
            <a:ext cx="1481137"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6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62">
                                            <p:txEl>
                                              <p:pRg st="1" end="1"/>
                                            </p:txEl>
                                          </p:spTgt>
                                        </p:tgtEl>
                                        <p:attrNameLst>
                                          <p:attrName>style.visibility</p:attrName>
                                        </p:attrNameLst>
                                      </p:cBhvr>
                                      <p:to>
                                        <p:strVal val="visible"/>
                                      </p:to>
                                    </p:set>
                                    <p:anim calcmode="lin" valueType="num">
                                      <p:cBhvr additive="base">
                                        <p:cTn id="7" dur="500" fill="hold"/>
                                        <p:tgtEl>
                                          <p:spTgt spid="655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55362">
                                            <p:txEl>
                                              <p:pRg st="2" end="2"/>
                                            </p:txEl>
                                          </p:spTgt>
                                        </p:tgtEl>
                                        <p:attrNameLst>
                                          <p:attrName>style.visibility</p:attrName>
                                        </p:attrNameLst>
                                      </p:cBhvr>
                                      <p:to>
                                        <p:strVal val="visible"/>
                                      </p:to>
                                    </p:set>
                                    <p:anim calcmode="lin" valueType="num">
                                      <p:cBhvr additive="base">
                                        <p:cTn id="20" dur="500" fill="hold"/>
                                        <p:tgtEl>
                                          <p:spTgt spid="65536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5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55419"/>
                                        </p:tgtEl>
                                        <p:attrNameLst>
                                          <p:attrName>style.visibility</p:attrName>
                                        </p:attrNameLst>
                                      </p:cBhvr>
                                      <p:to>
                                        <p:strVal val="visible"/>
                                      </p:to>
                                    </p:set>
                                    <p:anim calcmode="lin" valueType="num">
                                      <p:cBhvr>
                                        <p:cTn id="26" dur="500" fill="hold"/>
                                        <p:tgtEl>
                                          <p:spTgt spid="655419"/>
                                        </p:tgtEl>
                                        <p:attrNameLst>
                                          <p:attrName>ppt_w</p:attrName>
                                        </p:attrNameLst>
                                      </p:cBhvr>
                                      <p:tavLst>
                                        <p:tav tm="0">
                                          <p:val>
                                            <p:fltVal val="0"/>
                                          </p:val>
                                        </p:tav>
                                        <p:tav tm="100000">
                                          <p:val>
                                            <p:strVal val="#ppt_w"/>
                                          </p:val>
                                        </p:tav>
                                      </p:tavLst>
                                    </p:anim>
                                    <p:anim calcmode="lin" valueType="num">
                                      <p:cBhvr>
                                        <p:cTn id="27" dur="500" fill="hold"/>
                                        <p:tgtEl>
                                          <p:spTgt spid="655419"/>
                                        </p:tgtEl>
                                        <p:attrNameLst>
                                          <p:attrName>ppt_h</p:attrName>
                                        </p:attrNameLst>
                                      </p:cBhvr>
                                      <p:tavLst>
                                        <p:tav tm="0">
                                          <p:val>
                                            <p:fltVal val="0"/>
                                          </p:val>
                                        </p:tav>
                                        <p:tav tm="100000">
                                          <p:val>
                                            <p:strVal val="#ppt_h"/>
                                          </p:val>
                                        </p:tav>
                                      </p:tavLst>
                                    </p:anim>
                                    <p:animEffect transition="in" filter="fade">
                                      <p:cBhvr>
                                        <p:cTn id="28" dur="500"/>
                                        <p:tgtEl>
                                          <p:spTgt spid="65541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55362">
                                            <p:txEl>
                                              <p:pRg st="3" end="3"/>
                                            </p:txEl>
                                          </p:spTgt>
                                        </p:tgtEl>
                                        <p:attrNameLst>
                                          <p:attrName>style.visibility</p:attrName>
                                        </p:attrNameLst>
                                      </p:cBhvr>
                                      <p:to>
                                        <p:strVal val="visible"/>
                                      </p:to>
                                    </p:set>
                                    <p:anim calcmode="lin" valueType="num">
                                      <p:cBhvr additive="base">
                                        <p:cTn id="33" dur="500" fill="hold"/>
                                        <p:tgtEl>
                                          <p:spTgt spid="65536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55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55430"/>
                                        </p:tgtEl>
                                        <p:attrNameLst>
                                          <p:attrName>style.visibility</p:attrName>
                                        </p:attrNameLst>
                                      </p:cBhvr>
                                      <p:to>
                                        <p:strVal val="visible"/>
                                      </p:to>
                                    </p:set>
                                    <p:anim calcmode="lin" valueType="num">
                                      <p:cBhvr>
                                        <p:cTn id="39" dur="500" fill="hold"/>
                                        <p:tgtEl>
                                          <p:spTgt spid="655430"/>
                                        </p:tgtEl>
                                        <p:attrNameLst>
                                          <p:attrName>ppt_w</p:attrName>
                                        </p:attrNameLst>
                                      </p:cBhvr>
                                      <p:tavLst>
                                        <p:tav tm="0">
                                          <p:val>
                                            <p:fltVal val="0"/>
                                          </p:val>
                                        </p:tav>
                                        <p:tav tm="100000">
                                          <p:val>
                                            <p:strVal val="#ppt_w"/>
                                          </p:val>
                                        </p:tav>
                                      </p:tavLst>
                                    </p:anim>
                                    <p:anim calcmode="lin" valueType="num">
                                      <p:cBhvr>
                                        <p:cTn id="40" dur="500" fill="hold"/>
                                        <p:tgtEl>
                                          <p:spTgt spid="655430"/>
                                        </p:tgtEl>
                                        <p:attrNameLst>
                                          <p:attrName>ppt_h</p:attrName>
                                        </p:attrNameLst>
                                      </p:cBhvr>
                                      <p:tavLst>
                                        <p:tav tm="0">
                                          <p:val>
                                            <p:fltVal val="0"/>
                                          </p:val>
                                        </p:tav>
                                        <p:tav tm="100000">
                                          <p:val>
                                            <p:strVal val="#ppt_h"/>
                                          </p:val>
                                        </p:tav>
                                      </p:tavLst>
                                    </p:anim>
                                    <p:animEffect transition="in" filter="fade">
                                      <p:cBhvr>
                                        <p:cTn id="41" dur="500"/>
                                        <p:tgtEl>
                                          <p:spTgt spid="655430"/>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655427"/>
                                        </p:tgtEl>
                                        <p:attrNameLst>
                                          <p:attrName>style.visibility</p:attrName>
                                        </p:attrNameLst>
                                      </p:cBhvr>
                                      <p:to>
                                        <p:strVal val="visible"/>
                                      </p:to>
                                    </p:set>
                                    <p:anim calcmode="lin" valueType="num">
                                      <p:cBhvr>
                                        <p:cTn id="46" dur="500" fill="hold"/>
                                        <p:tgtEl>
                                          <p:spTgt spid="655427"/>
                                        </p:tgtEl>
                                        <p:attrNameLst>
                                          <p:attrName>ppt_w</p:attrName>
                                        </p:attrNameLst>
                                      </p:cBhvr>
                                      <p:tavLst>
                                        <p:tav tm="0">
                                          <p:val>
                                            <p:fltVal val="0"/>
                                          </p:val>
                                        </p:tav>
                                        <p:tav tm="100000">
                                          <p:val>
                                            <p:strVal val="#ppt_w"/>
                                          </p:val>
                                        </p:tav>
                                      </p:tavLst>
                                    </p:anim>
                                    <p:anim calcmode="lin" valueType="num">
                                      <p:cBhvr>
                                        <p:cTn id="47" dur="500" fill="hold"/>
                                        <p:tgtEl>
                                          <p:spTgt spid="655427"/>
                                        </p:tgtEl>
                                        <p:attrNameLst>
                                          <p:attrName>ppt_h</p:attrName>
                                        </p:attrNameLst>
                                      </p:cBhvr>
                                      <p:tavLst>
                                        <p:tav tm="0">
                                          <p:val>
                                            <p:fltVal val="0"/>
                                          </p:val>
                                        </p:tav>
                                        <p:tav tm="100000">
                                          <p:val>
                                            <p:strVal val="#ppt_h"/>
                                          </p:val>
                                        </p:tav>
                                      </p:tavLst>
                                    </p:anim>
                                    <p:animEffect transition="in" filter="fade">
                                      <p:cBhvr>
                                        <p:cTn id="48" dur="500"/>
                                        <p:tgtEl>
                                          <p:spTgt spid="655427"/>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655423"/>
                                        </p:tgtEl>
                                        <p:attrNameLst>
                                          <p:attrName>style.visibility</p:attrName>
                                        </p:attrNameLst>
                                      </p:cBhvr>
                                      <p:to>
                                        <p:strVal val="visible"/>
                                      </p:to>
                                    </p:set>
                                    <p:anim calcmode="lin" valueType="num">
                                      <p:cBhvr>
                                        <p:cTn id="53" dur="500" fill="hold"/>
                                        <p:tgtEl>
                                          <p:spTgt spid="655423"/>
                                        </p:tgtEl>
                                        <p:attrNameLst>
                                          <p:attrName>ppt_w</p:attrName>
                                        </p:attrNameLst>
                                      </p:cBhvr>
                                      <p:tavLst>
                                        <p:tav tm="0">
                                          <p:val>
                                            <p:fltVal val="0"/>
                                          </p:val>
                                        </p:tav>
                                        <p:tav tm="100000">
                                          <p:val>
                                            <p:strVal val="#ppt_w"/>
                                          </p:val>
                                        </p:tav>
                                      </p:tavLst>
                                    </p:anim>
                                    <p:anim calcmode="lin" valueType="num">
                                      <p:cBhvr>
                                        <p:cTn id="54" dur="500" fill="hold"/>
                                        <p:tgtEl>
                                          <p:spTgt spid="655423"/>
                                        </p:tgtEl>
                                        <p:attrNameLst>
                                          <p:attrName>ppt_h</p:attrName>
                                        </p:attrNameLst>
                                      </p:cBhvr>
                                      <p:tavLst>
                                        <p:tav tm="0">
                                          <p:val>
                                            <p:fltVal val="0"/>
                                          </p:val>
                                        </p:tav>
                                        <p:tav tm="100000">
                                          <p:val>
                                            <p:strVal val="#ppt_h"/>
                                          </p:val>
                                        </p:tav>
                                      </p:tavLst>
                                    </p:anim>
                                    <p:animEffect transition="in" filter="fade">
                                      <p:cBhvr>
                                        <p:cTn id="55" dur="500"/>
                                        <p:tgtEl>
                                          <p:spTgt spid="655423"/>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655432"/>
                                        </p:tgtEl>
                                        <p:attrNameLst>
                                          <p:attrName>style.visibility</p:attrName>
                                        </p:attrNameLst>
                                      </p:cBhvr>
                                      <p:to>
                                        <p:strVal val="visible"/>
                                      </p:to>
                                    </p:set>
                                    <p:anim calcmode="lin" valueType="num">
                                      <p:cBhvr>
                                        <p:cTn id="60" dur="500" fill="hold"/>
                                        <p:tgtEl>
                                          <p:spTgt spid="655432"/>
                                        </p:tgtEl>
                                        <p:attrNameLst>
                                          <p:attrName>ppt_w</p:attrName>
                                        </p:attrNameLst>
                                      </p:cBhvr>
                                      <p:tavLst>
                                        <p:tav tm="0">
                                          <p:val>
                                            <p:fltVal val="0"/>
                                          </p:val>
                                        </p:tav>
                                        <p:tav tm="100000">
                                          <p:val>
                                            <p:strVal val="#ppt_w"/>
                                          </p:val>
                                        </p:tav>
                                      </p:tavLst>
                                    </p:anim>
                                    <p:anim calcmode="lin" valueType="num">
                                      <p:cBhvr>
                                        <p:cTn id="61" dur="500" fill="hold"/>
                                        <p:tgtEl>
                                          <p:spTgt spid="655432"/>
                                        </p:tgtEl>
                                        <p:attrNameLst>
                                          <p:attrName>ppt_h</p:attrName>
                                        </p:attrNameLst>
                                      </p:cBhvr>
                                      <p:tavLst>
                                        <p:tav tm="0">
                                          <p:val>
                                            <p:fltVal val="0"/>
                                          </p:val>
                                        </p:tav>
                                        <p:tav tm="100000">
                                          <p:val>
                                            <p:strVal val="#ppt_h"/>
                                          </p:val>
                                        </p:tav>
                                      </p:tavLst>
                                    </p:anim>
                                    <p:animEffect transition="in" filter="fade">
                                      <p:cBhvr>
                                        <p:cTn id="62" dur="500"/>
                                        <p:tgtEl>
                                          <p:spTgt spid="655432"/>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655433"/>
                                        </p:tgtEl>
                                        <p:attrNameLst>
                                          <p:attrName>style.visibility</p:attrName>
                                        </p:attrNameLst>
                                      </p:cBhvr>
                                      <p:to>
                                        <p:strVal val="visible"/>
                                      </p:to>
                                    </p:set>
                                    <p:anim calcmode="lin" valueType="num">
                                      <p:cBhvr>
                                        <p:cTn id="67" dur="500" fill="hold"/>
                                        <p:tgtEl>
                                          <p:spTgt spid="655433"/>
                                        </p:tgtEl>
                                        <p:attrNameLst>
                                          <p:attrName>ppt_w</p:attrName>
                                        </p:attrNameLst>
                                      </p:cBhvr>
                                      <p:tavLst>
                                        <p:tav tm="0">
                                          <p:val>
                                            <p:fltVal val="0"/>
                                          </p:val>
                                        </p:tav>
                                        <p:tav tm="100000">
                                          <p:val>
                                            <p:strVal val="#ppt_w"/>
                                          </p:val>
                                        </p:tav>
                                      </p:tavLst>
                                    </p:anim>
                                    <p:anim calcmode="lin" valueType="num">
                                      <p:cBhvr>
                                        <p:cTn id="68" dur="500" fill="hold"/>
                                        <p:tgtEl>
                                          <p:spTgt spid="655433"/>
                                        </p:tgtEl>
                                        <p:attrNameLst>
                                          <p:attrName>ppt_h</p:attrName>
                                        </p:attrNameLst>
                                      </p:cBhvr>
                                      <p:tavLst>
                                        <p:tav tm="0">
                                          <p:val>
                                            <p:fltVal val="0"/>
                                          </p:val>
                                        </p:tav>
                                        <p:tav tm="100000">
                                          <p:val>
                                            <p:strVal val="#ppt_h"/>
                                          </p:val>
                                        </p:tav>
                                      </p:tavLst>
                                    </p:anim>
                                    <p:animEffect transition="in" filter="fade">
                                      <p:cBhvr>
                                        <p:cTn id="69" dur="500"/>
                                        <p:tgtEl>
                                          <p:spTgt spid="655433"/>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655434"/>
                                        </p:tgtEl>
                                        <p:attrNameLst>
                                          <p:attrName>style.visibility</p:attrName>
                                        </p:attrNameLst>
                                      </p:cBhvr>
                                      <p:to>
                                        <p:strVal val="visible"/>
                                      </p:to>
                                    </p:set>
                                    <p:anim calcmode="lin" valueType="num">
                                      <p:cBhvr>
                                        <p:cTn id="74" dur="500" fill="hold"/>
                                        <p:tgtEl>
                                          <p:spTgt spid="655434"/>
                                        </p:tgtEl>
                                        <p:attrNameLst>
                                          <p:attrName>ppt_w</p:attrName>
                                        </p:attrNameLst>
                                      </p:cBhvr>
                                      <p:tavLst>
                                        <p:tav tm="0">
                                          <p:val>
                                            <p:fltVal val="0"/>
                                          </p:val>
                                        </p:tav>
                                        <p:tav tm="100000">
                                          <p:val>
                                            <p:strVal val="#ppt_w"/>
                                          </p:val>
                                        </p:tav>
                                      </p:tavLst>
                                    </p:anim>
                                    <p:anim calcmode="lin" valueType="num">
                                      <p:cBhvr>
                                        <p:cTn id="75" dur="500" fill="hold"/>
                                        <p:tgtEl>
                                          <p:spTgt spid="655434"/>
                                        </p:tgtEl>
                                        <p:attrNameLst>
                                          <p:attrName>ppt_h</p:attrName>
                                        </p:attrNameLst>
                                      </p:cBhvr>
                                      <p:tavLst>
                                        <p:tav tm="0">
                                          <p:val>
                                            <p:fltVal val="0"/>
                                          </p:val>
                                        </p:tav>
                                        <p:tav tm="100000">
                                          <p:val>
                                            <p:strVal val="#ppt_h"/>
                                          </p:val>
                                        </p:tav>
                                      </p:tavLst>
                                    </p:anim>
                                    <p:animEffect transition="in" filter="fade">
                                      <p:cBhvr>
                                        <p:cTn id="76" dur="500"/>
                                        <p:tgtEl>
                                          <p:spTgt spid="655434"/>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655362">
                                            <p:txEl>
                                              <p:pRg st="4" end="4"/>
                                            </p:txEl>
                                          </p:spTgt>
                                        </p:tgtEl>
                                        <p:attrNameLst>
                                          <p:attrName>style.visibility</p:attrName>
                                        </p:attrNameLst>
                                      </p:cBhvr>
                                      <p:to>
                                        <p:strVal val="visible"/>
                                      </p:to>
                                    </p:set>
                                    <p:anim calcmode="lin" valueType="num">
                                      <p:cBhvr additive="base">
                                        <p:cTn id="81" dur="500" fill="hold"/>
                                        <p:tgtEl>
                                          <p:spTgt spid="655362">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55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655435"/>
                                        </p:tgtEl>
                                        <p:attrNameLst>
                                          <p:attrName>style.visibility</p:attrName>
                                        </p:attrNameLst>
                                      </p:cBhvr>
                                      <p:to>
                                        <p:strVal val="visible"/>
                                      </p:to>
                                    </p:set>
                                    <p:animEffect transition="in" filter="wipe(right)">
                                      <p:cBhvr>
                                        <p:cTn id="87" dur="2000"/>
                                        <p:tgtEl>
                                          <p:spTgt spid="655435"/>
                                        </p:tgtEl>
                                      </p:cBhvr>
                                    </p:animEffect>
                                  </p:childTnLst>
                                  <p:subTnLst>
                                    <p:audio>
                                      <p:cMediaNode>
                                        <p:cTn display="0" masterRel="sameClick">
                                          <p:stCondLst>
                                            <p:cond evt="begin" delay="0">
                                              <p:tn val="85"/>
                                            </p:cond>
                                          </p:stCondLst>
                                          <p:endCondLst>
                                            <p:cond evt="onStopAudio" delay="0">
                                              <p:tgtEl>
                                                <p:sldTgt/>
                                              </p:tgtEl>
                                            </p:cond>
                                          </p:endCondLst>
                                        </p:cTn>
                                        <p:tgtEl>
                                          <p:sndTgt r:embed="rId6" name="push.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655362">
                                            <p:txEl>
                                              <p:pRg st="5" end="5"/>
                                            </p:txEl>
                                          </p:spTgt>
                                        </p:tgtEl>
                                        <p:attrNameLst>
                                          <p:attrName>style.visibility</p:attrName>
                                        </p:attrNameLst>
                                      </p:cBhvr>
                                      <p:to>
                                        <p:strVal val="visible"/>
                                      </p:to>
                                    </p:set>
                                    <p:anim calcmode="lin" valueType="num">
                                      <p:cBhvr additive="base">
                                        <p:cTn id="92" dur="500" fill="hold"/>
                                        <p:tgtEl>
                                          <p:spTgt spid="655362">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55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655362">
                                            <p:txEl>
                                              <p:pRg st="6" end="6"/>
                                            </p:txEl>
                                          </p:spTgt>
                                        </p:tgtEl>
                                        <p:attrNameLst>
                                          <p:attrName>style.visibility</p:attrName>
                                        </p:attrNameLst>
                                      </p:cBhvr>
                                      <p:to>
                                        <p:strVal val="visible"/>
                                      </p:to>
                                    </p:set>
                                    <p:anim calcmode="lin" valueType="num">
                                      <p:cBhvr additive="base">
                                        <p:cTn id="98" dur="500" fill="hold"/>
                                        <p:tgtEl>
                                          <p:spTgt spid="655362">
                                            <p:txEl>
                                              <p:pRg st="6" end="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55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655362">
                                            <p:txEl>
                                              <p:pRg st="7" end="7"/>
                                            </p:txEl>
                                          </p:spTgt>
                                        </p:tgtEl>
                                        <p:attrNameLst>
                                          <p:attrName>style.visibility</p:attrName>
                                        </p:attrNameLst>
                                      </p:cBhvr>
                                      <p:to>
                                        <p:strVal val="visible"/>
                                      </p:to>
                                    </p:set>
                                    <p:anim calcmode="lin" valueType="num">
                                      <p:cBhvr additive="base">
                                        <p:cTn id="104" dur="500" fill="hold"/>
                                        <p:tgtEl>
                                          <p:spTgt spid="655362">
                                            <p:txEl>
                                              <p:pRg st="7" end="7"/>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553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9" grpId="0" animBg="1"/>
      <p:bldP spid="655430" grpId="0" animBg="1"/>
      <p:bldP spid="655427" grpId="0"/>
      <p:bldP spid="655432" grpId="0"/>
      <p:bldP spid="655423" grpId="0"/>
      <p:bldP spid="655433" grpId="0"/>
      <p:bldP spid="655434" grpId="0"/>
      <p:bldP spid="6554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Remember the acceleration of the mass in UCM?</a:t>
            </a:r>
          </a:p>
          <a:p>
            <a:pPr eaLnBrk="1" hangingPunct="1">
              <a:buFontTx/>
              <a:buNone/>
            </a:pPr>
            <a:r>
              <a:rPr lang="en-US" altLang="en-US" sz="2400" dirty="0">
                <a:solidFill>
                  <a:srgbClr val="000000"/>
                </a:solidFill>
                <a:cs typeface="Times New Roman" pitchFamily="18" charset="0"/>
                <a:sym typeface="Symbol" pitchFamily="18" charset="2"/>
              </a:rPr>
              <a:t>We found recently that </a:t>
            </a:r>
            <a:r>
              <a:rPr lang="en-US" altLang="en-US" sz="2400" i="1" dirty="0" err="1">
                <a:solidFill>
                  <a:srgbClr val="000000"/>
                </a:solidFill>
                <a:sym typeface="Symbol" pitchFamily="18" charset="2"/>
              </a:rPr>
              <a:t>a</a:t>
            </a:r>
            <a:r>
              <a:rPr lang="en-US" altLang="en-US" sz="2400" baseline="-25000" dirty="0" err="1">
                <a:solidFill>
                  <a:srgbClr val="000000"/>
                </a:solidFill>
                <a:sym typeface="Symbol" pitchFamily="18" charset="2"/>
              </a:rPr>
              <a:t>C</a:t>
            </a:r>
            <a:r>
              <a:rPr lang="en-US" altLang="en-US" sz="2400" dirty="0">
                <a:solidFill>
                  <a:srgbClr val="000000"/>
                </a:solidFill>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30000" dirty="0">
                <a:solidFill>
                  <a:srgbClr val="000000"/>
                </a:solidFill>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And we know that it points to the center.</a:t>
            </a:r>
          </a:p>
          <a:p>
            <a:pPr eaLnBrk="1" hangingPunct="1">
              <a:buFontTx/>
              <a:buNone/>
            </a:pPr>
            <a:r>
              <a:rPr lang="en-US" altLang="en-US" sz="2400" dirty="0">
                <a:solidFill>
                  <a:srgbClr val="000000"/>
                </a:solidFill>
                <a:cs typeface="Times New Roman" pitchFamily="18" charset="0"/>
                <a:sym typeface="Symbol" pitchFamily="18" charset="2"/>
              </a:rPr>
              <a:t>The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-component of the acceleration                            is adjacent to the theta, so we use                                  cosine:       </a:t>
            </a: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 -</a:t>
            </a:r>
            <a:r>
              <a:rPr lang="en-US" altLang="en-US" sz="2400" i="1" dirty="0" err="1">
                <a:solidFill>
                  <a:srgbClr val="000000"/>
                </a:solidFill>
                <a:cs typeface="Times New Roman" pitchFamily="18" charset="0"/>
                <a:sym typeface="Symbol" pitchFamily="18" charset="2"/>
              </a:rPr>
              <a:t>a</a:t>
            </a:r>
            <a:r>
              <a:rPr lang="en-US" altLang="en-US" sz="2400" baseline="-25000" dirty="0" err="1">
                <a:solidFill>
                  <a:srgbClr val="000000"/>
                </a:solidFill>
                <a:cs typeface="Times New Roman" pitchFamily="18" charset="0"/>
                <a:sym typeface="Symbol" pitchFamily="18" charset="2"/>
              </a:rPr>
              <a:t>C</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 .</a:t>
            </a:r>
          </a:p>
          <a:p>
            <a:pPr eaLnBrk="1" hangingPunct="1">
              <a:buFontTx/>
              <a:buNone/>
            </a:pPr>
            <a:r>
              <a:rPr lang="en-US" altLang="en-US" sz="2400" dirty="0">
                <a:solidFill>
                  <a:srgbClr val="000000"/>
                </a:solidFill>
                <a:cs typeface="Times New Roman" pitchFamily="18" charset="0"/>
                <a:sym typeface="Symbol" pitchFamily="18" charset="2"/>
              </a:rPr>
              <a:t>But since </a:t>
            </a:r>
            <a:r>
              <a:rPr lang="en-US" altLang="en-US" sz="2400" dirty="0">
                <a:sym typeface="Symbol" pitchFamily="18" charset="2"/>
              </a:rPr>
              <a:t> = </a:t>
            </a:r>
            <a:r>
              <a:rPr lang="en-US" altLang="en-US" sz="2400" i="1" dirty="0">
                <a:sym typeface="Symbol" pitchFamily="18" charset="2"/>
              </a:rPr>
              <a:t>t </a:t>
            </a:r>
            <a:r>
              <a:rPr lang="en-US" altLang="en-US" sz="2400" dirty="0" smtClean="0">
                <a:sym typeface="Symbol" pitchFamily="18" charset="2"/>
              </a:rPr>
              <a:t>and </a:t>
            </a:r>
            <a:r>
              <a:rPr lang="en-US" altLang="en-US" sz="2400" i="1" dirty="0" err="1">
                <a:solidFill>
                  <a:srgbClr val="000000"/>
                </a:solidFill>
                <a:sym typeface="Symbol" pitchFamily="18" charset="2"/>
              </a:rPr>
              <a:t>a</a:t>
            </a:r>
            <a:r>
              <a:rPr lang="en-US" altLang="en-US" sz="2400" baseline="-25000" dirty="0" err="1">
                <a:solidFill>
                  <a:srgbClr val="000000"/>
                </a:solidFill>
                <a:sym typeface="Symbol" pitchFamily="18" charset="2"/>
              </a:rPr>
              <a:t>C</a:t>
            </a:r>
            <a:r>
              <a:rPr lang="en-US" altLang="en-US" sz="2400" dirty="0">
                <a:solidFill>
                  <a:srgbClr val="000000"/>
                </a:solidFill>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30000" dirty="0">
                <a:solidFill>
                  <a:srgbClr val="000000"/>
                </a:solidFill>
                <a:sym typeface="Symbol" pitchFamily="18" charset="2"/>
              </a:rPr>
              <a:t>2</a:t>
            </a:r>
            <a:r>
              <a:rPr lang="en-US" altLang="en-US" sz="2400" baseline="-25000" dirty="0">
                <a:solidFill>
                  <a:srgbClr val="000000"/>
                </a:solidFill>
                <a:sym typeface="Symbol" pitchFamily="18" charset="2"/>
              </a:rPr>
              <a:t> </a:t>
            </a:r>
            <a:r>
              <a:rPr lang="en-US" altLang="en-US" sz="2400" dirty="0" smtClean="0">
                <a:sym typeface="Symbol" pitchFamily="18" charset="2"/>
              </a:rPr>
              <a:t>we </a:t>
            </a:r>
            <a:r>
              <a:rPr lang="en-US" altLang="en-US" sz="2400" dirty="0">
                <a:sym typeface="Symbol" pitchFamily="18" charset="2"/>
              </a:rPr>
              <a:t>get </a:t>
            </a:r>
            <a:r>
              <a:rPr lang="en-US" altLang="en-US" sz="2400" dirty="0" smtClean="0">
                <a:sym typeface="Symbol" pitchFamily="18" charset="2"/>
              </a:rPr>
              <a:t>                                   our </a:t>
            </a:r>
            <a:r>
              <a:rPr lang="en-US" altLang="en-US" sz="2400" dirty="0">
                <a:sym typeface="Symbol" pitchFamily="18" charset="2"/>
              </a:rPr>
              <a:t>final </a:t>
            </a:r>
            <a:r>
              <a:rPr lang="en-US" altLang="en-US" sz="2400" dirty="0" smtClean="0">
                <a:sym typeface="Symbol" pitchFamily="18" charset="2"/>
              </a:rPr>
              <a:t>equation:</a:t>
            </a:r>
            <a:endParaRPr lang="en-US" altLang="en-US" sz="2400" dirty="0">
              <a:sym typeface="Symbol" pitchFamily="18" charset="2"/>
            </a:endParaRPr>
          </a:p>
          <a:p>
            <a:pPr eaLnBrk="1" hangingPunct="1">
              <a:buFontTx/>
              <a:buNone/>
            </a:pPr>
            <a:r>
              <a:rPr lang="en-US" altLang="en-US" sz="2400" i="1" dirty="0">
                <a:solidFill>
                  <a:srgbClr val="000000"/>
                </a:solidFill>
                <a:cs typeface="Times New Roman" pitchFamily="18" charset="0"/>
                <a:sym typeface="Symbol" pitchFamily="18" charset="2"/>
              </a:rPr>
              <a:t>                  a</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30000" dirty="0">
                <a:solidFill>
                  <a:srgbClr val="000000"/>
                </a:solidFill>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Why is our </a:t>
            </a: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negative?</a:t>
            </a:r>
          </a:p>
          <a:p>
            <a:pPr eaLnBrk="1" hangingPunct="1">
              <a:buFontTx/>
              <a:buNone/>
            </a:pPr>
            <a:r>
              <a:rPr lang="en-US" altLang="en-US" sz="2400" dirty="0">
                <a:solidFill>
                  <a:srgbClr val="000000"/>
                </a:solidFill>
                <a:cs typeface="Times New Roman" pitchFamily="18" charset="0"/>
                <a:sym typeface="Symbol" pitchFamily="18" charset="2"/>
              </a:rPr>
              <a:t>Since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 </a:t>
            </a:r>
            <a:r>
              <a:rPr lang="en-US" altLang="en-US" sz="2400" dirty="0">
                <a:sym typeface="Symbol" pitchFamily="18" charset="2"/>
              </a:rPr>
              <a:t>we can write </a:t>
            </a:r>
          </a:p>
          <a:p>
            <a:pPr eaLnBrk="1" hangingPunct="1">
              <a:buFontTx/>
              <a:buNone/>
            </a:pPr>
            <a:r>
              <a:rPr lang="en-US" altLang="en-US" sz="2400" i="1" dirty="0">
                <a:solidFill>
                  <a:srgbClr val="000000"/>
                </a:solidFill>
                <a:cs typeface="Times New Roman" pitchFamily="18" charset="0"/>
              </a:rPr>
              <a:t>	       a</a:t>
            </a:r>
            <a:r>
              <a:rPr lang="en-US" altLang="en-US" sz="2400" dirty="0">
                <a:solidFill>
                  <a:srgbClr val="000000"/>
                </a:solidFill>
                <a:cs typeface="Times New Roman" pitchFamily="18" charset="0"/>
              </a:rPr>
              <a:t> 	=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rPr>
              <a:t>2</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a:t>
            </a:r>
            <a:endParaRPr lang="en-US" altLang="en-US" sz="2400" i="1" dirty="0">
              <a:solidFill>
                <a:srgbClr val="000000"/>
              </a:solidFill>
              <a:cs typeface="Times New Roman" pitchFamily="18" charset="0"/>
            </a:endParaRPr>
          </a:p>
        </p:txBody>
      </p:sp>
      <p:grpSp>
        <p:nvGrpSpPr>
          <p:cNvPr id="24579" name="Group 4"/>
          <p:cNvGrpSpPr>
            <a:grpSpLocks/>
          </p:cNvGrpSpPr>
          <p:nvPr/>
        </p:nvGrpSpPr>
        <p:grpSpPr bwMode="auto">
          <a:xfrm>
            <a:off x="6126163" y="2860675"/>
            <a:ext cx="2814637" cy="3465513"/>
            <a:chOff x="3162" y="2137"/>
            <a:chExt cx="1773" cy="2183"/>
          </a:xfrm>
        </p:grpSpPr>
        <p:sp>
          <p:nvSpPr>
            <p:cNvPr id="24588" name="Arc 5"/>
            <p:cNvSpPr>
              <a:spLocks/>
            </p:cNvSpPr>
            <p:nvPr/>
          </p:nvSpPr>
          <p:spPr bwMode="auto">
            <a:xfrm>
              <a:off x="3258" y="2467"/>
              <a:ext cx="1677" cy="16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7414" name="Oval 6"/>
            <p:cNvSpPr>
              <a:spLocks noChangeArrowheads="1"/>
            </p:cNvSpPr>
            <p:nvPr/>
          </p:nvSpPr>
          <p:spPr bwMode="auto">
            <a:xfrm rot="-2736238">
              <a:off x="4148" y="2911"/>
              <a:ext cx="353" cy="361"/>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4590" name="Line 7"/>
            <p:cNvSpPr>
              <a:spLocks noChangeShapeType="1"/>
            </p:cNvSpPr>
            <p:nvPr/>
          </p:nvSpPr>
          <p:spPr bwMode="auto">
            <a:xfrm rot="-2736238">
              <a:off x="3079" y="3593"/>
              <a:ext cx="14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91" name="Group 8"/>
            <p:cNvGrpSpPr>
              <a:grpSpLocks/>
            </p:cNvGrpSpPr>
            <p:nvPr/>
          </p:nvGrpSpPr>
          <p:grpSpPr bwMode="auto">
            <a:xfrm rot="-2736238">
              <a:off x="3156" y="3968"/>
              <a:ext cx="312" cy="299"/>
              <a:chOff x="789" y="2403"/>
              <a:chExt cx="114" cy="106"/>
            </a:xfrm>
          </p:grpSpPr>
          <p:sp>
            <p:nvSpPr>
              <p:cNvPr id="24595" name="Line 9"/>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10"/>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92" name="Text Box 11"/>
            <p:cNvSpPr txBox="1">
              <a:spLocks noChangeArrowheads="1"/>
            </p:cNvSpPr>
            <p:nvPr/>
          </p:nvSpPr>
          <p:spPr bwMode="auto">
            <a:xfrm rot="-2736238">
              <a:off x="3553" y="333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4593" name="Line 12"/>
            <p:cNvSpPr>
              <a:spLocks noChangeShapeType="1"/>
            </p:cNvSpPr>
            <p:nvPr/>
          </p:nvSpPr>
          <p:spPr bwMode="auto">
            <a:xfrm rot="18863762" flipV="1">
              <a:off x="3835" y="1954"/>
              <a:ext cx="0" cy="1316"/>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94" name="Text Box 13"/>
            <p:cNvSpPr txBox="1">
              <a:spLocks noChangeArrowheads="1"/>
            </p:cNvSpPr>
            <p:nvPr/>
          </p:nvSpPr>
          <p:spPr bwMode="auto">
            <a:xfrm>
              <a:off x="3558" y="2137"/>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657423" name="AutoShape 15"/>
          <p:cNvSpPr>
            <a:spLocks noChangeArrowheads="1"/>
          </p:cNvSpPr>
          <p:nvPr/>
        </p:nvSpPr>
        <p:spPr bwMode="auto">
          <a:xfrm flipH="1">
            <a:off x="6832600" y="4365625"/>
            <a:ext cx="1108075" cy="1119188"/>
          </a:xfrm>
          <a:prstGeom prst="rtTriangle">
            <a:avLst/>
          </a:prstGeom>
          <a:solidFill>
            <a:srgbClr val="008000">
              <a:alpha val="27843"/>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7424" name="Text Box 16"/>
          <p:cNvSpPr txBox="1">
            <a:spLocks noChangeArrowheads="1"/>
          </p:cNvSpPr>
          <p:nvPr/>
        </p:nvSpPr>
        <p:spPr bwMode="auto">
          <a:xfrm>
            <a:off x="7088188" y="5099050"/>
            <a:ext cx="344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657429" name="Line 21"/>
          <p:cNvSpPr>
            <a:spLocks noChangeShapeType="1"/>
          </p:cNvSpPr>
          <p:nvPr/>
        </p:nvSpPr>
        <p:spPr bwMode="auto">
          <a:xfrm flipH="1">
            <a:off x="6797675" y="4352925"/>
            <a:ext cx="1155700" cy="1155700"/>
          </a:xfrm>
          <a:prstGeom prst="line">
            <a:avLst/>
          </a:prstGeom>
          <a:noFill/>
          <a:ln w="57150">
            <a:solidFill>
              <a:srgbClr val="008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57430" name="Text Box 22"/>
          <p:cNvSpPr txBox="1">
            <a:spLocks noChangeArrowheads="1"/>
          </p:cNvSpPr>
          <p:nvPr/>
        </p:nvSpPr>
        <p:spPr bwMode="auto">
          <a:xfrm>
            <a:off x="6965950" y="4484688"/>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rgbClr val="008000"/>
                </a:solidFill>
                <a:sym typeface="Symbol" pitchFamily="18" charset="2"/>
              </a:rPr>
              <a:t>a</a:t>
            </a:r>
            <a:r>
              <a:rPr lang="en-US" altLang="en-US" sz="2400" baseline="-25000">
                <a:solidFill>
                  <a:srgbClr val="008000"/>
                </a:solidFill>
                <a:sym typeface="Symbol" pitchFamily="18" charset="2"/>
              </a:rPr>
              <a:t>C</a:t>
            </a:r>
          </a:p>
        </p:txBody>
      </p:sp>
      <p:sp>
        <p:nvSpPr>
          <p:cNvPr id="657431" name="Line 23"/>
          <p:cNvSpPr>
            <a:spLocks noChangeShapeType="1"/>
          </p:cNvSpPr>
          <p:nvPr/>
        </p:nvSpPr>
        <p:spPr bwMode="auto">
          <a:xfrm>
            <a:off x="2987675" y="5524500"/>
            <a:ext cx="2000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7432" name="Line 24"/>
          <p:cNvSpPr>
            <a:spLocks noChangeShapeType="1"/>
          </p:cNvSpPr>
          <p:nvPr/>
        </p:nvSpPr>
        <p:spPr bwMode="auto">
          <a:xfrm>
            <a:off x="3616325" y="5524500"/>
            <a:ext cx="82708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20" name="Line 75"/>
          <p:cNvSpPr>
            <a:spLocks noChangeShapeType="1"/>
          </p:cNvSpPr>
          <p:nvPr/>
        </p:nvSpPr>
        <p:spPr bwMode="auto">
          <a:xfrm flipH="1">
            <a:off x="6797675" y="5484813"/>
            <a:ext cx="1147763" cy="0"/>
          </a:xfrm>
          <a:prstGeom prst="line">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7410">
                                            <p:txEl>
                                              <p:pRg st="1" end="1"/>
                                            </p:txEl>
                                          </p:spTgt>
                                        </p:tgtEl>
                                        <p:attrNameLst>
                                          <p:attrName>style.visibility</p:attrName>
                                        </p:attrNameLst>
                                      </p:cBhvr>
                                      <p:to>
                                        <p:strVal val="visible"/>
                                      </p:to>
                                    </p:set>
                                    <p:anim calcmode="lin" valueType="num">
                                      <p:cBhvr additive="base">
                                        <p:cTn id="7" dur="500" fill="hold"/>
                                        <p:tgtEl>
                                          <p:spTgt spid="657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7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7410">
                                            <p:txEl>
                                              <p:pRg st="2" end="2"/>
                                            </p:txEl>
                                          </p:spTgt>
                                        </p:tgtEl>
                                        <p:attrNameLst>
                                          <p:attrName>style.visibility</p:attrName>
                                        </p:attrNameLst>
                                      </p:cBhvr>
                                      <p:to>
                                        <p:strVal val="visible"/>
                                      </p:to>
                                    </p:set>
                                    <p:anim calcmode="lin" valueType="num">
                                      <p:cBhvr additive="base">
                                        <p:cTn id="13" dur="500" fill="hold"/>
                                        <p:tgtEl>
                                          <p:spTgt spid="6574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74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7410">
                                            <p:txEl>
                                              <p:pRg st="3" end="3"/>
                                            </p:txEl>
                                          </p:spTgt>
                                        </p:tgtEl>
                                        <p:attrNameLst>
                                          <p:attrName>style.visibility</p:attrName>
                                        </p:attrNameLst>
                                      </p:cBhvr>
                                      <p:to>
                                        <p:strVal val="visible"/>
                                      </p:to>
                                    </p:set>
                                    <p:anim calcmode="lin" valueType="num">
                                      <p:cBhvr additive="base">
                                        <p:cTn id="19" dur="500" fill="hold"/>
                                        <p:tgtEl>
                                          <p:spTgt spid="6574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74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57429"/>
                                        </p:tgtEl>
                                        <p:attrNameLst>
                                          <p:attrName>style.visibility</p:attrName>
                                        </p:attrNameLst>
                                      </p:cBhvr>
                                      <p:to>
                                        <p:strVal val="visible"/>
                                      </p:to>
                                    </p:set>
                                    <p:animEffect transition="in" filter="wipe(right)">
                                      <p:cBhvr>
                                        <p:cTn id="25" dur="2000"/>
                                        <p:tgtEl>
                                          <p:spTgt spid="657429"/>
                                        </p:tgtEl>
                                      </p:cBhvr>
                                    </p:animEffect>
                                  </p:childTnLst>
                                  <p:subTnLst>
                                    <p:audio>
                                      <p:cMediaNode>
                                        <p:cTn display="0" masterRel="sameClick">
                                          <p:stCondLst>
                                            <p:cond evt="begin" delay="0">
                                              <p:tn val="23"/>
                                            </p:cond>
                                          </p:stCondLst>
                                          <p:endCondLst>
                                            <p:cond evt="onStopAudio" delay="0">
                                              <p:tgtEl>
                                                <p:sldTgt/>
                                              </p:tgtEl>
                                            </p:cond>
                                          </p:endCondLst>
                                        </p:cTn>
                                        <p:tgtEl>
                                          <p:sndTgt r:embed="rId5" name="pu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657430"/>
                                        </p:tgtEl>
                                        <p:attrNameLst>
                                          <p:attrName>style.visibility</p:attrName>
                                        </p:attrNameLst>
                                      </p:cBhvr>
                                      <p:to>
                                        <p:strVal val="visible"/>
                                      </p:to>
                                    </p:set>
                                    <p:anim calcmode="lin" valueType="num">
                                      <p:cBhvr>
                                        <p:cTn id="30" dur="500" fill="hold"/>
                                        <p:tgtEl>
                                          <p:spTgt spid="657430"/>
                                        </p:tgtEl>
                                        <p:attrNameLst>
                                          <p:attrName>ppt_w</p:attrName>
                                        </p:attrNameLst>
                                      </p:cBhvr>
                                      <p:tavLst>
                                        <p:tav tm="0">
                                          <p:val>
                                            <p:fltVal val="0"/>
                                          </p:val>
                                        </p:tav>
                                        <p:tav tm="100000">
                                          <p:val>
                                            <p:strVal val="#ppt_w"/>
                                          </p:val>
                                        </p:tav>
                                      </p:tavLst>
                                    </p:anim>
                                    <p:anim calcmode="lin" valueType="num">
                                      <p:cBhvr>
                                        <p:cTn id="31" dur="500" fill="hold"/>
                                        <p:tgtEl>
                                          <p:spTgt spid="657430"/>
                                        </p:tgtEl>
                                        <p:attrNameLst>
                                          <p:attrName>ppt_h</p:attrName>
                                        </p:attrNameLst>
                                      </p:cBhvr>
                                      <p:tavLst>
                                        <p:tav tm="0">
                                          <p:val>
                                            <p:fltVal val="0"/>
                                          </p:val>
                                        </p:tav>
                                        <p:tav tm="100000">
                                          <p:val>
                                            <p:strVal val="#ppt_h"/>
                                          </p:val>
                                        </p:tav>
                                      </p:tavLst>
                                    </p:anim>
                                    <p:animEffect transition="in" filter="fade">
                                      <p:cBhvr>
                                        <p:cTn id="32" dur="500"/>
                                        <p:tgtEl>
                                          <p:spTgt spid="657430"/>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657423"/>
                                        </p:tgtEl>
                                        <p:attrNameLst>
                                          <p:attrName>style.visibility</p:attrName>
                                        </p:attrNameLst>
                                      </p:cBhvr>
                                      <p:to>
                                        <p:strVal val="visible"/>
                                      </p:to>
                                    </p:set>
                                    <p:anim calcmode="lin" valueType="num">
                                      <p:cBhvr>
                                        <p:cTn id="37" dur="500" fill="hold"/>
                                        <p:tgtEl>
                                          <p:spTgt spid="657423"/>
                                        </p:tgtEl>
                                        <p:attrNameLst>
                                          <p:attrName>ppt_w</p:attrName>
                                        </p:attrNameLst>
                                      </p:cBhvr>
                                      <p:tavLst>
                                        <p:tav tm="0">
                                          <p:val>
                                            <p:fltVal val="0"/>
                                          </p:val>
                                        </p:tav>
                                        <p:tav tm="100000">
                                          <p:val>
                                            <p:strVal val="#ppt_w"/>
                                          </p:val>
                                        </p:tav>
                                      </p:tavLst>
                                    </p:anim>
                                    <p:anim calcmode="lin" valueType="num">
                                      <p:cBhvr>
                                        <p:cTn id="38" dur="500" fill="hold"/>
                                        <p:tgtEl>
                                          <p:spTgt spid="657423"/>
                                        </p:tgtEl>
                                        <p:attrNameLst>
                                          <p:attrName>ppt_h</p:attrName>
                                        </p:attrNameLst>
                                      </p:cBhvr>
                                      <p:tavLst>
                                        <p:tav tm="0">
                                          <p:val>
                                            <p:fltVal val="0"/>
                                          </p:val>
                                        </p:tav>
                                        <p:tav tm="100000">
                                          <p:val>
                                            <p:strVal val="#ppt_h"/>
                                          </p:val>
                                        </p:tav>
                                      </p:tavLst>
                                    </p:anim>
                                    <p:animEffect transition="in" filter="fade">
                                      <p:cBhvr>
                                        <p:cTn id="39" dur="500"/>
                                        <p:tgtEl>
                                          <p:spTgt spid="65742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657424"/>
                                        </p:tgtEl>
                                        <p:attrNameLst>
                                          <p:attrName>style.visibility</p:attrName>
                                        </p:attrNameLst>
                                      </p:cBhvr>
                                      <p:to>
                                        <p:strVal val="visible"/>
                                      </p:to>
                                    </p:set>
                                    <p:anim calcmode="lin" valueType="num">
                                      <p:cBhvr>
                                        <p:cTn id="44" dur="500" fill="hold"/>
                                        <p:tgtEl>
                                          <p:spTgt spid="657424"/>
                                        </p:tgtEl>
                                        <p:attrNameLst>
                                          <p:attrName>ppt_w</p:attrName>
                                        </p:attrNameLst>
                                      </p:cBhvr>
                                      <p:tavLst>
                                        <p:tav tm="0">
                                          <p:val>
                                            <p:fltVal val="0"/>
                                          </p:val>
                                        </p:tav>
                                        <p:tav tm="100000">
                                          <p:val>
                                            <p:strVal val="#ppt_w"/>
                                          </p:val>
                                        </p:tav>
                                      </p:tavLst>
                                    </p:anim>
                                    <p:anim calcmode="lin" valueType="num">
                                      <p:cBhvr>
                                        <p:cTn id="45" dur="500" fill="hold"/>
                                        <p:tgtEl>
                                          <p:spTgt spid="657424"/>
                                        </p:tgtEl>
                                        <p:attrNameLst>
                                          <p:attrName>ppt_h</p:attrName>
                                        </p:attrNameLst>
                                      </p:cBhvr>
                                      <p:tavLst>
                                        <p:tav tm="0">
                                          <p:val>
                                            <p:fltVal val="0"/>
                                          </p:val>
                                        </p:tav>
                                        <p:tav tm="100000">
                                          <p:val>
                                            <p:strVal val="#ppt_h"/>
                                          </p:val>
                                        </p:tav>
                                      </p:tavLst>
                                    </p:anim>
                                    <p:animEffect transition="in" filter="fade">
                                      <p:cBhvr>
                                        <p:cTn id="46" dur="500"/>
                                        <p:tgtEl>
                                          <p:spTgt spid="657424"/>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57410">
                                            <p:txEl>
                                              <p:pRg st="4" end="4"/>
                                            </p:txEl>
                                          </p:spTgt>
                                        </p:tgtEl>
                                        <p:attrNameLst>
                                          <p:attrName>style.visibility</p:attrName>
                                        </p:attrNameLst>
                                      </p:cBhvr>
                                      <p:to>
                                        <p:strVal val="visible"/>
                                      </p:to>
                                    </p:set>
                                    <p:anim calcmode="lin" valueType="num">
                                      <p:cBhvr additive="base">
                                        <p:cTn id="51" dur="500" fill="hold"/>
                                        <p:tgtEl>
                                          <p:spTgt spid="6574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74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2000"/>
                                        <p:tgtEl>
                                          <p:spTgt spid="20"/>
                                        </p:tgtEl>
                                      </p:cBhvr>
                                    </p:animEffect>
                                  </p:childTnLst>
                                  <p:subTnLst>
                                    <p:audio>
                                      <p:cMediaNode>
                                        <p:cTn display="0" masterRel="sameClick">
                                          <p:stCondLst>
                                            <p:cond evt="begin" delay="0">
                                              <p:tn val="55"/>
                                            </p:cond>
                                          </p:stCondLst>
                                          <p:endCondLst>
                                            <p:cond evt="onStopAudio" delay="0">
                                              <p:tgtEl>
                                                <p:sldTgt/>
                                              </p:tgtEl>
                                            </p:cond>
                                          </p:endCondLst>
                                        </p:cTn>
                                        <p:tgtEl>
                                          <p:sndTgt r:embed="rId5" name="push.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57410">
                                            <p:txEl>
                                              <p:pRg st="5" end="5"/>
                                            </p:txEl>
                                          </p:spTgt>
                                        </p:tgtEl>
                                        <p:attrNameLst>
                                          <p:attrName>style.visibility</p:attrName>
                                        </p:attrNameLst>
                                      </p:cBhvr>
                                      <p:to>
                                        <p:strVal val="visible"/>
                                      </p:to>
                                    </p:set>
                                    <p:anim calcmode="lin" valueType="num">
                                      <p:cBhvr additive="base">
                                        <p:cTn id="62" dur="500" fill="hold"/>
                                        <p:tgtEl>
                                          <p:spTgt spid="657410">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574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657410">
                                            <p:txEl>
                                              <p:pRg st="6" end="6"/>
                                            </p:txEl>
                                          </p:spTgt>
                                        </p:tgtEl>
                                        <p:attrNameLst>
                                          <p:attrName>style.visibility</p:attrName>
                                        </p:attrNameLst>
                                      </p:cBhvr>
                                      <p:to>
                                        <p:strVal val="visible"/>
                                      </p:to>
                                    </p:set>
                                    <p:anim calcmode="lin" valueType="num">
                                      <p:cBhvr additive="base">
                                        <p:cTn id="68" dur="500" fill="hold"/>
                                        <p:tgtEl>
                                          <p:spTgt spid="657410">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574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657410">
                                            <p:txEl>
                                              <p:pRg st="7" end="7"/>
                                            </p:txEl>
                                          </p:spTgt>
                                        </p:tgtEl>
                                        <p:attrNameLst>
                                          <p:attrName>style.visibility</p:attrName>
                                        </p:attrNameLst>
                                      </p:cBhvr>
                                      <p:to>
                                        <p:strVal val="visible"/>
                                      </p:to>
                                    </p:set>
                                    <p:anim calcmode="lin" valueType="num">
                                      <p:cBhvr additive="base">
                                        <p:cTn id="74" dur="500" fill="hold"/>
                                        <p:tgtEl>
                                          <p:spTgt spid="657410">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574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657410">
                                            <p:txEl>
                                              <p:pRg st="8" end="8"/>
                                            </p:txEl>
                                          </p:spTgt>
                                        </p:tgtEl>
                                        <p:attrNameLst>
                                          <p:attrName>style.visibility</p:attrName>
                                        </p:attrNameLst>
                                      </p:cBhvr>
                                      <p:to>
                                        <p:strVal val="visible"/>
                                      </p:to>
                                    </p:set>
                                    <p:anim calcmode="lin" valueType="num">
                                      <p:cBhvr additive="base">
                                        <p:cTn id="80" dur="500" fill="hold"/>
                                        <p:tgtEl>
                                          <p:spTgt spid="657410">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574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657410">
                                            <p:txEl>
                                              <p:pRg st="9" end="9"/>
                                            </p:txEl>
                                          </p:spTgt>
                                        </p:tgtEl>
                                        <p:attrNameLst>
                                          <p:attrName>style.visibility</p:attrName>
                                        </p:attrNameLst>
                                      </p:cBhvr>
                                      <p:to>
                                        <p:strVal val="visible"/>
                                      </p:to>
                                    </p:set>
                                    <p:anim calcmode="lin" valueType="num">
                                      <p:cBhvr additive="base">
                                        <p:cTn id="86" dur="500" fill="hold"/>
                                        <p:tgtEl>
                                          <p:spTgt spid="657410">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5741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57431"/>
                                        </p:tgtEl>
                                        <p:attrNameLst>
                                          <p:attrName>style.visibility</p:attrName>
                                        </p:attrNameLst>
                                      </p:cBhvr>
                                      <p:to>
                                        <p:strVal val="visible"/>
                                      </p:to>
                                    </p:set>
                                    <p:animEffect transition="in" filter="wipe(left)">
                                      <p:cBhvr>
                                        <p:cTn id="92" dur="1000"/>
                                        <p:tgtEl>
                                          <p:spTgt spid="657431"/>
                                        </p:tgtEl>
                                      </p:cBhvr>
                                    </p:animEffect>
                                  </p:childTnLst>
                                  <p:subTnLst>
                                    <p:audio>
                                      <p:cMediaNode>
                                        <p:cTn display="0" masterRel="sameClick">
                                          <p:stCondLst>
                                            <p:cond evt="begin" delay="0">
                                              <p:tn val="90"/>
                                            </p:cond>
                                          </p:stCondLst>
                                          <p:endCondLst>
                                            <p:cond evt="onStopAudio" delay="0">
                                              <p:tgtEl>
                                                <p:sldTgt/>
                                              </p:tgtEl>
                                            </p:cond>
                                          </p:endCondLst>
                                        </p:cTn>
                                        <p:tgtEl>
                                          <p:sndTgt r:embed="rId6"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57432"/>
                                        </p:tgtEl>
                                        <p:attrNameLst>
                                          <p:attrName>style.visibility</p:attrName>
                                        </p:attrNameLst>
                                      </p:cBhvr>
                                      <p:to>
                                        <p:strVal val="visible"/>
                                      </p:to>
                                    </p:set>
                                    <p:animEffect transition="in" filter="wipe(left)">
                                      <p:cBhvr>
                                        <p:cTn id="97" dur="1000"/>
                                        <p:tgtEl>
                                          <p:spTgt spid="657432"/>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23" grpId="0" animBg="1"/>
      <p:bldP spid="657424" grpId="0"/>
      <p:bldP spid="657429" grpId="0" animBg="1"/>
      <p:bldP spid="657430" grpId="0"/>
      <p:bldP spid="657431" grpId="0" animBg="1"/>
      <p:bldP spid="657432"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defining equation of SHM: a</a:t>
            </a:r>
            <a:r>
              <a:rPr lang="en-US" altLang="en-US" sz="2400">
                <a:solidFill>
                  <a:srgbClr val="333399"/>
                </a:solidFill>
                <a:cs typeface="Times New Roman" pitchFamily="18" charset="0"/>
              </a:rPr>
              <a:t> = -</a:t>
            </a:r>
            <a:r>
              <a:rPr lang="en-US" altLang="en-US" sz="2400">
                <a:solidFill>
                  <a:srgbClr val="333399"/>
                </a:solidFill>
                <a:cs typeface="Times New Roman" pitchFamily="18" charset="0"/>
                <a:sym typeface="Symbol" pitchFamily="18" charset="2"/>
              </a:rPr>
              <a:t></a:t>
            </a:r>
            <a:r>
              <a:rPr lang="en-US" altLang="en-US" sz="2400" baseline="30000">
                <a:solidFill>
                  <a:srgbClr val="333399"/>
                </a:solidFill>
                <a:cs typeface="Times New Roman" pitchFamily="18" charset="0"/>
              </a:rPr>
              <a:t>2</a:t>
            </a:r>
            <a:r>
              <a:rPr lang="en-US" altLang="en-US" sz="2400" i="1">
                <a:solidFill>
                  <a:srgbClr val="333399"/>
                </a:solidFill>
                <a:cs typeface="Times New Roman" pitchFamily="18" charset="0"/>
              </a:rPr>
              <a:t>x</a:t>
            </a:r>
            <a:endParaRPr lang="en-US" altLang="en-US" sz="2400">
              <a:solidFill>
                <a:srgbClr val="333399"/>
              </a:solidFill>
              <a:cs typeface="Times New Roman" pitchFamily="18" charset="0"/>
            </a:endParaRPr>
          </a:p>
          <a:p>
            <a:pPr eaLnBrk="1" hangingPunct="1">
              <a:buFontTx/>
              <a:buNone/>
            </a:pPr>
            <a:r>
              <a:rPr lang="en-US" altLang="en-US" sz="2400">
                <a:solidFill>
                  <a:srgbClr val="000000"/>
                </a:solidFill>
                <a:cs typeface="Times New Roman" pitchFamily="18" charset="0"/>
                <a:sym typeface="Symbol" pitchFamily="18" charset="2"/>
              </a:rPr>
              <a:t>Let’s put all of our equations in a box – there are quite a few!</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We say a particle is undergoing </a:t>
            </a:r>
            <a:r>
              <a:rPr lang="en-US" altLang="en-US" sz="2400" b="1">
                <a:solidFill>
                  <a:srgbClr val="000000"/>
                </a:solidFill>
                <a:cs typeface="Times New Roman" pitchFamily="18" charset="0"/>
                <a:sym typeface="Symbol" pitchFamily="18" charset="2"/>
              </a:rPr>
              <a:t>simple                        harmonic motion (SHM)</a:t>
            </a:r>
            <a:r>
              <a:rPr lang="en-US" altLang="en-US" sz="2400">
                <a:solidFill>
                  <a:srgbClr val="000000"/>
                </a:solidFill>
                <a:cs typeface="Times New Roman" pitchFamily="18" charset="0"/>
                <a:sym typeface="Symbol" pitchFamily="18" charset="2"/>
              </a:rPr>
              <a:t> if it’s                                      acceleration is of the form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sym typeface="Symbol" pitchFamily="18" charset="2"/>
              </a:rPr>
              <a:t>The Data Booklet has the highlighted formulas.</a:t>
            </a:r>
          </a:p>
        </p:txBody>
      </p:sp>
      <p:grpSp>
        <p:nvGrpSpPr>
          <p:cNvPr id="2" name="Group 33"/>
          <p:cNvGrpSpPr>
            <a:grpSpLocks/>
          </p:cNvGrpSpPr>
          <p:nvPr/>
        </p:nvGrpSpPr>
        <p:grpSpPr bwMode="auto">
          <a:xfrm>
            <a:off x="830263" y="2546350"/>
            <a:ext cx="7472362" cy="2508250"/>
            <a:chOff x="523" y="1827"/>
            <a:chExt cx="4707" cy="1580"/>
          </a:xfrm>
        </p:grpSpPr>
        <p:sp>
          <p:nvSpPr>
            <p:cNvPr id="25621" name="Rectangle 19"/>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2" name="Text Box 20"/>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1 - equations of simple harmonic motion</a:t>
              </a:r>
            </a:p>
          </p:txBody>
        </p:sp>
        <p:sp>
          <p:nvSpPr>
            <p:cNvPr id="25623" name="Rectangle 21"/>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4" name="Rectangle 22"/>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5" name="Rectangle 23"/>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6" name="Rectangle 24"/>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5627" name="Rectangle 25"/>
            <p:cNvSpPr>
              <a:spLocks noChangeArrowheads="1"/>
            </p:cNvSpPr>
            <p:nvPr/>
          </p:nvSpPr>
          <p:spPr bwMode="auto">
            <a:xfrm>
              <a:off x="2820" y="2674"/>
              <a:ext cx="24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5628" name="Rectangle 26"/>
            <p:cNvSpPr>
              <a:spLocks noChangeArrowheads="1"/>
            </p:cNvSpPr>
            <p:nvPr/>
          </p:nvSpPr>
          <p:spPr bwMode="auto">
            <a:xfrm>
              <a:off x="2822" y="2835"/>
              <a:ext cx="23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p:sp>
          <p:nvSpPr>
            <p:cNvPr id="25629" name="Rectangle 27"/>
            <p:cNvSpPr>
              <a:spLocks noChangeArrowheads="1"/>
            </p:cNvSpPr>
            <p:nvPr/>
          </p:nvSpPr>
          <p:spPr bwMode="auto">
            <a:xfrm>
              <a:off x="2397" y="1827"/>
              <a:ext cx="999"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a:t>
              </a:r>
              <a:r>
                <a:rPr lang="en-US" altLang="en-US" sz="2400" baseline="-25000">
                  <a:sym typeface="Symbol" pitchFamily="18" charset="2"/>
                </a:rPr>
                <a:t> </a:t>
              </a:r>
              <a:r>
                <a:rPr lang="en-US" altLang="en-US" sz="2400" i="1">
                  <a:cs typeface="Courier New" pitchFamily="49" charset="0"/>
                  <a:sym typeface="Symbol" pitchFamily="18" charset="2"/>
                </a:rPr>
                <a:t>/</a:t>
              </a:r>
              <a:r>
                <a:rPr lang="en-US" altLang="en-US" sz="2400" i="1" baseline="-25000">
                  <a:cs typeface="Courier New" pitchFamily="49" charset="0"/>
                  <a:sym typeface="Symbol" pitchFamily="18" charset="2"/>
                </a:rPr>
                <a:t> </a:t>
              </a:r>
              <a:r>
                <a:rPr lang="en-US" altLang="en-US" sz="2400" i="1">
                  <a:cs typeface="Courier New" pitchFamily="49" charset="0"/>
                  <a:sym typeface="Symbol" pitchFamily="18" charset="2"/>
                </a:rPr>
                <a:t>T</a:t>
              </a:r>
              <a:r>
                <a:rPr lang="en-US" altLang="en-US" sz="2400">
                  <a:cs typeface="Courier New" pitchFamily="49" charset="0"/>
                  <a:sym typeface="Symbol" pitchFamily="18" charset="2"/>
                </a:rPr>
                <a:t> </a:t>
              </a:r>
            </a:p>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 </a:t>
              </a:r>
              <a:r>
                <a:rPr lang="en-US" altLang="en-US" sz="2400"/>
                <a:t>2</a:t>
              </a:r>
              <a:r>
                <a:rPr lang="en-US" altLang="en-US" sz="2400">
                  <a:sym typeface="Symbol" pitchFamily="18" charset="2"/>
                </a:rPr>
                <a:t></a:t>
              </a:r>
              <a:r>
                <a:rPr lang="en-US" altLang="en-US" sz="2400" i="1">
                  <a:cs typeface="Courier New" pitchFamily="49" charset="0"/>
                  <a:sym typeface="Symbol" pitchFamily="18" charset="2"/>
                </a:rPr>
                <a:t>f</a:t>
              </a:r>
              <a:r>
                <a:rPr lang="en-US" altLang="en-US" sz="2400">
                  <a:cs typeface="Courier New" pitchFamily="49" charset="0"/>
                  <a:sym typeface="Symbol" pitchFamily="18" charset="2"/>
                </a:rPr>
                <a:t> </a:t>
              </a:r>
            </a:p>
          </p:txBody>
        </p:sp>
        <p:sp>
          <p:nvSpPr>
            <p:cNvPr id="25630" name="Rectangle 28"/>
            <p:cNvSpPr>
              <a:spLocks noChangeArrowheads="1"/>
            </p:cNvSpPr>
            <p:nvPr/>
          </p:nvSpPr>
          <p:spPr bwMode="auto">
            <a:xfrm>
              <a:off x="1413" y="3001"/>
              <a:ext cx="381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+x</a:t>
              </a:r>
              <a:r>
                <a:rPr lang="en-US" altLang="en-US" sz="2000" baseline="-25000">
                  <a:solidFill>
                    <a:schemeClr val="accent2"/>
                  </a:solidFill>
                  <a:cs typeface="Times New Roman" pitchFamily="18" charset="0"/>
                  <a:sym typeface="Symbol" pitchFamily="18" charset="2"/>
                </a:rPr>
                <a:t>0</a:t>
              </a:r>
              <a:r>
                <a:rPr lang="en-US" altLang="en-US" sz="2000" i="1">
                  <a:solidFill>
                    <a:schemeClr val="accent2"/>
                  </a:solidFill>
                  <a:cs typeface="Times New Roman" pitchFamily="18" charset="0"/>
                  <a:sym typeface="Symbol" pitchFamily="18" charset="2"/>
                </a:rPr>
                <a:t> and is released from rest</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5631" name="Rectangle 32"/>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59507" name="Rectangle 51"/>
          <p:cNvSpPr>
            <a:spLocks noChangeArrowheads="1"/>
          </p:cNvSpPr>
          <p:nvPr/>
        </p:nvSpPr>
        <p:spPr bwMode="auto">
          <a:xfrm>
            <a:off x="985838" y="2605088"/>
            <a:ext cx="2154237" cy="71755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9508" name="Rectangle 52"/>
          <p:cNvSpPr>
            <a:spLocks noChangeArrowheads="1"/>
          </p:cNvSpPr>
          <p:nvPr/>
        </p:nvSpPr>
        <p:spPr bwMode="auto">
          <a:xfrm>
            <a:off x="3863975" y="2590800"/>
            <a:ext cx="1377950" cy="350838"/>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0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pic>
        <p:nvPicPr>
          <p:cNvPr id="25632" name="Picture 3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5212" y="5135880"/>
            <a:ext cx="2066402" cy="1621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52"/>
          <p:cNvSpPr>
            <a:spLocks noChangeArrowheads="1"/>
          </p:cNvSpPr>
          <p:nvPr/>
        </p:nvSpPr>
        <p:spPr bwMode="auto">
          <a:xfrm>
            <a:off x="4930775" y="1371600"/>
            <a:ext cx="1256665" cy="39624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9458">
                                            <p:txEl>
                                              <p:pRg st="1" end="1"/>
                                            </p:txEl>
                                          </p:spTgt>
                                        </p:tgtEl>
                                        <p:attrNameLst>
                                          <p:attrName>style.visibility</p:attrName>
                                        </p:attrNameLst>
                                      </p:cBhvr>
                                      <p:to>
                                        <p:strVal val="visible"/>
                                      </p:to>
                                    </p:set>
                                    <p:anim calcmode="lin" valueType="num">
                                      <p:cBhvr additive="base">
                                        <p:cTn id="7" dur="500" fill="hold"/>
                                        <p:tgtEl>
                                          <p:spTgt spid="659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9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53" presetClass="entr" presetSubtype="16" fill="hold" nodeType="afterEffect">
                                  <p:stCondLst>
                                    <p:cond delay="0"/>
                                  </p:stCondLst>
                                  <p:childTnLst>
                                    <p:set>
                                      <p:cBhvr>
                                        <p:cTn id="18" dur="1" fill="hold">
                                          <p:stCondLst>
                                            <p:cond delay="0"/>
                                          </p:stCondLst>
                                        </p:cTn>
                                        <p:tgtEl>
                                          <p:spTgt spid="25632"/>
                                        </p:tgtEl>
                                        <p:attrNameLst>
                                          <p:attrName>style.visibility</p:attrName>
                                        </p:attrNameLst>
                                      </p:cBhvr>
                                      <p:to>
                                        <p:strVal val="visible"/>
                                      </p:to>
                                    </p:set>
                                    <p:anim calcmode="lin" valueType="num">
                                      <p:cBhvr>
                                        <p:cTn id="19" dur="500" fill="hold"/>
                                        <p:tgtEl>
                                          <p:spTgt spid="25632"/>
                                        </p:tgtEl>
                                        <p:attrNameLst>
                                          <p:attrName>ppt_w</p:attrName>
                                        </p:attrNameLst>
                                      </p:cBhvr>
                                      <p:tavLst>
                                        <p:tav tm="0">
                                          <p:val>
                                            <p:fltVal val="0"/>
                                          </p:val>
                                        </p:tav>
                                        <p:tav tm="100000">
                                          <p:val>
                                            <p:strVal val="#ppt_w"/>
                                          </p:val>
                                        </p:tav>
                                      </p:tavLst>
                                    </p:anim>
                                    <p:anim calcmode="lin" valueType="num">
                                      <p:cBhvr>
                                        <p:cTn id="20" dur="500" fill="hold"/>
                                        <p:tgtEl>
                                          <p:spTgt spid="25632"/>
                                        </p:tgtEl>
                                        <p:attrNameLst>
                                          <p:attrName>ppt_h</p:attrName>
                                        </p:attrNameLst>
                                      </p:cBhvr>
                                      <p:tavLst>
                                        <p:tav tm="0">
                                          <p:val>
                                            <p:fltVal val="0"/>
                                          </p:val>
                                        </p:tav>
                                        <p:tav tm="100000">
                                          <p:val>
                                            <p:strVal val="#ppt_h"/>
                                          </p:val>
                                        </p:tav>
                                      </p:tavLst>
                                    </p:anim>
                                    <p:animEffect transition="in" filter="fade">
                                      <p:cBhvr>
                                        <p:cTn id="21" dur="500"/>
                                        <p:tgtEl>
                                          <p:spTgt spid="2563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9458">
                                            <p:txEl>
                                              <p:pRg st="8" end="8"/>
                                            </p:txEl>
                                          </p:spTgt>
                                        </p:tgtEl>
                                        <p:attrNameLst>
                                          <p:attrName>style.visibility</p:attrName>
                                        </p:attrNameLst>
                                      </p:cBhvr>
                                      <p:to>
                                        <p:strVal val="visible"/>
                                      </p:to>
                                    </p:set>
                                    <p:anim calcmode="lin" valueType="num">
                                      <p:cBhvr additive="base">
                                        <p:cTn id="26" dur="500" fill="hold"/>
                                        <p:tgtEl>
                                          <p:spTgt spid="659458">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9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9458">
                                            <p:txEl>
                                              <p:pRg st="9" end="9"/>
                                            </p:txEl>
                                          </p:spTgt>
                                        </p:tgtEl>
                                        <p:attrNameLst>
                                          <p:attrName>style.visibility</p:attrName>
                                        </p:attrNameLst>
                                      </p:cBhvr>
                                      <p:to>
                                        <p:strVal val="visible"/>
                                      </p:to>
                                    </p:set>
                                    <p:anim calcmode="lin" valueType="num">
                                      <p:cBhvr additive="base">
                                        <p:cTn id="37" dur="500" fill="hold"/>
                                        <p:tgtEl>
                                          <p:spTgt spid="65945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94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59507"/>
                                        </p:tgtEl>
                                        <p:attrNameLst>
                                          <p:attrName>style.visibility</p:attrName>
                                        </p:attrNameLst>
                                      </p:cBhvr>
                                      <p:to>
                                        <p:strVal val="visible"/>
                                      </p:to>
                                    </p:set>
                                    <p:animEffect transition="in" filter="wipe(left)">
                                      <p:cBhvr>
                                        <p:cTn id="43" dur="500"/>
                                        <p:tgtEl>
                                          <p:spTgt spid="65950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59508"/>
                                        </p:tgtEl>
                                        <p:attrNameLst>
                                          <p:attrName>style.visibility</p:attrName>
                                        </p:attrNameLst>
                                      </p:cBhvr>
                                      <p:to>
                                        <p:strVal val="visible"/>
                                      </p:to>
                                    </p:set>
                                    <p:animEffect transition="in" filter="wipe(left)">
                                      <p:cBhvr>
                                        <p:cTn id="48" dur="500"/>
                                        <p:tgtEl>
                                          <p:spTgt spid="659508"/>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507" grpId="0" animBg="1"/>
      <p:bldP spid="659508"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Without deriving the other set in the Data Booklet, here they are:</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smtClean="0">
                <a:solidFill>
                  <a:srgbClr val="000000"/>
                </a:solidFill>
                <a:cs typeface="Times New Roman" pitchFamily="18" charset="0"/>
                <a:sym typeface="Symbol" pitchFamily="18" charset="2"/>
              </a:rPr>
              <a:t>This </a:t>
            </a:r>
            <a:r>
              <a:rPr lang="en-US" altLang="en-US" sz="2400" dirty="0">
                <a:solidFill>
                  <a:srgbClr val="000000"/>
                </a:solidFill>
                <a:cs typeface="Times New Roman" pitchFamily="18" charset="0"/>
                <a:sym typeface="Symbol" pitchFamily="18" charset="2"/>
              </a:rPr>
              <a:t>last set </a:t>
            </a:r>
            <a:r>
              <a:rPr lang="en-US" altLang="en-US" sz="2400" dirty="0" smtClean="0">
                <a:solidFill>
                  <a:srgbClr val="000000"/>
                </a:solidFill>
                <a:cs typeface="Times New Roman" pitchFamily="18" charset="0"/>
                <a:sym typeface="Symbol" pitchFamily="18" charset="2"/>
              </a:rPr>
              <a:t>is derived by observing                              the shadow from a light at the left,                                     beginning as </a:t>
            </a:r>
            <a:r>
              <a:rPr lang="en-US" altLang="en-US" sz="2400" dirty="0">
                <a:solidFill>
                  <a:srgbClr val="000000"/>
                </a:solidFill>
                <a:cs typeface="Times New Roman" pitchFamily="18" charset="0"/>
                <a:sym typeface="Symbol" pitchFamily="18" charset="2"/>
              </a:rPr>
              <a:t>shown:</a:t>
            </a:r>
          </a:p>
          <a:p>
            <a:pPr eaLnBrk="1" hangingPunct="1">
              <a:buFontTx/>
              <a:buNone/>
            </a:pPr>
            <a:r>
              <a:rPr lang="en-US" altLang="en-US" sz="2400" dirty="0">
                <a:solidFill>
                  <a:srgbClr val="000000"/>
                </a:solidFill>
                <a:cs typeface="Times New Roman" pitchFamily="18" charset="0"/>
                <a:sym typeface="Symbol" pitchFamily="18" charset="2"/>
              </a:rPr>
              <a:t>Data Booklet has highlighted formulas.</a:t>
            </a:r>
          </a:p>
        </p:txBody>
      </p:sp>
      <p:grpSp>
        <p:nvGrpSpPr>
          <p:cNvPr id="5" name="Group 42"/>
          <p:cNvGrpSpPr>
            <a:grpSpLocks/>
          </p:cNvGrpSpPr>
          <p:nvPr/>
        </p:nvGrpSpPr>
        <p:grpSpPr bwMode="auto">
          <a:xfrm>
            <a:off x="831850" y="2593975"/>
            <a:ext cx="7485063" cy="2551113"/>
            <a:chOff x="523" y="1827"/>
            <a:chExt cx="4715" cy="1607"/>
          </a:xfrm>
        </p:grpSpPr>
        <p:sp>
          <p:nvSpPr>
            <p:cNvPr id="26632" name="Rectangle 43"/>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3" name="Text Box 44"/>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2 - equations of simple harmonic motion</a:t>
              </a:r>
            </a:p>
          </p:txBody>
        </p:sp>
        <p:sp>
          <p:nvSpPr>
            <p:cNvPr id="26634" name="Rectangle 45"/>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5" name="Rectangle 46"/>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6" name="Rectangle 47"/>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7" name="Rectangle 48"/>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6638" name="Rectangle 49"/>
            <p:cNvSpPr>
              <a:spLocks noChangeArrowheads="1"/>
            </p:cNvSpPr>
            <p:nvPr/>
          </p:nvSpPr>
          <p:spPr bwMode="auto">
            <a:xfrm>
              <a:off x="2791" y="2661"/>
              <a:ext cx="24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6639" name="Rectangle 50"/>
            <p:cNvSpPr>
              <a:spLocks noChangeArrowheads="1"/>
            </p:cNvSpPr>
            <p:nvPr/>
          </p:nvSpPr>
          <p:spPr bwMode="auto">
            <a:xfrm>
              <a:off x="2793" y="2821"/>
              <a:ext cx="2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p:sp>
          <p:nvSpPr>
            <p:cNvPr id="26640" name="Rectangle 51"/>
            <p:cNvSpPr>
              <a:spLocks noChangeArrowheads="1"/>
            </p:cNvSpPr>
            <p:nvPr/>
          </p:nvSpPr>
          <p:spPr bwMode="auto">
            <a:xfrm>
              <a:off x="2397" y="1827"/>
              <a:ext cx="999"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a:t>
              </a:r>
              <a:r>
                <a:rPr lang="en-US" altLang="en-US" sz="2400" baseline="-25000">
                  <a:sym typeface="Symbol" pitchFamily="18" charset="2"/>
                </a:rPr>
                <a:t> </a:t>
              </a:r>
              <a:r>
                <a:rPr lang="en-US" altLang="en-US" sz="2400" i="1">
                  <a:cs typeface="Courier New" pitchFamily="49" charset="0"/>
                  <a:sym typeface="Symbol" pitchFamily="18" charset="2"/>
                </a:rPr>
                <a:t>/</a:t>
              </a:r>
              <a:r>
                <a:rPr lang="en-US" altLang="en-US" sz="2400" i="1" baseline="-25000">
                  <a:cs typeface="Courier New" pitchFamily="49" charset="0"/>
                  <a:sym typeface="Symbol" pitchFamily="18" charset="2"/>
                </a:rPr>
                <a:t> </a:t>
              </a:r>
              <a:r>
                <a:rPr lang="en-US" altLang="en-US" sz="2400" i="1">
                  <a:cs typeface="Courier New" pitchFamily="49" charset="0"/>
                  <a:sym typeface="Symbol" pitchFamily="18" charset="2"/>
                </a:rPr>
                <a:t>T</a:t>
              </a:r>
              <a:r>
                <a:rPr lang="en-US" altLang="en-US" sz="2400">
                  <a:cs typeface="Courier New" pitchFamily="49" charset="0"/>
                  <a:sym typeface="Symbol" pitchFamily="18" charset="2"/>
                </a:rPr>
                <a:t> </a:t>
              </a:r>
            </a:p>
            <a:p>
              <a:pPr eaLnBrk="1" hangingPunct="1">
                <a:lnSpc>
                  <a:spcPct val="90000"/>
                </a:lnSpc>
                <a:buFontTx/>
                <a:buNone/>
              </a:pPr>
              <a:r>
                <a:rPr lang="en-US" altLang="en-US" sz="240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 </a:t>
              </a:r>
              <a:r>
                <a:rPr lang="en-US" altLang="en-US" sz="2400"/>
                <a:t>2</a:t>
              </a:r>
              <a:r>
                <a:rPr lang="en-US" altLang="en-US" sz="2400">
                  <a:sym typeface="Symbol" pitchFamily="18" charset="2"/>
                </a:rPr>
                <a:t></a:t>
              </a:r>
              <a:r>
                <a:rPr lang="en-US" altLang="en-US" sz="2400" i="1">
                  <a:cs typeface="Courier New" pitchFamily="49" charset="0"/>
                  <a:sym typeface="Symbol" pitchFamily="18" charset="2"/>
                </a:rPr>
                <a:t>f</a:t>
              </a:r>
              <a:r>
                <a:rPr lang="en-US" altLang="en-US" sz="2400">
                  <a:cs typeface="Courier New" pitchFamily="49" charset="0"/>
                  <a:sym typeface="Symbol" pitchFamily="18" charset="2"/>
                </a:rPr>
                <a:t> </a:t>
              </a:r>
            </a:p>
          </p:txBody>
        </p:sp>
        <p:sp>
          <p:nvSpPr>
            <p:cNvPr id="26641" name="Rectangle 52"/>
            <p:cNvSpPr>
              <a:spLocks noChangeArrowheads="1"/>
            </p:cNvSpPr>
            <p:nvPr/>
          </p:nvSpPr>
          <p:spPr bwMode="auto">
            <a:xfrm>
              <a:off x="1295" y="2993"/>
              <a:ext cx="391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0 and is given a positive velocity v</a:t>
              </a:r>
              <a:r>
                <a:rPr lang="en-US" altLang="en-US" sz="2000" baseline="-25000">
                  <a:solidFill>
                    <a:schemeClr val="accent2"/>
                  </a:solidFill>
                  <a:cs typeface="Times New Roman" pitchFamily="18" charset="0"/>
                  <a:sym typeface="Symbol" pitchFamily="18" charset="2"/>
                </a:rPr>
                <a:t>0</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6642" name="Rectangle 53"/>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61560" name="Rectangle 56"/>
          <p:cNvSpPr>
            <a:spLocks noChangeArrowheads="1"/>
          </p:cNvSpPr>
          <p:nvPr/>
        </p:nvSpPr>
        <p:spPr bwMode="auto">
          <a:xfrm>
            <a:off x="985838" y="2649538"/>
            <a:ext cx="2046287" cy="719137"/>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1561" name="Rectangle 57"/>
          <p:cNvSpPr>
            <a:spLocks noChangeArrowheads="1"/>
          </p:cNvSpPr>
          <p:nvPr/>
        </p:nvSpPr>
        <p:spPr bwMode="auto">
          <a:xfrm>
            <a:off x="3790950" y="2651125"/>
            <a:ext cx="1512888" cy="34290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pic>
        <p:nvPicPr>
          <p:cNvPr id="26656" name="Picture 3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5160" y="5179424"/>
            <a:ext cx="2011680" cy="158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1506">
                                            <p:txEl>
                                              <p:pRg st="1" end="1"/>
                                            </p:txEl>
                                          </p:spTgt>
                                        </p:tgtEl>
                                        <p:attrNameLst>
                                          <p:attrName>style.visibility</p:attrName>
                                        </p:attrNameLst>
                                      </p:cBhvr>
                                      <p:to>
                                        <p:strVal val="visible"/>
                                      </p:to>
                                    </p:set>
                                    <p:anim calcmode="lin" valueType="num">
                                      <p:cBhvr additive="base">
                                        <p:cTn id="7" dur="500" fill="hold"/>
                                        <p:tgtEl>
                                          <p:spTgt spid="661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1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1506">
                                            <p:txEl>
                                              <p:pRg st="8" end="8"/>
                                            </p:txEl>
                                          </p:spTgt>
                                        </p:tgtEl>
                                        <p:attrNameLst>
                                          <p:attrName>style.visibility</p:attrName>
                                        </p:attrNameLst>
                                      </p:cBhvr>
                                      <p:to>
                                        <p:strVal val="visible"/>
                                      </p:to>
                                    </p:set>
                                    <p:anim calcmode="lin" valueType="num">
                                      <p:cBhvr additive="base">
                                        <p:cTn id="20" dur="500" fill="hold"/>
                                        <p:tgtEl>
                                          <p:spTgt spid="661506">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150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nodeType="withGroup">
                            <p:stCondLst>
                              <p:cond delay="500"/>
                            </p:stCondLst>
                            <p:childTnLst>
                              <p:par>
                                <p:cTn id="23" presetID="53" presetClass="entr" presetSubtype="16" fill="hold" nodeType="afterEffect">
                                  <p:stCondLst>
                                    <p:cond delay="0"/>
                                  </p:stCondLst>
                                  <p:childTnLst>
                                    <p:set>
                                      <p:cBhvr>
                                        <p:cTn id="24" dur="1" fill="hold">
                                          <p:stCondLst>
                                            <p:cond delay="0"/>
                                          </p:stCondLst>
                                        </p:cTn>
                                        <p:tgtEl>
                                          <p:spTgt spid="26656"/>
                                        </p:tgtEl>
                                        <p:attrNameLst>
                                          <p:attrName>style.visibility</p:attrName>
                                        </p:attrNameLst>
                                      </p:cBhvr>
                                      <p:to>
                                        <p:strVal val="visible"/>
                                      </p:to>
                                    </p:set>
                                    <p:anim calcmode="lin" valueType="num">
                                      <p:cBhvr>
                                        <p:cTn id="25" dur="500" fill="hold"/>
                                        <p:tgtEl>
                                          <p:spTgt spid="26656"/>
                                        </p:tgtEl>
                                        <p:attrNameLst>
                                          <p:attrName>ppt_w</p:attrName>
                                        </p:attrNameLst>
                                      </p:cBhvr>
                                      <p:tavLst>
                                        <p:tav tm="0">
                                          <p:val>
                                            <p:fltVal val="0"/>
                                          </p:val>
                                        </p:tav>
                                        <p:tav tm="100000">
                                          <p:val>
                                            <p:strVal val="#ppt_w"/>
                                          </p:val>
                                        </p:tav>
                                      </p:tavLst>
                                    </p:anim>
                                    <p:anim calcmode="lin" valueType="num">
                                      <p:cBhvr>
                                        <p:cTn id="26" dur="500" fill="hold"/>
                                        <p:tgtEl>
                                          <p:spTgt spid="26656"/>
                                        </p:tgtEl>
                                        <p:attrNameLst>
                                          <p:attrName>ppt_h</p:attrName>
                                        </p:attrNameLst>
                                      </p:cBhvr>
                                      <p:tavLst>
                                        <p:tav tm="0">
                                          <p:val>
                                            <p:fltVal val="0"/>
                                          </p:val>
                                        </p:tav>
                                        <p:tav tm="100000">
                                          <p:val>
                                            <p:strVal val="#ppt_h"/>
                                          </p:val>
                                        </p:tav>
                                      </p:tavLst>
                                    </p:anim>
                                    <p:animEffect transition="in" filter="fade">
                                      <p:cBhvr>
                                        <p:cTn id="27" dur="500"/>
                                        <p:tgtEl>
                                          <p:spTgt spid="26656"/>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61506">
                                            <p:txEl>
                                              <p:pRg st="9" end="9"/>
                                            </p:txEl>
                                          </p:spTgt>
                                        </p:tgtEl>
                                        <p:attrNameLst>
                                          <p:attrName>style.visibility</p:attrName>
                                        </p:attrNameLst>
                                      </p:cBhvr>
                                      <p:to>
                                        <p:strVal val="visible"/>
                                      </p:to>
                                    </p:set>
                                    <p:anim calcmode="lin" valueType="num">
                                      <p:cBhvr additive="base">
                                        <p:cTn id="32" dur="500" fill="hold"/>
                                        <p:tgtEl>
                                          <p:spTgt spid="661506">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6150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1560"/>
                                        </p:tgtEl>
                                        <p:attrNameLst>
                                          <p:attrName>style.visibility</p:attrName>
                                        </p:attrNameLst>
                                      </p:cBhvr>
                                      <p:to>
                                        <p:strVal val="visible"/>
                                      </p:to>
                                    </p:set>
                                    <p:animEffect transition="in" filter="wipe(left)">
                                      <p:cBhvr>
                                        <p:cTn id="38" dur="500"/>
                                        <p:tgtEl>
                                          <p:spTgt spid="661560"/>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61561"/>
                                        </p:tgtEl>
                                        <p:attrNameLst>
                                          <p:attrName>style.visibility</p:attrName>
                                        </p:attrNameLst>
                                      </p:cBhvr>
                                      <p:to>
                                        <p:strVal val="visible"/>
                                      </p:to>
                                    </p:set>
                                    <p:animEffect transition="in" filter="wipe(left)">
                                      <p:cBhvr>
                                        <p:cTn id="43" dur="500"/>
                                        <p:tgtEl>
                                          <p:spTgt spid="661561"/>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60" grpId="0" animBg="1"/>
      <p:bldP spid="6615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685800" y="1343025"/>
            <a:ext cx="7772400" cy="4540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defining equation of SHM: a</a:t>
            </a:r>
            <a:r>
              <a:rPr lang="en-US" altLang="en-US" sz="2400">
                <a:solidFill>
                  <a:srgbClr val="333399"/>
                </a:solidFill>
                <a:cs typeface="Times New Roman" pitchFamily="18" charset="0"/>
              </a:rPr>
              <a:t> = -</a:t>
            </a:r>
            <a:r>
              <a:rPr lang="en-US" altLang="en-US" sz="2400">
                <a:solidFill>
                  <a:srgbClr val="333399"/>
                </a:solidFill>
                <a:cs typeface="Times New Roman" pitchFamily="18" charset="0"/>
                <a:sym typeface="Symbol" pitchFamily="18" charset="2"/>
              </a:rPr>
              <a:t></a:t>
            </a:r>
            <a:r>
              <a:rPr lang="en-US" altLang="en-US" sz="2400" baseline="30000">
                <a:solidFill>
                  <a:srgbClr val="333399"/>
                </a:solidFill>
                <a:cs typeface="Times New Roman" pitchFamily="18" charset="0"/>
              </a:rPr>
              <a:t>2</a:t>
            </a:r>
            <a:r>
              <a:rPr lang="en-US" altLang="en-US" sz="2400" i="1">
                <a:solidFill>
                  <a:srgbClr val="333399"/>
                </a:solidFill>
                <a:cs typeface="Times New Roman" pitchFamily="18" charset="0"/>
              </a:rPr>
              <a:t>x</a:t>
            </a:r>
            <a:endParaRPr lang="en-US" altLang="en-US" sz="2400">
              <a:solidFill>
                <a:srgbClr val="333399"/>
              </a:solidFill>
              <a:cs typeface="Times New Roman" pitchFamily="18" charset="0"/>
            </a:endParaRPr>
          </a:p>
          <a:p>
            <a:pPr eaLnBrk="1" hangingPunct="1">
              <a:buFontTx/>
              <a:buNone/>
            </a:pPr>
            <a:r>
              <a:rPr lang="en-US" altLang="en-US" sz="2400">
                <a:solidFill>
                  <a:srgbClr val="000000"/>
                </a:solidFill>
                <a:cs typeface="Times New Roman" pitchFamily="18" charset="0"/>
                <a:sym typeface="Symbol" pitchFamily="18" charset="2"/>
              </a:rPr>
              <a:t>From Set 1: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and </a:t>
            </a: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Begin by squaring each equation from Set 1:</a:t>
            </a:r>
          </a:p>
          <a:p>
            <a:pPr eaLnBrk="1" hangingPunct="1">
              <a:buFontTx/>
              <a:buNone/>
            </a:pPr>
            <a:r>
              <a:rPr lang="en-US" altLang="en-US" sz="2400" i="1">
                <a:solidFill>
                  <a:srgbClr val="000000"/>
                </a:solidFill>
                <a:cs typeface="Times New Roman" pitchFamily="18" charset="0"/>
                <a:sym typeface="Symbol" pitchFamily="18" charset="2"/>
              </a:rPr>
              <a:t>	       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baseline="30000">
                <a:solidFill>
                  <a:srgbClr val="000000"/>
                </a:solidFill>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30000">
                <a:solidFill>
                  <a:srgbClr val="000000"/>
                </a:solidFill>
                <a:cs typeface="Times New Roman" pitchFamily="18" charset="0"/>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a:t>
            </a:r>
          </a:p>
          <a:p>
            <a:pPr eaLnBrk="1" hangingPunct="1">
              <a:buFontTx/>
              <a:buNone/>
            </a:pPr>
            <a:r>
              <a:rPr lang="en-US" altLang="en-US" sz="2400">
                <a:cs typeface="Courier New" pitchFamily="49" charset="0"/>
                <a:sym typeface="Symbol" pitchFamily="18" charset="2"/>
              </a:rPr>
              <a:t>                  </a:t>
            </a:r>
            <a:r>
              <a:rPr lang="en-US" altLang="en-US" sz="2400" i="1">
                <a:solidFill>
                  <a:srgbClr val="000000"/>
                </a:solidFill>
                <a:cs typeface="Times New Roman" pitchFamily="18" charset="0"/>
                <a:sym typeface="Symbol" pitchFamily="18" charset="2"/>
              </a:rPr>
              <a:t>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a:t>
            </a:r>
            <a:r>
              <a:rPr lang="en-US" altLang="en-US" sz="2400" baseline="30000">
                <a:sym typeface="Symbol" pitchFamily="18" charset="2"/>
              </a:rPr>
              <a:t>2</a:t>
            </a:r>
            <a:r>
              <a:rPr lang="en-US" altLang="en-US" sz="2400">
                <a:sym typeface="Symbol" pitchFamily="18" charset="2"/>
              </a:rPr>
              <a:t> =</a:t>
            </a:r>
            <a:r>
              <a:rPr lang="en-US" altLang="en-US" sz="2400" baseline="-25000">
                <a:sym typeface="Symbol" pitchFamily="18" charset="2"/>
              </a:rPr>
              <a:t>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30000">
                <a:solidFill>
                  <a:srgbClr val="000000"/>
                </a:solidFill>
                <a:cs typeface="Times New Roman" pitchFamily="18" charset="0"/>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a:t>
            </a:r>
          </a:p>
          <a:p>
            <a:pPr eaLnBrk="1" hangingPunct="1">
              <a:spcBef>
                <a:spcPct val="0"/>
              </a:spcBef>
              <a:buFontTx/>
              <a:buNone/>
            </a:pPr>
            <a:r>
              <a:rPr lang="en-US" altLang="en-US" sz="2400">
                <a:solidFill>
                  <a:srgbClr val="000000"/>
                </a:solidFill>
                <a:cs typeface="Times New Roman" pitchFamily="18" charset="0"/>
                <a:sym typeface="Symbol" pitchFamily="18" charset="2"/>
              </a:rPr>
              <a:t>Now sin</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a:t>
            </a:r>
            <a:r>
              <a:rPr lang="en-US" altLang="en-US" sz="2400">
                <a:solidFill>
                  <a:srgbClr val="000000"/>
                </a:solidFill>
                <a:cs typeface="Times New Roman" pitchFamily="18" charset="0"/>
                <a:sym typeface="Symbol" pitchFamily="18" charset="2"/>
              </a:rPr>
              <a:t>cos</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1 yields </a:t>
            </a:r>
            <a:r>
              <a:rPr lang="en-US" altLang="en-US" sz="2400">
                <a:solidFill>
                  <a:srgbClr val="000000"/>
                </a:solidFill>
                <a:cs typeface="Times New Roman" pitchFamily="18" charset="0"/>
                <a:sym typeface="Symbol" pitchFamily="18" charset="2"/>
              </a:rPr>
              <a:t>sin</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1 – </a:t>
            </a:r>
            <a:r>
              <a:rPr lang="en-US" altLang="en-US" sz="2400">
                <a:solidFill>
                  <a:srgbClr val="000000"/>
                </a:solidFill>
                <a:cs typeface="Times New Roman" pitchFamily="18" charset="0"/>
                <a:sym typeface="Symbol" pitchFamily="18" charset="2"/>
              </a:rPr>
              <a:t>cos</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  so that </a:t>
            </a:r>
            <a:r>
              <a:rPr lang="en-US" altLang="en-US" sz="2400" i="1">
                <a:solidFill>
                  <a:srgbClr val="000000"/>
                </a:solidFill>
                <a:cs typeface="Times New Roman" pitchFamily="18" charset="0"/>
                <a:sym typeface="Symbol" pitchFamily="18" charset="2"/>
              </a:rPr>
              <a:t>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baseline="-25000">
                <a:sym typeface="Symbol" pitchFamily="18" charset="2"/>
              </a:rPr>
              <a:t> </a:t>
            </a:r>
            <a:r>
              <a:rPr lang="en-US" altLang="en-US" sz="2400" i="1"/>
              <a:t>x</a:t>
            </a:r>
            <a:r>
              <a:rPr lang="en-US" altLang="en-US" sz="2400" baseline="-25000"/>
              <a:t>0</a:t>
            </a:r>
            <a:r>
              <a:rPr lang="en-US" altLang="en-US" sz="2400" baseline="30000"/>
              <a:t>2</a:t>
            </a:r>
            <a:r>
              <a:rPr lang="en-US" altLang="en-US" sz="2400">
                <a:sym typeface="Symbol" pitchFamily="18" charset="2"/>
              </a:rPr>
              <a:t></a:t>
            </a:r>
            <a:r>
              <a:rPr lang="en-US" altLang="en-US" sz="2400" i="1" baseline="30000">
                <a:sym typeface="Symbol" pitchFamily="18" charset="2"/>
              </a:rPr>
              <a:t>2</a:t>
            </a:r>
            <a:r>
              <a:rPr lang="en-US" altLang="en-US" sz="2400">
                <a:solidFill>
                  <a:srgbClr val="000000"/>
                </a:solidFill>
                <a:cs typeface="Times New Roman" pitchFamily="18" charset="0"/>
                <a:sym typeface="Symbol" pitchFamily="18" charset="2"/>
              </a:rPr>
              <a:t>(</a:t>
            </a:r>
            <a:r>
              <a:rPr lang="en-US" altLang="en-US" sz="2400">
                <a:sym typeface="Symbol" pitchFamily="18" charset="2"/>
              </a:rPr>
              <a:t>1 –  </a:t>
            </a:r>
            <a:r>
              <a:rPr lang="en-US" altLang="en-US" sz="2400">
                <a:solidFill>
                  <a:srgbClr val="000000"/>
                </a:solidFill>
                <a:cs typeface="Times New Roman" pitchFamily="18" charset="0"/>
                <a:sym typeface="Symbol" pitchFamily="18" charset="2"/>
              </a:rPr>
              <a:t>cos</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r>
              <a:rPr lang="en-US" altLang="en-US" sz="2400">
                <a:solidFill>
                  <a:srgbClr val="000000"/>
                </a:solidFill>
                <a:cs typeface="Times New Roman" pitchFamily="18" charset="0"/>
                <a:sym typeface="Symbol" pitchFamily="18" charset="2"/>
              </a:rPr>
              <a:t>)</a:t>
            </a:r>
            <a:r>
              <a:rPr lang="en-US" altLang="en-US" sz="2400">
                <a:sym typeface="Symbol" pitchFamily="18" charset="2"/>
              </a:rPr>
              <a:t> or</a:t>
            </a:r>
          </a:p>
          <a:p>
            <a:pPr eaLnBrk="1" hangingPunct="1">
              <a:buFontTx/>
              <a:buNone/>
            </a:pPr>
            <a:r>
              <a:rPr lang="en-US" altLang="en-US" sz="2400" i="1">
                <a:solidFill>
                  <a:srgbClr val="000000"/>
                </a:solidFill>
                <a:cs typeface="Times New Roman" pitchFamily="18" charset="0"/>
                <a:sym typeface="Symbol" pitchFamily="18" charset="2"/>
              </a:rPr>
              <a:t>                 	      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baseline="-25000">
                <a:sym typeface="Symbol" pitchFamily="18" charset="2"/>
              </a:rPr>
              <a:t> </a:t>
            </a:r>
            <a:r>
              <a:rPr lang="en-US" altLang="en-US" sz="2400">
                <a:sym typeface="Symbol" pitchFamily="18" charset="2"/>
              </a:rPr>
              <a:t></a:t>
            </a:r>
            <a:r>
              <a:rPr lang="en-US" altLang="en-US" sz="2400" baseline="3000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25000"/>
              <a:t>0</a:t>
            </a:r>
            <a:r>
              <a:rPr lang="en-US" altLang="en-US" sz="2400" baseline="30000"/>
              <a:t>2</a:t>
            </a:r>
            <a:r>
              <a:rPr lang="en-US" altLang="en-US" sz="2400" baseline="-2500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30000">
                <a:solidFill>
                  <a:srgbClr val="000000"/>
                </a:solidFill>
                <a:cs typeface="Times New Roman" pitchFamily="18" charset="0"/>
                <a:sym typeface="Symbol" pitchFamily="18" charset="2"/>
              </a:rPr>
              <a:t>2 </a:t>
            </a:r>
            <a:r>
              <a:rPr lang="en-US" altLang="en-US" sz="2400">
                <a:sym typeface="Symbol" pitchFamily="18" charset="2"/>
              </a:rPr>
              <a:t></a:t>
            </a:r>
            <a:r>
              <a:rPr lang="en-US" altLang="en-US" sz="2400" i="1">
                <a:sym typeface="Symbol" pitchFamily="18" charset="2"/>
              </a:rPr>
              <a:t>t</a:t>
            </a:r>
            <a:r>
              <a:rPr lang="en-US" altLang="en-US" sz="2400">
                <a:solidFill>
                  <a:srgbClr val="000000"/>
                </a:solidFill>
                <a:cs typeface="Times New Roman" pitchFamily="18" charset="0"/>
                <a:sym typeface="Symbol" pitchFamily="18" charset="2"/>
              </a:rPr>
              <a:t>).</a:t>
            </a:r>
            <a:endParaRPr lang="en-US" altLang="en-US" sz="240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Then </a:t>
            </a:r>
            <a:r>
              <a:rPr lang="en-US" altLang="en-US" sz="2400" i="1">
                <a:solidFill>
                  <a:srgbClr val="000000"/>
                </a:solidFill>
                <a:cs typeface="Times New Roman" pitchFamily="18" charset="0"/>
                <a:sym typeface="Symbol" pitchFamily="18" charset="2"/>
              </a:rPr>
              <a:t>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baseline="-25000">
                <a:sym typeface="Symbol" pitchFamily="18" charset="2"/>
              </a:rPr>
              <a:t> </a:t>
            </a:r>
            <a:r>
              <a:rPr lang="en-US" altLang="en-US" sz="2400">
                <a:sym typeface="Symbol" pitchFamily="18" charset="2"/>
              </a:rPr>
              <a:t></a:t>
            </a:r>
            <a:r>
              <a:rPr lang="en-US" altLang="en-US" sz="2400" baseline="3000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30000"/>
              <a:t>2</a:t>
            </a:r>
            <a:r>
              <a:rPr lang="en-US" altLang="en-US" sz="2400">
                <a:solidFill>
                  <a:srgbClr val="000000"/>
                </a:solidFill>
                <a:cs typeface="Times New Roman" pitchFamily="18" charset="0"/>
                <a:sym typeface="Symbol" pitchFamily="18" charset="2"/>
              </a:rPr>
              <a:t>), which becomes</a:t>
            </a:r>
          </a:p>
        </p:txBody>
      </p:sp>
      <p:grpSp>
        <p:nvGrpSpPr>
          <p:cNvPr id="2" name="Group 48"/>
          <p:cNvGrpSpPr>
            <a:grpSpLocks/>
          </p:cNvGrpSpPr>
          <p:nvPr/>
        </p:nvGrpSpPr>
        <p:grpSpPr bwMode="auto">
          <a:xfrm>
            <a:off x="833438" y="5313363"/>
            <a:ext cx="7464425" cy="461962"/>
            <a:chOff x="525" y="3875"/>
            <a:chExt cx="4702" cy="291"/>
          </a:xfrm>
        </p:grpSpPr>
        <p:sp>
          <p:nvSpPr>
            <p:cNvPr id="27655" name="Rectangle 43"/>
            <p:cNvSpPr>
              <a:spLocks noChangeArrowheads="1"/>
            </p:cNvSpPr>
            <p:nvPr/>
          </p:nvSpPr>
          <p:spPr bwMode="auto">
            <a:xfrm>
              <a:off x="528" y="3898"/>
              <a:ext cx="243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a:t>
              </a:r>
              <a:r>
                <a:rPr lang="en-US" altLang="en-US" sz="2400">
                  <a:sym typeface="Symbol" pitchFamily="18" charset="2"/>
                </a:rPr>
                <a:t>= </a:t>
              </a:r>
              <a:r>
                <a:rPr lang="en-US" altLang="en-US" sz="2400" i="1">
                  <a:sym typeface="Symbol" pitchFamily="18" charset="2"/>
                </a:rPr>
                <a:t>   </a:t>
              </a:r>
              <a:r>
                <a:rPr lang="en-US" altLang="en-US" sz="2400">
                  <a:solidFill>
                    <a:srgbClr val="000000"/>
                  </a:solidFill>
                  <a:cs typeface="Times New Roman" pitchFamily="18" charset="0"/>
                  <a:sym typeface="Symbol" pitchFamily="18" charset="2"/>
                </a:rPr>
                <a:t> </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30000"/>
                <a:t>2</a:t>
              </a:r>
              <a:endParaRPr lang="en-US" altLang="en-US" sz="2400">
                <a:solidFill>
                  <a:srgbClr val="000000"/>
                </a:solidFill>
                <a:cs typeface="Times New Roman" pitchFamily="18" charset="0"/>
                <a:sym typeface="Symbol" pitchFamily="18" charset="2"/>
              </a:endParaRPr>
            </a:p>
          </p:txBody>
        </p:sp>
        <p:sp>
          <p:nvSpPr>
            <p:cNvPr id="27656" name="Text Box 44"/>
            <p:cNvSpPr txBox="1">
              <a:spLocks noChangeArrowheads="1"/>
            </p:cNvSpPr>
            <p:nvPr/>
          </p:nvSpPr>
          <p:spPr bwMode="auto">
            <a:xfrm>
              <a:off x="2967" y="3875"/>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x </a:t>
              </a:r>
              <a:r>
                <a:rPr lang="en-US" altLang="en-US" sz="2400">
                  <a:solidFill>
                    <a:schemeClr val="bg1"/>
                  </a:solidFill>
                </a:rPr>
                <a:t>and v</a:t>
              </a:r>
            </a:p>
          </p:txBody>
        </p:sp>
        <p:sp>
          <p:nvSpPr>
            <p:cNvPr id="27657" name="Rectangle 45"/>
            <p:cNvSpPr>
              <a:spLocks noChangeArrowheads="1"/>
            </p:cNvSpPr>
            <p:nvPr/>
          </p:nvSpPr>
          <p:spPr bwMode="auto">
            <a:xfrm>
              <a:off x="525" y="3877"/>
              <a:ext cx="4701" cy="2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58" name="Freeform 47"/>
            <p:cNvSpPr>
              <a:spLocks/>
            </p:cNvSpPr>
            <p:nvPr/>
          </p:nvSpPr>
          <p:spPr bwMode="auto">
            <a:xfrm>
              <a:off x="1215" y="3911"/>
              <a:ext cx="810" cy="214"/>
            </a:xfrm>
            <a:custGeom>
              <a:avLst/>
              <a:gdLst>
                <a:gd name="T0" fmla="*/ 0 w 849"/>
                <a:gd name="T1" fmla="*/ 113208 h 142"/>
                <a:gd name="T2" fmla="*/ 72 w 849"/>
                <a:gd name="T3" fmla="*/ 212505 h 142"/>
                <a:gd name="T4" fmla="*/ 144 w 849"/>
                <a:gd name="T5" fmla="*/ 0 h 142"/>
                <a:gd name="T6" fmla="*/ 1612 w 849"/>
                <a:gd name="T7" fmla="*/ 0 h 142"/>
                <a:gd name="T8" fmla="*/ 0 60000 65536"/>
                <a:gd name="T9" fmla="*/ 0 60000 65536"/>
                <a:gd name="T10" fmla="*/ 0 60000 65536"/>
                <a:gd name="T11" fmla="*/ 0 60000 65536"/>
                <a:gd name="T12" fmla="*/ 0 w 849"/>
                <a:gd name="T13" fmla="*/ 0 h 142"/>
                <a:gd name="T14" fmla="*/ 849 w 849"/>
                <a:gd name="T15" fmla="*/ 142 h 142"/>
              </a:gdLst>
              <a:ahLst/>
              <a:cxnLst>
                <a:cxn ang="T8">
                  <a:pos x="T0" y="T1"/>
                </a:cxn>
                <a:cxn ang="T9">
                  <a:pos x="T2" y="T3"/>
                </a:cxn>
                <a:cxn ang="T10">
                  <a:pos x="T4" y="T5"/>
                </a:cxn>
                <a:cxn ang="T11">
                  <a:pos x="T6" y="T7"/>
                </a:cxn>
              </a:cxnLst>
              <a:rect l="T12" t="T13" r="T14" b="T15"/>
              <a:pathLst>
                <a:path w="849" h="142">
                  <a:moveTo>
                    <a:pt x="0" y="76"/>
                  </a:moveTo>
                  <a:lnTo>
                    <a:pt x="38" y="142"/>
                  </a:lnTo>
                  <a:lnTo>
                    <a:pt x="76" y="0"/>
                  </a:lnTo>
                  <a:lnTo>
                    <a:pt x="84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5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14" name="Line 23"/>
          <p:cNvSpPr>
            <a:spLocks noChangeShapeType="1"/>
          </p:cNvSpPr>
          <p:nvPr/>
        </p:nvSpPr>
        <p:spPr bwMode="auto">
          <a:xfrm>
            <a:off x="2243138" y="3117850"/>
            <a:ext cx="2108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4"/>
          <p:cNvSpPr>
            <a:spLocks noChangeShapeType="1"/>
          </p:cNvSpPr>
          <p:nvPr/>
        </p:nvSpPr>
        <p:spPr bwMode="auto">
          <a:xfrm>
            <a:off x="3475038" y="5175250"/>
            <a:ext cx="31591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4578">
                                            <p:txEl>
                                              <p:pRg st="1" end="1"/>
                                            </p:txEl>
                                          </p:spTgt>
                                        </p:tgtEl>
                                        <p:attrNameLst>
                                          <p:attrName>style.visibility</p:attrName>
                                        </p:attrNameLst>
                                      </p:cBhvr>
                                      <p:to>
                                        <p:strVal val="visible"/>
                                      </p:to>
                                    </p:set>
                                    <p:anim calcmode="lin" valueType="num">
                                      <p:cBhvr additive="base">
                                        <p:cTn id="7" dur="500" fill="hold"/>
                                        <p:tgtEl>
                                          <p:spTgt spid="664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4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4578">
                                            <p:txEl>
                                              <p:pRg st="2" end="2"/>
                                            </p:txEl>
                                          </p:spTgt>
                                        </p:tgtEl>
                                        <p:attrNameLst>
                                          <p:attrName>style.visibility</p:attrName>
                                        </p:attrNameLst>
                                      </p:cBhvr>
                                      <p:to>
                                        <p:strVal val="visible"/>
                                      </p:to>
                                    </p:set>
                                    <p:anim calcmode="lin" valueType="num">
                                      <p:cBhvr additive="base">
                                        <p:cTn id="13" dur="500" fill="hold"/>
                                        <p:tgtEl>
                                          <p:spTgt spid="6645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4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4578">
                                            <p:txEl>
                                              <p:pRg st="3" end="3"/>
                                            </p:txEl>
                                          </p:spTgt>
                                        </p:tgtEl>
                                        <p:attrNameLst>
                                          <p:attrName>style.visibility</p:attrName>
                                        </p:attrNameLst>
                                      </p:cBhvr>
                                      <p:to>
                                        <p:strVal val="visible"/>
                                      </p:to>
                                    </p:set>
                                    <p:anim calcmode="lin" valueType="num">
                                      <p:cBhvr additive="base">
                                        <p:cTn id="19" dur="500" fill="hold"/>
                                        <p:tgtEl>
                                          <p:spTgt spid="6645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4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4578">
                                            <p:txEl>
                                              <p:pRg st="4" end="4"/>
                                            </p:txEl>
                                          </p:spTgt>
                                        </p:tgtEl>
                                        <p:attrNameLst>
                                          <p:attrName>style.visibility</p:attrName>
                                        </p:attrNameLst>
                                      </p:cBhvr>
                                      <p:to>
                                        <p:strVal val="visible"/>
                                      </p:to>
                                    </p:set>
                                    <p:anim calcmode="lin" valueType="num">
                                      <p:cBhvr additive="base">
                                        <p:cTn id="25" dur="500" fill="hold"/>
                                        <p:tgtEl>
                                          <p:spTgt spid="66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4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4578">
                                            <p:txEl>
                                              <p:pRg st="5" end="5"/>
                                            </p:txEl>
                                          </p:spTgt>
                                        </p:tgtEl>
                                        <p:attrNameLst>
                                          <p:attrName>style.visibility</p:attrName>
                                        </p:attrNameLst>
                                      </p:cBhvr>
                                      <p:to>
                                        <p:strVal val="visible"/>
                                      </p:to>
                                    </p:set>
                                    <p:anim calcmode="lin" valueType="num">
                                      <p:cBhvr additive="base">
                                        <p:cTn id="31" dur="500" fill="hold"/>
                                        <p:tgtEl>
                                          <p:spTgt spid="6645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4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4578">
                                            <p:txEl>
                                              <p:pRg st="6" end="6"/>
                                            </p:txEl>
                                          </p:spTgt>
                                        </p:tgtEl>
                                        <p:attrNameLst>
                                          <p:attrName>style.visibility</p:attrName>
                                        </p:attrNameLst>
                                      </p:cBhvr>
                                      <p:to>
                                        <p:strVal val="visible"/>
                                      </p:to>
                                    </p:set>
                                    <p:anim calcmode="lin" valueType="num">
                                      <p:cBhvr additive="base">
                                        <p:cTn id="37" dur="500" fill="hold"/>
                                        <p:tgtEl>
                                          <p:spTgt spid="6645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45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4578">
                                            <p:txEl>
                                              <p:pRg st="7" end="7"/>
                                            </p:txEl>
                                          </p:spTgt>
                                        </p:tgtEl>
                                        <p:attrNameLst>
                                          <p:attrName>style.visibility</p:attrName>
                                        </p:attrNameLst>
                                      </p:cBhvr>
                                      <p:to>
                                        <p:strVal val="visible"/>
                                      </p:to>
                                    </p:set>
                                    <p:anim calcmode="lin" valueType="num">
                                      <p:cBhvr additive="base">
                                        <p:cTn id="43" dur="500" fill="hold"/>
                                        <p:tgtEl>
                                          <p:spTgt spid="66457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45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64578">
                                            <p:txEl>
                                              <p:pRg st="8" end="8"/>
                                            </p:txEl>
                                          </p:spTgt>
                                        </p:tgtEl>
                                        <p:attrNameLst>
                                          <p:attrName>style.visibility</p:attrName>
                                        </p:attrNameLst>
                                      </p:cBhvr>
                                      <p:to>
                                        <p:strVal val="visible"/>
                                      </p:to>
                                    </p:set>
                                    <p:anim calcmode="lin" valueType="num">
                                      <p:cBhvr additive="base">
                                        <p:cTn id="49" dur="500" fill="hold"/>
                                        <p:tgtEl>
                                          <p:spTgt spid="66457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45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10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36" name="Rectangle 12"/>
          <p:cNvSpPr>
            <a:spLocks noChangeArrowheads="1"/>
          </p:cNvSpPr>
          <p:nvPr/>
        </p:nvSpPr>
        <p:spPr bwMode="auto">
          <a:xfrm>
            <a:off x="674688" y="1770063"/>
            <a:ext cx="7772400" cy="49704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A spring having a                                              spring constant of 125 n</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m</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a:solidFill>
                  <a:srgbClr val="000000"/>
                </a:solidFill>
                <a:cs typeface="Times New Roman" pitchFamily="18" charset="0"/>
                <a:sym typeface="Symbol" pitchFamily="18" charset="2"/>
              </a:rPr>
              <a:t>(a) Using Hooke’s law, show that the mass-spring system undergoes SHM with </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k / m.</a:t>
            </a:r>
            <a:r>
              <a:rPr lang="en-US" altLang="en-US" sz="2400">
                <a:solidFill>
                  <a:srgbClr val="000000"/>
                </a:solidFill>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SOLUTION: Hooke’s law states that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kx</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Newton’s second law states that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ma</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sym typeface="Symbol" pitchFamily="18" charset="2"/>
              </a:rPr>
              <a:t>ma</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kx</a:t>
            </a:r>
            <a:r>
              <a:rPr lang="en-US" altLang="en-US" sz="2400">
                <a:solidFill>
                  <a:srgbClr val="000000"/>
                </a:solidFill>
                <a:cs typeface="Times New Roman" pitchFamily="18" charset="0"/>
                <a:sym typeface="Symbol" pitchFamily="18" charset="2"/>
              </a:rPr>
              <a:t> or </a:t>
            </a: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 (</a:t>
            </a:r>
            <a:r>
              <a:rPr lang="en-US" altLang="en-US" sz="2400" i="1">
                <a:solidFill>
                  <a:srgbClr val="000000"/>
                </a:solidFill>
                <a:cs typeface="Times New Roman" pitchFamily="18" charset="0"/>
                <a:sym typeface="Symbol" pitchFamily="18" charset="2"/>
              </a:rPr>
              <a:t>k / m</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The result of </a:t>
            </a: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 (</a:t>
            </a:r>
            <a:r>
              <a:rPr lang="en-US" altLang="en-US" sz="2400" i="1">
                <a:solidFill>
                  <a:srgbClr val="000000"/>
                </a:solidFill>
                <a:cs typeface="Times New Roman" pitchFamily="18" charset="0"/>
                <a:sym typeface="Symbol" pitchFamily="18" charset="2"/>
              </a:rPr>
              <a:t>k / m</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is of the form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x </a:t>
            </a:r>
            <a:r>
              <a:rPr lang="en-US" altLang="en-US" sz="2400">
                <a:solidFill>
                  <a:srgbClr val="000000"/>
                </a:solidFill>
                <a:cs typeface="Times New Roman" pitchFamily="18" charset="0"/>
              </a:rPr>
              <a:t>where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k / m</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Therefore, the mass-spring system is in SHM.</a:t>
            </a:r>
          </a:p>
        </p:txBody>
      </p:sp>
      <p:sp>
        <p:nvSpPr>
          <p:cNvPr id="286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66662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66637" name="Freeform 13"/>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638" name="Rectangle 14"/>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2"/>
          <p:cNvGrpSpPr>
            <a:grpSpLocks/>
          </p:cNvGrpSpPr>
          <p:nvPr/>
        </p:nvGrpSpPr>
        <p:grpSpPr bwMode="auto">
          <a:xfrm>
            <a:off x="5065713" y="1739900"/>
            <a:ext cx="4078287" cy="990600"/>
            <a:chOff x="1190" y="3183"/>
            <a:chExt cx="2993" cy="727"/>
          </a:xfrm>
        </p:grpSpPr>
        <p:sp>
          <p:nvSpPr>
            <p:cNvPr id="28680" name="Freeform 16"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Line 1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Text Box 2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8684" name="Line 23"/>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24"/>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25"/>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26"/>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27"/>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28"/>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29"/>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30"/>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Freeform 31"/>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6626">
                                            <p:txEl>
                                              <p:pRg st="0" end="0"/>
                                            </p:txEl>
                                          </p:spTgt>
                                        </p:tgtEl>
                                        <p:attrNameLst>
                                          <p:attrName>style.visibility</p:attrName>
                                        </p:attrNameLst>
                                      </p:cBhvr>
                                      <p:to>
                                        <p:strVal val="visible"/>
                                      </p:to>
                                    </p:set>
                                    <p:anim calcmode="lin" valueType="num">
                                      <p:cBhvr additive="base">
                                        <p:cTn id="7" dur="500" fill="hold"/>
                                        <p:tgtEl>
                                          <p:spTgt spid="66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6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636">
                                            <p:txEl>
                                              <p:pRg st="0" end="0"/>
                                            </p:txEl>
                                          </p:spTgt>
                                        </p:tgtEl>
                                        <p:attrNameLst>
                                          <p:attrName>style.visibility</p:attrName>
                                        </p:attrNameLst>
                                      </p:cBhvr>
                                      <p:to>
                                        <p:strVal val="visible"/>
                                      </p:to>
                                    </p:set>
                                    <p:anim calcmode="lin" valueType="num">
                                      <p:cBhvr additive="base">
                                        <p:cTn id="13" dur="500" fill="hold"/>
                                        <p:tgtEl>
                                          <p:spTgt spid="666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6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6638"/>
                                        </p:tgtEl>
                                        <p:attrNameLst>
                                          <p:attrName>style.visibility</p:attrName>
                                        </p:attrNameLst>
                                      </p:cBhvr>
                                      <p:to>
                                        <p:strVal val="visible"/>
                                      </p:to>
                                    </p:set>
                                    <p:animEffect transition="in" filter="fade">
                                      <p:cBhvr>
                                        <p:cTn id="20" dur="500"/>
                                        <p:tgtEl>
                                          <p:spTgt spid="666638"/>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66637"/>
                                        </p:tgtEl>
                                        <p:attrNameLst>
                                          <p:attrName>style.visibility</p:attrName>
                                        </p:attrNameLst>
                                      </p:cBhvr>
                                      <p:to>
                                        <p:strVal val="visible"/>
                                      </p:to>
                                    </p:set>
                                    <p:animEffect transition="in" filter="fade">
                                      <p:cBhvr>
                                        <p:cTn id="24" dur="500"/>
                                        <p:tgtEl>
                                          <p:spTgt spid="666637"/>
                                        </p:tgtEl>
                                      </p:cBhvr>
                                    </p:animEffect>
                                  </p:childTnLst>
                                </p:cTn>
                              </p:par>
                              <p:par>
                                <p:cTn id="25" presetID="6" presetClass="emph" presetSubtype="0" repeatCount="indefinite" accel="50000" decel="50000" autoRev="1" fill="hold" grpId="1" nodeType="withEffect">
                                  <p:stCondLst>
                                    <p:cond delay="0"/>
                                  </p:stCondLst>
                                  <p:childTnLst>
                                    <p:animScale>
                                      <p:cBhvr>
                                        <p:cTn id="26" dur="3000" fill="hold"/>
                                        <p:tgtEl>
                                          <p:spTgt spid="666637"/>
                                        </p:tgtEl>
                                      </p:cBhvr>
                                      <p:by x="25000" y="100000"/>
                                    </p:animScale>
                                  </p:childTnLst>
                                </p:cTn>
                              </p:par>
                              <p:par>
                                <p:cTn id="2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28" dur="3000" fill="hold"/>
                                        <p:tgtEl>
                                          <p:spTgt spid="666637"/>
                                        </p:tgtEl>
                                        <p:attrNameLst>
                                          <p:attrName>ppt_x</p:attrName>
                                          <p:attrName>ppt_y</p:attrName>
                                        </p:attrNameLst>
                                      </p:cBhvr>
                                      <p:rCtr x="-6806" y="0"/>
                                    </p:animMotion>
                                  </p:childTnLst>
                                </p:cTn>
                              </p:par>
                              <p:par>
                                <p:cTn id="2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30" dur="3000" fill="hold"/>
                                        <p:tgtEl>
                                          <p:spTgt spid="666638"/>
                                        </p:tgtEl>
                                        <p:attrNameLst>
                                          <p:attrName>ppt_x</p:attrName>
                                          <p:attrName>ppt_y</p:attrName>
                                        </p:attrNameLst>
                                      </p:cBhvr>
                                      <p:rCtr x="-11441" y="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66636">
                                            <p:txEl>
                                              <p:pRg st="1" end="1"/>
                                            </p:txEl>
                                          </p:spTgt>
                                        </p:tgtEl>
                                        <p:attrNameLst>
                                          <p:attrName>style.visibility</p:attrName>
                                        </p:attrNameLst>
                                      </p:cBhvr>
                                      <p:to>
                                        <p:strVal val="visible"/>
                                      </p:to>
                                    </p:set>
                                    <p:anim calcmode="lin" valueType="num">
                                      <p:cBhvr additive="base">
                                        <p:cTn id="35" dur="500" fill="hold"/>
                                        <p:tgtEl>
                                          <p:spTgt spid="66663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66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66636">
                                            <p:txEl>
                                              <p:pRg st="2" end="2"/>
                                            </p:txEl>
                                          </p:spTgt>
                                        </p:tgtEl>
                                        <p:attrNameLst>
                                          <p:attrName>style.visibility</p:attrName>
                                        </p:attrNameLst>
                                      </p:cBhvr>
                                      <p:to>
                                        <p:strVal val="visible"/>
                                      </p:to>
                                    </p:set>
                                    <p:anim calcmode="lin" valueType="num">
                                      <p:cBhvr additive="base">
                                        <p:cTn id="41" dur="500" fill="hold"/>
                                        <p:tgtEl>
                                          <p:spTgt spid="66663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66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66636">
                                            <p:txEl>
                                              <p:pRg st="3" end="3"/>
                                            </p:txEl>
                                          </p:spTgt>
                                        </p:tgtEl>
                                        <p:attrNameLst>
                                          <p:attrName>style.visibility</p:attrName>
                                        </p:attrNameLst>
                                      </p:cBhvr>
                                      <p:to>
                                        <p:strVal val="visible"/>
                                      </p:to>
                                    </p:set>
                                    <p:anim calcmode="lin" valueType="num">
                                      <p:cBhvr additive="base">
                                        <p:cTn id="47" dur="500" fill="hold"/>
                                        <p:tgtEl>
                                          <p:spTgt spid="66663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66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666636">
                                            <p:txEl>
                                              <p:pRg st="4" end="4"/>
                                            </p:txEl>
                                          </p:spTgt>
                                        </p:tgtEl>
                                        <p:attrNameLst>
                                          <p:attrName>style.visibility</p:attrName>
                                        </p:attrNameLst>
                                      </p:cBhvr>
                                      <p:to>
                                        <p:strVal val="visible"/>
                                      </p:to>
                                    </p:set>
                                    <p:anim calcmode="lin" valueType="num">
                                      <p:cBhvr additive="base">
                                        <p:cTn id="53" dur="500" fill="hold"/>
                                        <p:tgtEl>
                                          <p:spTgt spid="66663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66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666636">
                                            <p:txEl>
                                              <p:pRg st="5" end="5"/>
                                            </p:txEl>
                                          </p:spTgt>
                                        </p:tgtEl>
                                        <p:attrNameLst>
                                          <p:attrName>style.visibility</p:attrName>
                                        </p:attrNameLst>
                                      </p:cBhvr>
                                      <p:to>
                                        <p:strVal val="visible"/>
                                      </p:to>
                                    </p:set>
                                    <p:anim calcmode="lin" valueType="num">
                                      <p:cBhvr additive="base">
                                        <p:cTn id="59" dur="500" fill="hold"/>
                                        <p:tgtEl>
                                          <p:spTgt spid="666636">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66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66636">
                                            <p:txEl>
                                              <p:pRg st="6" end="6"/>
                                            </p:txEl>
                                          </p:spTgt>
                                        </p:tgtEl>
                                        <p:attrNameLst>
                                          <p:attrName>style.visibility</p:attrName>
                                        </p:attrNameLst>
                                      </p:cBhvr>
                                      <p:to>
                                        <p:strVal val="visible"/>
                                      </p:to>
                                    </p:set>
                                    <p:anim calcmode="lin" valueType="num">
                                      <p:cBhvr additive="base">
                                        <p:cTn id="65" dur="500" fill="hold"/>
                                        <p:tgtEl>
                                          <p:spTgt spid="666636">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66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7" grpId="0" animBg="1"/>
      <p:bldP spid="666637" grpId="1" animBg="1"/>
      <p:bldP spid="666637" grpId="2" animBg="1"/>
      <p:bldP spid="666638" grpId="0" animBg="1"/>
      <p:bldP spid="66663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2" name="Rectangle 4"/>
          <p:cNvSpPr>
            <a:spLocks noChangeArrowheads="1"/>
          </p:cNvSpPr>
          <p:nvPr/>
        </p:nvSpPr>
        <p:spPr bwMode="auto">
          <a:xfrm>
            <a:off x="674688" y="1770063"/>
            <a:ext cx="7772400" cy="4143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A spring having a                                               spring constant of 125 n</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m</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a:solidFill>
                  <a:srgbClr val="000000"/>
                </a:solidFill>
                <a:cs typeface="Times New Roman" pitchFamily="18" charset="0"/>
                <a:sym typeface="Symbol" pitchFamily="18" charset="2"/>
              </a:rPr>
              <a:t>(b) Find the angular frequency, frequency and period of the oscillation. </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Since </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k / m</a:t>
            </a:r>
            <a:r>
              <a:rPr lang="en-US" altLang="en-US" sz="2400">
                <a:solidFill>
                  <a:srgbClr val="000000"/>
                </a:solidFill>
                <a:cs typeface="Times New Roman" pitchFamily="18" charset="0"/>
                <a:sym typeface="Symbol" pitchFamily="18" charset="2"/>
              </a:rPr>
              <a:t> = 125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5 = 25 then  = 5 rad</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Since  = 2</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then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2 = 5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2 = 0.80 Hz.</a:t>
            </a:r>
          </a:p>
          <a:p>
            <a:pPr eaLnBrk="1" hangingPunct="1">
              <a:buFontTx/>
              <a:buNone/>
            </a:pPr>
            <a:r>
              <a:rPr lang="en-US" altLang="en-US" sz="2400">
                <a:solidFill>
                  <a:srgbClr val="000000"/>
                </a:solidFill>
                <a:cs typeface="Times New Roman" pitchFamily="18" charset="0"/>
                <a:sym typeface="Symbol" pitchFamily="18" charset="2"/>
              </a:rPr>
              <a:t>Since  = 2 </a:t>
            </a: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then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2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 = 2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5 = 1.3 s. </a:t>
            </a:r>
          </a:p>
        </p:txBody>
      </p:sp>
      <p:sp>
        <p:nvSpPr>
          <p:cNvPr id="296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2970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2773"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774"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2970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970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2774"/>
                                        </p:tgtEl>
                                        <p:attrNameLst>
                                          <p:attrName>style.visibility</p:attrName>
                                        </p:attrNameLst>
                                      </p:cBhvr>
                                      <p:to>
                                        <p:strVal val="visible"/>
                                      </p:to>
                                    </p:set>
                                    <p:animEffect transition="in" filter="fade">
                                      <p:cBhvr>
                                        <p:cTn id="10" dur="500"/>
                                        <p:tgtEl>
                                          <p:spTgt spid="67277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2773"/>
                                        </p:tgtEl>
                                        <p:attrNameLst>
                                          <p:attrName>style.visibility</p:attrName>
                                        </p:attrNameLst>
                                      </p:cBhvr>
                                      <p:to>
                                        <p:strVal val="visible"/>
                                      </p:to>
                                    </p:set>
                                    <p:animEffect transition="in" filter="fade">
                                      <p:cBhvr>
                                        <p:cTn id="14" dur="500"/>
                                        <p:tgtEl>
                                          <p:spTgt spid="672773"/>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2773"/>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2773"/>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2774"/>
                                        </p:tgtEl>
                                        <p:attrNameLst>
                                          <p:attrName>ppt_x</p:attrName>
                                          <p:attrName>ppt_y</p:attrName>
                                        </p:attrNameLst>
                                      </p:cBhvr>
                                      <p:rCtr x="-11441"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2772">
                                            <p:txEl>
                                              <p:pRg st="1" end="1"/>
                                            </p:txEl>
                                          </p:spTgt>
                                        </p:tgtEl>
                                        <p:attrNameLst>
                                          <p:attrName>style.visibility</p:attrName>
                                        </p:attrNameLst>
                                      </p:cBhvr>
                                      <p:to>
                                        <p:strVal val="visible"/>
                                      </p:to>
                                    </p:set>
                                    <p:anim calcmode="lin" valueType="num">
                                      <p:cBhvr additive="base">
                                        <p:cTn id="25" dur="500" fill="hold"/>
                                        <p:tgtEl>
                                          <p:spTgt spid="67277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2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72772">
                                            <p:txEl>
                                              <p:pRg st="2" end="2"/>
                                            </p:txEl>
                                          </p:spTgt>
                                        </p:tgtEl>
                                        <p:attrNameLst>
                                          <p:attrName>style.visibility</p:attrName>
                                        </p:attrNameLst>
                                      </p:cBhvr>
                                      <p:to>
                                        <p:strVal val="visible"/>
                                      </p:to>
                                    </p:set>
                                    <p:anim calcmode="lin" valueType="num">
                                      <p:cBhvr additive="base">
                                        <p:cTn id="31" dur="500" fill="hold"/>
                                        <p:tgtEl>
                                          <p:spTgt spid="67277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2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72772">
                                            <p:txEl>
                                              <p:pRg st="3" end="3"/>
                                            </p:txEl>
                                          </p:spTgt>
                                        </p:tgtEl>
                                        <p:attrNameLst>
                                          <p:attrName>style.visibility</p:attrName>
                                        </p:attrNameLst>
                                      </p:cBhvr>
                                      <p:to>
                                        <p:strVal val="visible"/>
                                      </p:to>
                                    </p:set>
                                    <p:anim calcmode="lin" valueType="num">
                                      <p:cBhvr additive="base">
                                        <p:cTn id="37" dur="500" fill="hold"/>
                                        <p:tgtEl>
                                          <p:spTgt spid="67277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2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72772">
                                            <p:txEl>
                                              <p:pRg st="4" end="4"/>
                                            </p:txEl>
                                          </p:spTgt>
                                        </p:tgtEl>
                                        <p:attrNameLst>
                                          <p:attrName>style.visibility</p:attrName>
                                        </p:attrNameLst>
                                      </p:cBhvr>
                                      <p:to>
                                        <p:strVal val="visible"/>
                                      </p:to>
                                    </p:set>
                                    <p:anim calcmode="lin" valueType="num">
                                      <p:cBhvr additive="base">
                                        <p:cTn id="43" dur="500" fill="hold"/>
                                        <p:tgtEl>
                                          <p:spTgt spid="67277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2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72772">
                                            <p:txEl>
                                              <p:pRg st="5" end="5"/>
                                            </p:txEl>
                                          </p:spTgt>
                                        </p:tgtEl>
                                        <p:attrNameLst>
                                          <p:attrName>style.visibility</p:attrName>
                                        </p:attrNameLst>
                                      </p:cBhvr>
                                      <p:to>
                                        <p:strVal val="visible"/>
                                      </p:to>
                                    </p:set>
                                    <p:anim calcmode="lin" valueType="num">
                                      <p:cBhvr additive="base">
                                        <p:cTn id="49" dur="500" fill="hold"/>
                                        <p:tgtEl>
                                          <p:spTgt spid="67277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2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3" grpId="0" animBg="1"/>
      <p:bldP spid="672773" grpId="1" animBg="1"/>
      <p:bldP spid="672773" grpId="2" animBg="1"/>
      <p:bldP spid="672774" grpId="0" animBg="1"/>
      <p:bldP spid="67277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4" name="Rectangle 4"/>
          <p:cNvSpPr>
            <a:spLocks noChangeArrowheads="1"/>
          </p:cNvSpPr>
          <p:nvPr/>
        </p:nvSpPr>
        <p:spPr bwMode="auto">
          <a:xfrm>
            <a:off x="674688" y="1770063"/>
            <a:ext cx="7772400" cy="4984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n</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(c) Show that the position and velocity of the mass at any time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is given by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and that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k / m</a:t>
            </a:r>
            <a:r>
              <a:rPr lang="en-US" altLang="en-US" sz="2400" dirty="0">
                <a:solidFill>
                  <a:srgbClr val="000000"/>
                </a:solidFill>
                <a:cs typeface="Times New Roman" pitchFamily="18" charset="0"/>
                <a:sym typeface="Symbol" pitchFamily="18" charset="2"/>
              </a:rPr>
              <a:t> = 125 </a:t>
            </a:r>
            <a:r>
              <a:rPr lang="en-US" altLang="en-US" sz="2400" i="1"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sym typeface="Symbol" pitchFamily="18" charset="2"/>
              </a:rPr>
              <a:t> 5 = 25 so  = 5 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4 m, and </a:t>
            </a:r>
            <a:r>
              <a:rPr lang="en-US" altLang="en-US" sz="2400" i="1" dirty="0">
                <a:solidFill>
                  <a:srgbClr val="000000"/>
                </a:solidFill>
                <a:cs typeface="Times New Roman" pitchFamily="18" charset="0"/>
                <a:sym typeface="Symbol" pitchFamily="18" charset="2"/>
              </a:rPr>
              <a:t>v</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o</a:t>
            </a:r>
            <a:r>
              <a:rPr lang="en-US" altLang="en-US" sz="2400" dirty="0">
                <a:solidFill>
                  <a:srgbClr val="000000"/>
                </a:solidFill>
                <a:cs typeface="Times New Roman" pitchFamily="18" charset="0"/>
                <a:sym typeface="Symbol" pitchFamily="18" charset="2"/>
              </a:rPr>
              <a:t> = 4(5) = 20 m</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 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and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0, so use Set 1: </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 x</a:t>
            </a:r>
            <a:r>
              <a:rPr lang="en-US" altLang="en-US" sz="2400" baseline="-25000" dirty="0">
                <a:solidFill>
                  <a:srgbClr val="000000"/>
                </a:solidFill>
                <a:cs typeface="Times New Roman" pitchFamily="18" charset="0"/>
                <a:sym typeface="Symbol" pitchFamily="18" charset="2"/>
              </a:rPr>
              <a:t>o</a:t>
            </a:r>
            <a:r>
              <a:rPr lang="en-US" altLang="en-US" sz="2400" dirty="0">
                <a:solidFill>
                  <a:srgbClr val="000000"/>
                </a:solidFill>
                <a:cs typeface="Times New Roman" pitchFamily="18" charset="0"/>
                <a:sym typeface="Symbol" pitchFamily="18" charset="2"/>
              </a:rPr>
              <a:t></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ym typeface="Symbol" pitchFamily="18" charset="2"/>
              </a:rPr>
              <a:t>.</a:t>
            </a:r>
            <a:endParaRPr lang="en-US" altLang="en-US" sz="2400" dirty="0">
              <a:solidFill>
                <a:srgbClr val="000000"/>
              </a:solidFill>
              <a:cs typeface="Times New Roman" pitchFamily="18" charset="0"/>
              <a:sym typeface="Symbol" pitchFamily="18" charset="2"/>
            </a:endParaRPr>
          </a:p>
        </p:txBody>
      </p:sp>
      <p:sp>
        <p:nvSpPr>
          <p:cNvPr id="307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0724"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0725"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726"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0728"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0732"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0726"/>
                                        </p:tgtEl>
                                        <p:attrNameLst>
                                          <p:attrName>style.visibility</p:attrName>
                                        </p:attrNameLst>
                                      </p:cBhvr>
                                      <p:to>
                                        <p:strVal val="visible"/>
                                      </p:to>
                                    </p:set>
                                    <p:animEffect transition="in" filter="fade">
                                      <p:cBhvr>
                                        <p:cTn id="10" dur="500"/>
                                        <p:tgtEl>
                                          <p:spTgt spid="67072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0725"/>
                                        </p:tgtEl>
                                        <p:attrNameLst>
                                          <p:attrName>style.visibility</p:attrName>
                                        </p:attrNameLst>
                                      </p:cBhvr>
                                      <p:to>
                                        <p:strVal val="visible"/>
                                      </p:to>
                                    </p:set>
                                    <p:animEffect transition="in" filter="fade">
                                      <p:cBhvr>
                                        <p:cTn id="14" dur="500"/>
                                        <p:tgtEl>
                                          <p:spTgt spid="670725"/>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0725"/>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0725"/>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0726"/>
                                        </p:tgtEl>
                                        <p:attrNameLst>
                                          <p:attrName>ppt_x</p:attrName>
                                          <p:attrName>ppt_y</p:attrName>
                                        </p:attrNameLst>
                                      </p:cBhvr>
                                      <p:rCtr x="-11441"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0724">
                                            <p:txEl>
                                              <p:pRg st="1" end="1"/>
                                            </p:txEl>
                                          </p:spTgt>
                                        </p:tgtEl>
                                        <p:attrNameLst>
                                          <p:attrName>style.visibility</p:attrName>
                                        </p:attrNameLst>
                                      </p:cBhvr>
                                      <p:to>
                                        <p:strVal val="visible"/>
                                      </p:to>
                                    </p:set>
                                    <p:anim calcmode="lin" valueType="num">
                                      <p:cBhvr additive="base">
                                        <p:cTn id="25" dur="500" fill="hold"/>
                                        <p:tgtEl>
                                          <p:spTgt spid="6707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07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70724">
                                            <p:txEl>
                                              <p:pRg st="2" end="2"/>
                                            </p:txEl>
                                          </p:spTgt>
                                        </p:tgtEl>
                                        <p:attrNameLst>
                                          <p:attrName>style.visibility</p:attrName>
                                        </p:attrNameLst>
                                      </p:cBhvr>
                                      <p:to>
                                        <p:strVal val="visible"/>
                                      </p:to>
                                    </p:set>
                                    <p:anim calcmode="lin" valueType="num">
                                      <p:cBhvr additive="base">
                                        <p:cTn id="31" dur="500" fill="hold"/>
                                        <p:tgtEl>
                                          <p:spTgt spid="6707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07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70724">
                                            <p:txEl>
                                              <p:pRg st="3" end="3"/>
                                            </p:txEl>
                                          </p:spTgt>
                                        </p:tgtEl>
                                        <p:attrNameLst>
                                          <p:attrName>style.visibility</p:attrName>
                                        </p:attrNameLst>
                                      </p:cBhvr>
                                      <p:to>
                                        <p:strVal val="visible"/>
                                      </p:to>
                                    </p:set>
                                    <p:anim calcmode="lin" valueType="num">
                                      <p:cBhvr additive="base">
                                        <p:cTn id="37" dur="500" fill="hold"/>
                                        <p:tgtEl>
                                          <p:spTgt spid="67072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07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70724">
                                            <p:txEl>
                                              <p:pRg st="4" end="4"/>
                                            </p:txEl>
                                          </p:spTgt>
                                        </p:tgtEl>
                                        <p:attrNameLst>
                                          <p:attrName>style.visibility</p:attrName>
                                        </p:attrNameLst>
                                      </p:cBhvr>
                                      <p:to>
                                        <p:strVal val="visible"/>
                                      </p:to>
                                    </p:set>
                                    <p:anim calcmode="lin" valueType="num">
                                      <p:cBhvr additive="base">
                                        <p:cTn id="43" dur="500" fill="hold"/>
                                        <p:tgtEl>
                                          <p:spTgt spid="67072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07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70724">
                                            <p:txEl>
                                              <p:pRg st="5" end="5"/>
                                            </p:txEl>
                                          </p:spTgt>
                                        </p:tgtEl>
                                        <p:attrNameLst>
                                          <p:attrName>style.visibility</p:attrName>
                                        </p:attrNameLst>
                                      </p:cBhvr>
                                      <p:to>
                                        <p:strVal val="visible"/>
                                      </p:to>
                                    </p:set>
                                    <p:anim calcmode="lin" valueType="num">
                                      <p:cBhvr additive="base">
                                        <p:cTn id="49" dur="500" fill="hold"/>
                                        <p:tgtEl>
                                          <p:spTgt spid="67072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07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70724">
                                            <p:txEl>
                                              <p:pRg st="6" end="6"/>
                                            </p:txEl>
                                          </p:spTgt>
                                        </p:tgtEl>
                                        <p:attrNameLst>
                                          <p:attrName>style.visibility</p:attrName>
                                        </p:attrNameLst>
                                      </p:cBhvr>
                                      <p:to>
                                        <p:strVal val="visible"/>
                                      </p:to>
                                    </p:set>
                                    <p:anim calcmode="lin" valueType="num">
                                      <p:cBhvr additive="base">
                                        <p:cTn id="55" dur="500" fill="hold"/>
                                        <p:tgtEl>
                                          <p:spTgt spid="67072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07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70724">
                                            <p:txEl>
                                              <p:pRg st="7" end="7"/>
                                            </p:txEl>
                                          </p:spTgt>
                                        </p:tgtEl>
                                        <p:attrNameLst>
                                          <p:attrName>style.visibility</p:attrName>
                                        </p:attrNameLst>
                                      </p:cBhvr>
                                      <p:to>
                                        <p:strVal val="visible"/>
                                      </p:to>
                                    </p:set>
                                    <p:anim calcmode="lin" valueType="num">
                                      <p:cBhvr additive="base">
                                        <p:cTn id="61" dur="500" fill="hold"/>
                                        <p:tgtEl>
                                          <p:spTgt spid="67072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07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5" grpId="0" animBg="1"/>
      <p:bldP spid="670725" grpId="1" animBg="1"/>
      <p:bldP spid="670725" grpId="2" animBg="1"/>
      <p:bldP spid="670726" grpId="0" animBg="1"/>
      <p:bldP spid="67072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84738"/>
          </a:xfrm>
          <a:prstGeom prst="rect">
            <a:avLst/>
          </a:prstGeom>
          <a:solidFill>
            <a:srgbClr val="EAEAEA"/>
          </a:solidFill>
          <a:ln w="9525">
            <a:noFill/>
            <a:miter lim="800000"/>
            <a:headEnd/>
            <a:tailEnd/>
          </a:ln>
        </p:spPr>
        <p:txBody>
          <a:bodyPr/>
          <a:lstStyle/>
          <a:p>
            <a:pPr marL="633413" indent="-633413">
              <a:defRPr/>
            </a:pPr>
            <a:r>
              <a:rPr lang="en-US" b="1" dirty="0"/>
              <a:t>Guidance </a:t>
            </a:r>
            <a:endParaRPr lang="en-US" dirty="0"/>
          </a:p>
          <a:p>
            <a:pPr marL="633413" indent="-633413">
              <a:defRPr/>
            </a:pPr>
            <a:r>
              <a:rPr lang="en-US" dirty="0"/>
              <a:t>• Contexts for this sub-topic include the simple pendulum and a mass-spring system</a:t>
            </a:r>
          </a:p>
          <a:p>
            <a:pPr marL="625475" indent="-625475">
              <a:defRPr/>
            </a:pPr>
            <a:r>
              <a:rPr lang="en-US" altLang="en-US" b="1" dirty="0">
                <a:solidFill>
                  <a:srgbClr val="FF0000"/>
                </a:solidFill>
              </a:rPr>
              <a:t>Data booklet reference: </a:t>
            </a:r>
            <a:endParaRPr lang="en-US" altLang="en-US" dirty="0">
              <a:solidFill>
                <a:srgbClr val="FF0000"/>
              </a:solidFill>
            </a:endParaRPr>
          </a:p>
          <a:p>
            <a:pPr marL="625475" indent="-625475">
              <a:defRPr/>
            </a:pPr>
            <a:r>
              <a:rPr lang="en-US" altLang="en-US" dirty="0">
                <a:solidFill>
                  <a:srgbClr val="FF0000"/>
                </a:solidFill>
              </a:rPr>
              <a:t>• </a:t>
            </a:r>
            <a:r>
              <a:rPr lang="en-US" dirty="0">
                <a:solidFill>
                  <a:srgbClr val="FF0000"/>
                </a:solidFill>
                <a:sym typeface="Symbol"/>
              </a:rPr>
              <a:t></a:t>
            </a:r>
            <a:r>
              <a:rPr lang="en-US" dirty="0">
                <a:solidFill>
                  <a:srgbClr val="FF0000"/>
                </a:solidFill>
              </a:rPr>
              <a:t> = 2</a:t>
            </a:r>
            <a:r>
              <a:rPr lang="en-US" dirty="0">
                <a:solidFill>
                  <a:srgbClr val="FF0000"/>
                </a:solidFill>
                <a:sym typeface="Symbol"/>
              </a:rPr>
              <a:t> </a:t>
            </a:r>
            <a:r>
              <a:rPr lang="en-US" i="1" dirty="0">
                <a:solidFill>
                  <a:srgbClr val="FF0000"/>
                </a:solidFill>
              </a:rPr>
              <a:t>/ T</a:t>
            </a:r>
            <a:r>
              <a:rPr lang="en-US" altLang="en-US" dirty="0">
                <a:solidFill>
                  <a:srgbClr val="FF0000"/>
                </a:solidFill>
              </a:rPr>
              <a:t> </a:t>
            </a:r>
          </a:p>
          <a:p>
            <a:pPr marL="625475" indent="-625475">
              <a:defRPr/>
            </a:pPr>
            <a:r>
              <a:rPr lang="en-US" altLang="en-US" dirty="0">
                <a:solidFill>
                  <a:srgbClr val="FF0000"/>
                </a:solidFill>
              </a:rPr>
              <a:t>• </a:t>
            </a:r>
            <a:r>
              <a:rPr lang="en-US" i="1" dirty="0">
                <a:solidFill>
                  <a:srgbClr val="FF0000"/>
                </a:solidFill>
              </a:rPr>
              <a:t>a</a:t>
            </a:r>
            <a:r>
              <a:rPr lang="en-US" dirty="0">
                <a:solidFill>
                  <a:srgbClr val="FF0000"/>
                </a:solidFill>
              </a:rPr>
              <a:t> = -</a:t>
            </a:r>
            <a:r>
              <a:rPr lang="en-US" dirty="0">
                <a:solidFill>
                  <a:srgbClr val="FF0000"/>
                </a:solidFill>
                <a:sym typeface="Symbol"/>
              </a:rPr>
              <a:t></a:t>
            </a:r>
            <a:r>
              <a:rPr lang="en-US" baseline="30000" dirty="0">
                <a:solidFill>
                  <a:srgbClr val="FF0000"/>
                </a:solidFill>
              </a:rPr>
              <a:t>2</a:t>
            </a:r>
            <a:r>
              <a:rPr lang="en-US" i="1" dirty="0">
                <a:solidFill>
                  <a:srgbClr val="FF0000"/>
                </a:solidFill>
              </a:rPr>
              <a:t>x</a:t>
            </a:r>
            <a:endParaRPr lang="en-US" altLang="en-US" baseline="30000" dirty="0">
              <a:solidFill>
                <a:srgbClr val="FF0000"/>
              </a:solidFill>
            </a:endParaRPr>
          </a:p>
          <a:p>
            <a:pPr marL="625475" indent="-625475">
              <a:defRPr/>
            </a:pPr>
            <a:r>
              <a:rPr lang="en-US" altLang="en-US" dirty="0">
                <a:solidFill>
                  <a:srgbClr val="FF0000"/>
                </a:solidFill>
              </a:rPr>
              <a:t>• </a:t>
            </a:r>
            <a:r>
              <a:rPr lang="fr-FR" i="1" dirty="0">
                <a:solidFill>
                  <a:srgbClr val="FF0000"/>
                </a:solidFill>
              </a:rPr>
              <a:t>x</a:t>
            </a:r>
            <a:r>
              <a:rPr lang="fr-FR" dirty="0">
                <a:solidFill>
                  <a:srgbClr val="FF0000"/>
                </a:solidFill>
              </a:rPr>
              <a:t> = </a:t>
            </a:r>
            <a:r>
              <a:rPr lang="fr-FR" i="1" dirty="0">
                <a:solidFill>
                  <a:srgbClr val="FF0000"/>
                </a:solidFill>
              </a:rPr>
              <a:t>x</a:t>
            </a:r>
            <a:r>
              <a:rPr lang="fr-FR" baseline="-25000" dirty="0">
                <a:solidFill>
                  <a:srgbClr val="FF0000"/>
                </a:solidFill>
              </a:rPr>
              <a:t>0</a:t>
            </a:r>
            <a:r>
              <a:rPr lang="fr-FR" dirty="0">
                <a:solidFill>
                  <a:srgbClr val="FF0000"/>
                </a:solidFill>
              </a:rPr>
              <a:t> sin </a:t>
            </a:r>
            <a:r>
              <a:rPr lang="en-US" dirty="0">
                <a:solidFill>
                  <a:srgbClr val="FF0000"/>
                </a:solidFill>
                <a:sym typeface="Symbol"/>
              </a:rPr>
              <a:t></a:t>
            </a:r>
            <a:r>
              <a:rPr lang="fr-FR" i="1" dirty="0">
                <a:solidFill>
                  <a:srgbClr val="FF0000"/>
                </a:solidFill>
              </a:rPr>
              <a:t>t</a:t>
            </a:r>
            <a:r>
              <a:rPr lang="fr-FR" dirty="0">
                <a:solidFill>
                  <a:srgbClr val="FF0000"/>
                </a:solidFill>
              </a:rPr>
              <a:t>;</a:t>
            </a:r>
            <a:r>
              <a:rPr lang="fr-FR" i="1" dirty="0">
                <a:solidFill>
                  <a:srgbClr val="FF0000"/>
                </a:solidFill>
              </a:rPr>
              <a:t>  x</a:t>
            </a:r>
            <a:r>
              <a:rPr lang="fr-FR" dirty="0">
                <a:solidFill>
                  <a:srgbClr val="FF0000"/>
                </a:solidFill>
              </a:rPr>
              <a:t> = </a:t>
            </a:r>
            <a:r>
              <a:rPr lang="fr-FR" i="1" dirty="0">
                <a:solidFill>
                  <a:srgbClr val="FF0000"/>
                </a:solidFill>
              </a:rPr>
              <a:t>x</a:t>
            </a:r>
            <a:r>
              <a:rPr lang="fr-FR" baseline="-25000" dirty="0">
                <a:solidFill>
                  <a:srgbClr val="FF0000"/>
                </a:solidFill>
              </a:rPr>
              <a:t>0</a:t>
            </a:r>
            <a:r>
              <a:rPr lang="fr-FR" dirty="0">
                <a:solidFill>
                  <a:srgbClr val="FF0000"/>
                </a:solidFill>
              </a:rPr>
              <a:t> cos </a:t>
            </a:r>
            <a:r>
              <a:rPr lang="en-US" dirty="0">
                <a:solidFill>
                  <a:srgbClr val="FF0000"/>
                </a:solidFill>
                <a:sym typeface="Symbol"/>
              </a:rPr>
              <a:t></a:t>
            </a:r>
            <a:r>
              <a:rPr lang="fr-FR" i="1" dirty="0">
                <a:solidFill>
                  <a:srgbClr val="FF0000"/>
                </a:solidFill>
              </a:rPr>
              <a:t>t;</a:t>
            </a:r>
          </a:p>
          <a:p>
            <a:pPr marL="625475" indent="-625475">
              <a:defRPr/>
            </a:pPr>
            <a:r>
              <a:rPr lang="en-US" altLang="en-US" dirty="0">
                <a:solidFill>
                  <a:srgbClr val="FF0000"/>
                </a:solidFill>
              </a:rPr>
              <a:t>• </a:t>
            </a:r>
            <a:r>
              <a:rPr lang="en-US" i="1" dirty="0">
                <a:solidFill>
                  <a:srgbClr val="FF0000"/>
                </a:solidFill>
              </a:rPr>
              <a:t>v</a:t>
            </a:r>
            <a:r>
              <a:rPr lang="en-US" dirty="0">
                <a:solidFill>
                  <a:srgbClr val="FF0000"/>
                </a:solidFill>
              </a:rPr>
              <a:t> = </a:t>
            </a:r>
            <a:r>
              <a:rPr lang="en-US" dirty="0">
                <a:solidFill>
                  <a:srgbClr val="FF0000"/>
                </a:solidFill>
                <a:sym typeface="Symbol"/>
              </a:rPr>
              <a:t></a:t>
            </a:r>
            <a:r>
              <a:rPr lang="en-US" i="1" dirty="0">
                <a:solidFill>
                  <a:srgbClr val="FF0000"/>
                </a:solidFill>
              </a:rPr>
              <a:t>x</a:t>
            </a:r>
            <a:r>
              <a:rPr lang="en-US" baseline="-25000" dirty="0">
                <a:solidFill>
                  <a:srgbClr val="FF0000"/>
                </a:solidFill>
              </a:rPr>
              <a:t>0</a:t>
            </a:r>
            <a:r>
              <a:rPr lang="en-US" dirty="0">
                <a:solidFill>
                  <a:srgbClr val="FF0000"/>
                </a:solidFill>
              </a:rPr>
              <a:t> </a:t>
            </a:r>
            <a:r>
              <a:rPr lang="en-US" dirty="0" err="1">
                <a:solidFill>
                  <a:srgbClr val="FF0000"/>
                </a:solidFill>
              </a:rPr>
              <a:t>cos</a:t>
            </a:r>
            <a:r>
              <a:rPr lang="en-US" dirty="0">
                <a:solidFill>
                  <a:srgbClr val="FF0000"/>
                </a:solidFill>
              </a:rPr>
              <a:t> </a:t>
            </a:r>
            <a:r>
              <a:rPr lang="en-US" dirty="0">
                <a:solidFill>
                  <a:srgbClr val="FF0000"/>
                </a:solidFill>
                <a:sym typeface="Symbol"/>
              </a:rPr>
              <a:t></a:t>
            </a:r>
            <a:r>
              <a:rPr lang="en-US" i="1" dirty="0">
                <a:solidFill>
                  <a:srgbClr val="FF0000"/>
                </a:solidFill>
              </a:rPr>
              <a:t>t</a:t>
            </a:r>
            <a:r>
              <a:rPr lang="en-US" dirty="0">
                <a:solidFill>
                  <a:srgbClr val="FF0000"/>
                </a:solidFill>
              </a:rPr>
              <a:t>;</a:t>
            </a:r>
            <a:r>
              <a:rPr lang="en-US" i="1" dirty="0">
                <a:solidFill>
                  <a:srgbClr val="FF0000"/>
                </a:solidFill>
              </a:rPr>
              <a:t> v</a:t>
            </a:r>
            <a:r>
              <a:rPr lang="en-US" dirty="0">
                <a:solidFill>
                  <a:srgbClr val="FF0000"/>
                </a:solidFill>
              </a:rPr>
              <a:t> = -</a:t>
            </a:r>
            <a:r>
              <a:rPr lang="en-US" dirty="0">
                <a:solidFill>
                  <a:srgbClr val="FF0000"/>
                </a:solidFill>
                <a:sym typeface="Symbol"/>
              </a:rPr>
              <a:t></a:t>
            </a:r>
            <a:r>
              <a:rPr lang="en-US" i="1" dirty="0">
                <a:solidFill>
                  <a:srgbClr val="FF0000"/>
                </a:solidFill>
              </a:rPr>
              <a:t>x</a:t>
            </a:r>
            <a:r>
              <a:rPr lang="en-US" baseline="-25000" dirty="0">
                <a:solidFill>
                  <a:srgbClr val="FF0000"/>
                </a:solidFill>
              </a:rPr>
              <a:t>0</a:t>
            </a:r>
            <a:r>
              <a:rPr lang="en-US" dirty="0">
                <a:solidFill>
                  <a:srgbClr val="FF0000"/>
                </a:solidFill>
              </a:rPr>
              <a:t> sin </a:t>
            </a:r>
            <a:r>
              <a:rPr lang="en-US" dirty="0">
                <a:solidFill>
                  <a:srgbClr val="FF0000"/>
                </a:solidFill>
                <a:sym typeface="Symbol"/>
              </a:rPr>
              <a:t></a:t>
            </a:r>
            <a:r>
              <a:rPr lang="en-US" i="1" dirty="0">
                <a:solidFill>
                  <a:srgbClr val="FF0000"/>
                </a:solidFill>
              </a:rPr>
              <a:t>t</a:t>
            </a:r>
            <a:r>
              <a:rPr lang="en-US" dirty="0">
                <a:solidFill>
                  <a:srgbClr val="FF0000"/>
                </a:solidFill>
              </a:rPr>
              <a:t>;</a:t>
            </a:r>
            <a:endParaRPr lang="fr-FR" i="1" dirty="0">
              <a:solidFill>
                <a:srgbClr val="FF0000"/>
              </a:solidFill>
            </a:endParaRPr>
          </a:p>
          <a:p>
            <a:pPr marL="625475" indent="-625475">
              <a:defRPr/>
            </a:pPr>
            <a:r>
              <a:rPr lang="en-US" altLang="en-US" dirty="0">
                <a:solidFill>
                  <a:srgbClr val="FF0000"/>
                </a:solidFill>
              </a:rPr>
              <a:t>• </a:t>
            </a:r>
            <a:r>
              <a:rPr lang="en-US" i="1" dirty="0">
                <a:solidFill>
                  <a:srgbClr val="FF0000"/>
                </a:solidFill>
              </a:rPr>
              <a:t>v</a:t>
            </a:r>
            <a:r>
              <a:rPr lang="en-US" dirty="0">
                <a:solidFill>
                  <a:srgbClr val="FF0000"/>
                </a:solidFill>
              </a:rPr>
              <a:t> = ±</a:t>
            </a:r>
            <a:r>
              <a:rPr lang="en-US" dirty="0">
                <a:solidFill>
                  <a:srgbClr val="FF0000"/>
                </a:solidFill>
                <a:sym typeface="Symbol"/>
              </a:rPr>
              <a:t></a:t>
            </a:r>
            <a:r>
              <a:rPr lang="en-US" dirty="0">
                <a:solidFill>
                  <a:srgbClr val="FF0000"/>
                </a:solidFill>
              </a:rPr>
              <a:t>   </a:t>
            </a:r>
            <a:r>
              <a:rPr lang="en-US" i="1" dirty="0">
                <a:solidFill>
                  <a:srgbClr val="FF0000"/>
                </a:solidFill>
              </a:rPr>
              <a:t>x</a:t>
            </a:r>
            <a:r>
              <a:rPr lang="en-US" baseline="-25000" dirty="0">
                <a:solidFill>
                  <a:srgbClr val="FF0000"/>
                </a:solidFill>
              </a:rPr>
              <a:t>0</a:t>
            </a:r>
            <a:r>
              <a:rPr lang="en-US" baseline="30000" dirty="0">
                <a:solidFill>
                  <a:srgbClr val="FF0000"/>
                </a:solidFill>
              </a:rPr>
              <a:t>2</a:t>
            </a:r>
            <a:r>
              <a:rPr lang="en-US" dirty="0">
                <a:solidFill>
                  <a:srgbClr val="FF0000"/>
                </a:solidFill>
              </a:rPr>
              <a:t> – </a:t>
            </a:r>
            <a:r>
              <a:rPr lang="en-US" i="1" dirty="0">
                <a:solidFill>
                  <a:srgbClr val="FF0000"/>
                </a:solidFill>
              </a:rPr>
              <a:t>x</a:t>
            </a:r>
            <a:r>
              <a:rPr lang="en-US" baseline="30000" dirty="0">
                <a:solidFill>
                  <a:srgbClr val="FF0000"/>
                </a:solidFill>
              </a:rPr>
              <a:t>2</a:t>
            </a:r>
            <a:endParaRPr lang="fr-FR" i="1" dirty="0">
              <a:solidFill>
                <a:srgbClr val="FF0000"/>
              </a:solidFill>
            </a:endParaRPr>
          </a:p>
          <a:p>
            <a:pPr marL="625475" indent="-625475">
              <a:defRPr/>
            </a:pPr>
            <a:r>
              <a:rPr lang="en-US" altLang="en-US" dirty="0">
                <a:solidFill>
                  <a:srgbClr val="FF0000"/>
                </a:solidFill>
              </a:rPr>
              <a:t>• </a:t>
            </a:r>
            <a:r>
              <a:rPr lang="en-US" i="1" dirty="0">
                <a:solidFill>
                  <a:srgbClr val="FF0000"/>
                </a:solidFill>
              </a:rPr>
              <a:t>E</a:t>
            </a:r>
            <a:r>
              <a:rPr lang="en-US" baseline="-25000" dirty="0">
                <a:solidFill>
                  <a:srgbClr val="FF0000"/>
                </a:solidFill>
              </a:rPr>
              <a:t>K</a:t>
            </a:r>
            <a:r>
              <a:rPr lang="en-US" dirty="0">
                <a:solidFill>
                  <a:srgbClr val="FF0000"/>
                </a:solidFill>
              </a:rPr>
              <a:t> =</a:t>
            </a:r>
            <a:r>
              <a:rPr lang="en-US" i="1" dirty="0">
                <a:solidFill>
                  <a:srgbClr val="FF0000"/>
                </a:solidFill>
              </a:rPr>
              <a:t> </a:t>
            </a:r>
            <a:r>
              <a:rPr lang="en-US" dirty="0">
                <a:solidFill>
                  <a:srgbClr val="FF0000"/>
                </a:solidFill>
              </a:rPr>
              <a:t>(1/2)</a:t>
            </a:r>
            <a:r>
              <a:rPr lang="en-US" i="1" dirty="0">
                <a:solidFill>
                  <a:srgbClr val="FF0000"/>
                </a:solidFill>
              </a:rPr>
              <a:t>m </a:t>
            </a:r>
            <a:r>
              <a:rPr lang="en-US" dirty="0">
                <a:solidFill>
                  <a:srgbClr val="FF0000"/>
                </a:solidFill>
                <a:sym typeface="Symbol"/>
              </a:rPr>
              <a:t></a:t>
            </a:r>
            <a:r>
              <a:rPr lang="en-US" baseline="30000" dirty="0">
                <a:solidFill>
                  <a:srgbClr val="FF0000"/>
                </a:solidFill>
              </a:rPr>
              <a:t>2</a:t>
            </a:r>
            <a:r>
              <a:rPr lang="en-US" dirty="0">
                <a:solidFill>
                  <a:srgbClr val="FF0000"/>
                </a:solidFill>
              </a:rPr>
              <a:t> (</a:t>
            </a:r>
            <a:r>
              <a:rPr lang="en-US" i="1" dirty="0">
                <a:solidFill>
                  <a:srgbClr val="FF0000"/>
                </a:solidFill>
              </a:rPr>
              <a:t>x</a:t>
            </a:r>
            <a:r>
              <a:rPr lang="en-US" baseline="-25000" dirty="0">
                <a:solidFill>
                  <a:srgbClr val="FF0000"/>
                </a:solidFill>
              </a:rPr>
              <a:t>0</a:t>
            </a:r>
            <a:r>
              <a:rPr lang="en-US" baseline="30000" dirty="0">
                <a:solidFill>
                  <a:srgbClr val="FF0000"/>
                </a:solidFill>
              </a:rPr>
              <a:t>2</a:t>
            </a:r>
            <a:r>
              <a:rPr lang="en-US" dirty="0">
                <a:solidFill>
                  <a:srgbClr val="FF0000"/>
                </a:solidFill>
              </a:rPr>
              <a:t> – </a:t>
            </a:r>
            <a:r>
              <a:rPr lang="en-US" i="1" dirty="0">
                <a:solidFill>
                  <a:srgbClr val="FF0000"/>
                </a:solidFill>
              </a:rPr>
              <a:t>x</a:t>
            </a:r>
            <a:r>
              <a:rPr lang="en-US" baseline="30000" dirty="0">
                <a:solidFill>
                  <a:srgbClr val="FF0000"/>
                </a:solidFill>
              </a:rPr>
              <a:t>2</a:t>
            </a:r>
            <a:r>
              <a:rPr lang="en-US" dirty="0">
                <a:solidFill>
                  <a:srgbClr val="FF0000"/>
                </a:solidFill>
              </a:rPr>
              <a:t>)</a:t>
            </a:r>
          </a:p>
          <a:p>
            <a:pPr marL="625475" indent="-625475">
              <a:defRPr/>
            </a:pPr>
            <a:r>
              <a:rPr lang="en-US" altLang="en-US" dirty="0">
                <a:solidFill>
                  <a:srgbClr val="FF0000"/>
                </a:solidFill>
              </a:rPr>
              <a:t>• </a:t>
            </a:r>
            <a:r>
              <a:rPr lang="en-US" i="1" dirty="0">
                <a:solidFill>
                  <a:srgbClr val="FF0000"/>
                </a:solidFill>
              </a:rPr>
              <a:t>E</a:t>
            </a:r>
            <a:r>
              <a:rPr lang="en-US" baseline="-25000" dirty="0">
                <a:solidFill>
                  <a:srgbClr val="FF0000"/>
                </a:solidFill>
              </a:rPr>
              <a:t>T</a:t>
            </a:r>
            <a:r>
              <a:rPr lang="en-US" dirty="0">
                <a:solidFill>
                  <a:srgbClr val="FF0000"/>
                </a:solidFill>
              </a:rPr>
              <a:t> =</a:t>
            </a:r>
            <a:r>
              <a:rPr lang="en-US" i="1" dirty="0">
                <a:solidFill>
                  <a:srgbClr val="FF0000"/>
                </a:solidFill>
              </a:rPr>
              <a:t> </a:t>
            </a:r>
            <a:r>
              <a:rPr lang="en-US" dirty="0">
                <a:solidFill>
                  <a:srgbClr val="FF0000"/>
                </a:solidFill>
              </a:rPr>
              <a:t>(1/2)</a:t>
            </a:r>
            <a:r>
              <a:rPr lang="en-US" i="1" dirty="0">
                <a:solidFill>
                  <a:srgbClr val="FF0000"/>
                </a:solidFill>
              </a:rPr>
              <a:t>m </a:t>
            </a:r>
            <a:r>
              <a:rPr lang="en-US" dirty="0">
                <a:solidFill>
                  <a:srgbClr val="FF0000"/>
                </a:solidFill>
                <a:sym typeface="Symbol"/>
              </a:rPr>
              <a:t></a:t>
            </a:r>
            <a:r>
              <a:rPr lang="en-US" baseline="30000" dirty="0">
                <a:solidFill>
                  <a:srgbClr val="FF0000"/>
                </a:solidFill>
              </a:rPr>
              <a:t>2</a:t>
            </a:r>
            <a:r>
              <a:rPr lang="en-US" i="1" dirty="0">
                <a:solidFill>
                  <a:srgbClr val="FF0000"/>
                </a:solidFill>
              </a:rPr>
              <a:t>x</a:t>
            </a:r>
            <a:r>
              <a:rPr lang="en-US" baseline="-25000" dirty="0">
                <a:solidFill>
                  <a:srgbClr val="FF0000"/>
                </a:solidFill>
              </a:rPr>
              <a:t>0</a:t>
            </a:r>
            <a:r>
              <a:rPr lang="en-US" baseline="30000" dirty="0">
                <a:solidFill>
                  <a:srgbClr val="FF0000"/>
                </a:solidFill>
              </a:rPr>
              <a:t>2</a:t>
            </a:r>
            <a:r>
              <a:rPr lang="en-US" dirty="0">
                <a:solidFill>
                  <a:srgbClr val="FF0000"/>
                </a:solidFill>
              </a:rPr>
              <a:t> </a:t>
            </a:r>
            <a:endParaRPr lang="fr-FR" i="1" dirty="0">
              <a:solidFill>
                <a:srgbClr val="FF0000"/>
              </a:solidFill>
            </a:endParaRPr>
          </a:p>
          <a:p>
            <a:pPr>
              <a:defRPr/>
            </a:pPr>
            <a:r>
              <a:rPr lang="en-US" altLang="en-US" dirty="0">
                <a:solidFill>
                  <a:srgbClr val="FF0000"/>
                </a:solidFill>
              </a:rPr>
              <a:t>• </a:t>
            </a:r>
            <a:r>
              <a:rPr lang="de-DE" dirty="0">
                <a:solidFill>
                  <a:srgbClr val="FF0000"/>
                </a:solidFill>
              </a:rPr>
              <a:t>Pendulum: </a:t>
            </a:r>
            <a:r>
              <a:rPr lang="de-DE" i="1" dirty="0">
                <a:solidFill>
                  <a:srgbClr val="FF0000"/>
                </a:solidFill>
              </a:rPr>
              <a:t>T</a:t>
            </a:r>
            <a:r>
              <a:rPr lang="de-DE" dirty="0">
                <a:solidFill>
                  <a:srgbClr val="FF0000"/>
                </a:solidFill>
              </a:rPr>
              <a:t> = 2</a:t>
            </a:r>
            <a:r>
              <a:rPr lang="en-US" dirty="0">
                <a:solidFill>
                  <a:srgbClr val="FF0000"/>
                </a:solidFill>
                <a:sym typeface="Symbol"/>
              </a:rPr>
              <a:t></a:t>
            </a:r>
            <a:r>
              <a:rPr lang="de-DE" dirty="0">
                <a:solidFill>
                  <a:srgbClr val="FF0000"/>
                </a:solidFill>
              </a:rPr>
              <a:t>   </a:t>
            </a:r>
            <a:r>
              <a:rPr lang="de-DE" i="1" dirty="0">
                <a:solidFill>
                  <a:srgbClr val="FF0000"/>
                </a:solidFill>
                <a:sym typeface="Symbol"/>
              </a:rPr>
              <a:t>L</a:t>
            </a:r>
            <a:r>
              <a:rPr lang="de-DE" i="1" dirty="0">
                <a:solidFill>
                  <a:srgbClr val="FF0000"/>
                </a:solidFill>
              </a:rPr>
              <a:t> /</a:t>
            </a:r>
            <a:r>
              <a:rPr lang="de-DE" dirty="0">
                <a:solidFill>
                  <a:srgbClr val="FF0000"/>
                </a:solidFill>
              </a:rPr>
              <a:t> </a:t>
            </a:r>
            <a:r>
              <a:rPr lang="de-DE" i="1" dirty="0">
                <a:solidFill>
                  <a:srgbClr val="FF0000"/>
                </a:solidFill>
              </a:rPr>
              <a:t>g</a:t>
            </a:r>
            <a:r>
              <a:rPr lang="de-DE" dirty="0">
                <a:solidFill>
                  <a:srgbClr val="FF0000"/>
                </a:solidFill>
              </a:rPr>
              <a:t> </a:t>
            </a:r>
            <a:endParaRPr lang="fr-FR" i="1" dirty="0">
              <a:solidFill>
                <a:srgbClr val="FF0000"/>
              </a:solidFill>
            </a:endParaRPr>
          </a:p>
          <a:p>
            <a:pPr>
              <a:defRPr/>
            </a:pPr>
            <a:r>
              <a:rPr lang="en-US" altLang="en-US" dirty="0">
                <a:solidFill>
                  <a:srgbClr val="FF0000"/>
                </a:solidFill>
              </a:rPr>
              <a:t>• </a:t>
            </a:r>
            <a:r>
              <a:rPr lang="de-DE" dirty="0">
                <a:solidFill>
                  <a:srgbClr val="FF0000"/>
                </a:solidFill>
              </a:rPr>
              <a:t>Mass-spring: </a:t>
            </a:r>
            <a:r>
              <a:rPr lang="de-DE" i="1" dirty="0">
                <a:solidFill>
                  <a:srgbClr val="FF0000"/>
                </a:solidFill>
              </a:rPr>
              <a:t>T</a:t>
            </a:r>
            <a:r>
              <a:rPr lang="de-DE" dirty="0">
                <a:solidFill>
                  <a:srgbClr val="FF0000"/>
                </a:solidFill>
              </a:rPr>
              <a:t> = 2</a:t>
            </a:r>
            <a:r>
              <a:rPr lang="en-US" dirty="0">
                <a:solidFill>
                  <a:srgbClr val="FF0000"/>
                </a:solidFill>
                <a:sym typeface="Symbol"/>
              </a:rPr>
              <a:t></a:t>
            </a:r>
            <a:r>
              <a:rPr lang="de-DE" dirty="0">
                <a:solidFill>
                  <a:srgbClr val="FF0000"/>
                </a:solidFill>
              </a:rPr>
              <a:t>   </a:t>
            </a:r>
            <a:r>
              <a:rPr lang="de-DE" i="1" dirty="0">
                <a:solidFill>
                  <a:srgbClr val="FF0000"/>
                </a:solidFill>
              </a:rPr>
              <a:t>m /</a:t>
            </a:r>
            <a:r>
              <a:rPr lang="de-DE" dirty="0">
                <a:solidFill>
                  <a:srgbClr val="FF0000"/>
                </a:solidFill>
              </a:rPr>
              <a:t> </a:t>
            </a:r>
            <a:r>
              <a:rPr lang="de-DE" i="1" dirty="0">
                <a:solidFill>
                  <a:srgbClr val="FF0000"/>
                </a:solidFill>
              </a:rPr>
              <a:t>k</a:t>
            </a:r>
            <a:endParaRPr lang="fr-FR" i="1" dirty="0">
              <a:solidFill>
                <a:srgbClr val="FF0000"/>
              </a:solidFill>
            </a:endParaRP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4" name="Freeform 3"/>
          <p:cNvSpPr/>
          <p:nvPr/>
        </p:nvSpPr>
        <p:spPr>
          <a:xfrm>
            <a:off x="1917700" y="4305300"/>
            <a:ext cx="1312863"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 name="connsiteX0" fmla="*/ 0 w 1423084"/>
              <a:gd name="connsiteY0" fmla="*/ 191729 h 294968"/>
              <a:gd name="connsiteX1" fmla="*/ 44245 w 1423084"/>
              <a:gd name="connsiteY1" fmla="*/ 294968 h 294968"/>
              <a:gd name="connsiteX2" fmla="*/ 176981 w 1423084"/>
              <a:gd name="connsiteY2" fmla="*/ 0 h 294968"/>
              <a:gd name="connsiteX3" fmla="*/ 1423084 w 1423084"/>
              <a:gd name="connsiteY3" fmla="*/ 0 h 294968"/>
            </a:gdLst>
            <a:ahLst/>
            <a:cxnLst>
              <a:cxn ang="0">
                <a:pos x="connsiteX0" y="connsiteY0"/>
              </a:cxn>
              <a:cxn ang="0">
                <a:pos x="connsiteX1" y="connsiteY1"/>
              </a:cxn>
              <a:cxn ang="0">
                <a:pos x="connsiteX2" y="connsiteY2"/>
              </a:cxn>
              <a:cxn ang="0">
                <a:pos x="connsiteX3" y="connsiteY3"/>
              </a:cxn>
            </a:cxnLst>
            <a:rect l="l" t="t" r="r" b="b"/>
            <a:pathLst>
              <a:path w="1423084" h="294968">
                <a:moveTo>
                  <a:pt x="0" y="191729"/>
                </a:moveTo>
                <a:lnTo>
                  <a:pt x="44245" y="294968"/>
                </a:lnTo>
                <a:lnTo>
                  <a:pt x="176981" y="0"/>
                </a:lnTo>
                <a:lnTo>
                  <a:pt x="1423084" y="0"/>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3449638" y="5413375"/>
            <a:ext cx="871537"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3735388" y="5808663"/>
            <a:ext cx="871537"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8" end="8"/>
                                            </p:txEl>
                                          </p:spTgt>
                                        </p:tgtEl>
                                        <p:attrNameLst>
                                          <p:attrName>style.visibility</p:attrName>
                                        </p:attrNameLst>
                                      </p:cBhvr>
                                      <p:to>
                                        <p:strVal val="visible"/>
                                      </p:to>
                                    </p:set>
                                    <p:anim calcmode="lin" valueType="num">
                                      <p:cBhvr additive="base">
                                        <p:cTn id="59"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93187">
                                            <p:txEl>
                                              <p:pRg st="9" end="9"/>
                                            </p:txEl>
                                          </p:spTgt>
                                        </p:tgtEl>
                                        <p:attrNameLst>
                                          <p:attrName>style.visibility</p:attrName>
                                        </p:attrNameLst>
                                      </p:cBhvr>
                                      <p:to>
                                        <p:strVal val="visible"/>
                                      </p:to>
                                    </p:set>
                                    <p:anim calcmode="lin" valueType="num">
                                      <p:cBhvr additive="base">
                                        <p:cTn id="65"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93187">
                                            <p:txEl>
                                              <p:pRg st="10" end="10"/>
                                            </p:txEl>
                                          </p:spTgt>
                                        </p:tgtEl>
                                        <p:attrNameLst>
                                          <p:attrName>style.visibility</p:attrName>
                                        </p:attrNameLst>
                                      </p:cBhvr>
                                      <p:to>
                                        <p:strVal val="visible"/>
                                      </p:to>
                                    </p:set>
                                    <p:anim calcmode="lin" valueType="num">
                                      <p:cBhvr additive="base">
                                        <p:cTn id="71"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par>
                                <p:cTn id="73" presetID="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93187">
                                            <p:txEl>
                                              <p:pRg st="11" end="11"/>
                                            </p:txEl>
                                          </p:spTgt>
                                        </p:tgtEl>
                                        <p:attrNameLst>
                                          <p:attrName>style.visibility</p:attrName>
                                        </p:attrNameLst>
                                      </p:cBhvr>
                                      <p:to>
                                        <p:strVal val="visible"/>
                                      </p:to>
                                    </p:set>
                                    <p:anim calcmode="lin" valueType="num">
                                      <p:cBhvr additive="base">
                                        <p:cTn id="81"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par>
                                <p:cTn id="83" presetID="2" presetClass="entr" presetSubtype="4"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0" name="Rectangle 4"/>
          <p:cNvSpPr>
            <a:spLocks noChangeArrowheads="1"/>
          </p:cNvSpPr>
          <p:nvPr/>
        </p:nvSpPr>
        <p:spPr bwMode="auto">
          <a:xfrm>
            <a:off x="674688" y="1770063"/>
            <a:ext cx="7772400" cy="50879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n</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(d) Find the position, the velocity, and the acceleration of the mass 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0.75 s. Then find the maximum kinetic energy of the system.</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(50.75) = </a:t>
            </a:r>
            <a:r>
              <a:rPr lang="en-US" altLang="en-US" sz="2400" dirty="0">
                <a:solidFill>
                  <a:srgbClr val="000000"/>
                </a:solidFill>
                <a:cs typeface="Times New Roman" pitchFamily="18" charset="0"/>
                <a:sym typeface="Symbol" pitchFamily="18" charset="2"/>
              </a:rPr>
              <a:t>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3.75 = -3.3 m. </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ym typeface="Symbol" pitchFamily="18" charset="2"/>
              </a:rPr>
              <a:t> = -</a:t>
            </a:r>
            <a:r>
              <a:rPr lang="en-US" altLang="en-US" sz="2400" dirty="0">
                <a:solidFill>
                  <a:srgbClr val="000000"/>
                </a:solidFill>
                <a:cs typeface="Times New Roman" pitchFamily="18" charset="0"/>
                <a:sym typeface="Symbol" pitchFamily="18" charset="2"/>
              </a:rPr>
              <a:t>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(50.75) = +11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rPr>
              <a:t>a</a:t>
            </a:r>
            <a:r>
              <a:rPr lang="en-US" altLang="en-US" sz="2400" dirty="0">
                <a:solidFill>
                  <a:srgbClr val="000000"/>
                </a:solidFill>
                <a:cs typeface="Times New Roman" pitchFamily="18" charset="0"/>
              </a:rPr>
              <a:t> =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rPr>
              <a:t>2</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 = -5</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(-3.3) = 83 m</a:t>
            </a:r>
            <a:r>
              <a:rPr lang="en-US" altLang="en-US" sz="2400" baseline="-25000" dirty="0">
                <a:solidFill>
                  <a:srgbClr val="000000"/>
                </a:solidFill>
                <a:cs typeface="Times New Roman" pitchFamily="18" charset="0"/>
              </a:rPr>
              <a:t> </a:t>
            </a:r>
            <a:r>
              <a:rPr lang="en-US" altLang="en-US" sz="2400" dirty="0">
                <a:solidFill>
                  <a:srgbClr val="000000"/>
                </a:solidFill>
                <a:cs typeface="Times New Roman" pitchFamily="18" charset="0"/>
              </a:rPr>
              <a:t>s</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E</a:t>
            </a:r>
            <a:r>
              <a:rPr lang="en-US" altLang="en-US" sz="2400" baseline="-25000" dirty="0" err="1">
                <a:solidFill>
                  <a:srgbClr val="000000"/>
                </a:solidFill>
                <a:cs typeface="Times New Roman" pitchFamily="18" charset="0"/>
              </a:rPr>
              <a:t>K,max</a:t>
            </a:r>
            <a:r>
              <a:rPr lang="en-US" altLang="en-US" sz="2400" dirty="0">
                <a:solidFill>
                  <a:srgbClr val="000000"/>
                </a:solidFill>
                <a:cs typeface="Times New Roman" pitchFamily="18" charset="0"/>
              </a:rPr>
              <a:t> = (1/2)</a:t>
            </a:r>
            <a:r>
              <a:rPr lang="en-US" altLang="en-US" sz="2400" i="1" dirty="0">
                <a:solidFill>
                  <a:srgbClr val="000000"/>
                </a:solidFill>
                <a:cs typeface="Times New Roman" pitchFamily="18" charset="0"/>
              </a:rPr>
              <a:t>mv</a:t>
            </a:r>
            <a:r>
              <a:rPr lang="en-US" altLang="en-US" sz="2400" baseline="-25000" dirty="0">
                <a:solidFill>
                  <a:srgbClr val="000000"/>
                </a:solidFill>
                <a:cs typeface="Times New Roman" pitchFamily="18" charset="0"/>
              </a:rPr>
              <a:t>0</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 (1/2)</a:t>
            </a: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5</a:t>
            </a: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20</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 1000 J.</a:t>
            </a:r>
          </a:p>
        </p:txBody>
      </p:sp>
      <p:sp>
        <p:nvSpPr>
          <p:cNvPr id="317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1748"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175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175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4822"/>
                                        </p:tgtEl>
                                        <p:attrNameLst>
                                          <p:attrName>style.visibility</p:attrName>
                                        </p:attrNameLst>
                                      </p:cBhvr>
                                      <p:to>
                                        <p:strVal val="visible"/>
                                      </p:to>
                                    </p:set>
                                    <p:animEffect transition="in" filter="fade">
                                      <p:cBhvr>
                                        <p:cTn id="10" dur="500"/>
                                        <p:tgtEl>
                                          <p:spTgt spid="674822"/>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4821"/>
                                        </p:tgtEl>
                                        <p:attrNameLst>
                                          <p:attrName>style.visibility</p:attrName>
                                        </p:attrNameLst>
                                      </p:cBhvr>
                                      <p:to>
                                        <p:strVal val="visible"/>
                                      </p:to>
                                    </p:set>
                                    <p:animEffect transition="in" filter="fade">
                                      <p:cBhvr>
                                        <p:cTn id="14" dur="500"/>
                                        <p:tgtEl>
                                          <p:spTgt spid="674821"/>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4821"/>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4821"/>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4822"/>
                                        </p:tgtEl>
                                        <p:attrNameLst>
                                          <p:attrName>ppt_x</p:attrName>
                                          <p:attrName>ppt_y</p:attrName>
                                        </p:attrNameLst>
                                      </p:cBhvr>
                                      <p:rCtr x="-11441"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4820">
                                            <p:txEl>
                                              <p:pRg st="1" end="1"/>
                                            </p:txEl>
                                          </p:spTgt>
                                        </p:tgtEl>
                                        <p:attrNameLst>
                                          <p:attrName>style.visibility</p:attrName>
                                        </p:attrNameLst>
                                      </p:cBhvr>
                                      <p:to>
                                        <p:strVal val="visible"/>
                                      </p:to>
                                    </p:set>
                                    <p:anim calcmode="lin" valueType="num">
                                      <p:cBhvr additive="base">
                                        <p:cTn id="25" dur="500" fill="hold"/>
                                        <p:tgtEl>
                                          <p:spTgt spid="67482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48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74820">
                                            <p:txEl>
                                              <p:pRg st="2" end="2"/>
                                            </p:txEl>
                                          </p:spTgt>
                                        </p:tgtEl>
                                        <p:attrNameLst>
                                          <p:attrName>style.visibility</p:attrName>
                                        </p:attrNameLst>
                                      </p:cBhvr>
                                      <p:to>
                                        <p:strVal val="visible"/>
                                      </p:to>
                                    </p:set>
                                    <p:anim calcmode="lin" valueType="num">
                                      <p:cBhvr additive="base">
                                        <p:cTn id="31" dur="500" fill="hold"/>
                                        <p:tgtEl>
                                          <p:spTgt spid="67482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48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74820">
                                            <p:txEl>
                                              <p:pRg st="3" end="3"/>
                                            </p:txEl>
                                          </p:spTgt>
                                        </p:tgtEl>
                                        <p:attrNameLst>
                                          <p:attrName>style.visibility</p:attrName>
                                        </p:attrNameLst>
                                      </p:cBhvr>
                                      <p:to>
                                        <p:strVal val="visible"/>
                                      </p:to>
                                    </p:set>
                                    <p:anim calcmode="lin" valueType="num">
                                      <p:cBhvr additive="base">
                                        <p:cTn id="37" dur="500" fill="hold"/>
                                        <p:tgtEl>
                                          <p:spTgt spid="67482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48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74820">
                                            <p:txEl>
                                              <p:pRg st="4" end="4"/>
                                            </p:txEl>
                                          </p:spTgt>
                                        </p:tgtEl>
                                        <p:attrNameLst>
                                          <p:attrName>style.visibility</p:attrName>
                                        </p:attrNameLst>
                                      </p:cBhvr>
                                      <p:to>
                                        <p:strVal val="visible"/>
                                      </p:to>
                                    </p:set>
                                    <p:anim calcmode="lin" valueType="num">
                                      <p:cBhvr additive="base">
                                        <p:cTn id="43" dur="500" fill="hold"/>
                                        <p:tgtEl>
                                          <p:spTgt spid="67482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48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74820">
                                            <p:txEl>
                                              <p:pRg st="5" end="5"/>
                                            </p:txEl>
                                          </p:spTgt>
                                        </p:tgtEl>
                                        <p:attrNameLst>
                                          <p:attrName>style.visibility</p:attrName>
                                        </p:attrNameLst>
                                      </p:cBhvr>
                                      <p:to>
                                        <p:strVal val="visible"/>
                                      </p:to>
                                    </p:set>
                                    <p:anim calcmode="lin" valueType="num">
                                      <p:cBhvr additive="base">
                                        <p:cTn id="49" dur="500" fill="hold"/>
                                        <p:tgtEl>
                                          <p:spTgt spid="67482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48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74820">
                                            <p:txEl>
                                              <p:pRg st="6" end="6"/>
                                            </p:txEl>
                                          </p:spTgt>
                                        </p:tgtEl>
                                        <p:attrNameLst>
                                          <p:attrName>style.visibility</p:attrName>
                                        </p:attrNameLst>
                                      </p:cBhvr>
                                      <p:to>
                                        <p:strVal val="visible"/>
                                      </p:to>
                                    </p:set>
                                    <p:anim calcmode="lin" valueType="num">
                                      <p:cBhvr additive="base">
                                        <p:cTn id="55" dur="500" fill="hold"/>
                                        <p:tgtEl>
                                          <p:spTgt spid="67482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48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98500" y="4837113"/>
            <a:ext cx="7772400" cy="2020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PRACTICE: </a:t>
            </a:r>
            <a:r>
              <a:rPr lang="en-US" altLang="en-US" sz="2400">
                <a:solidFill>
                  <a:srgbClr val="000000"/>
                </a:solidFill>
                <a:sym typeface="Symbol" pitchFamily="18" charset="2"/>
              </a:rPr>
              <a:t>Find the period of a 25-kg mass placed in oscillation on the end of a spring having </a:t>
            </a:r>
            <a:r>
              <a:rPr lang="en-US" altLang="en-US" sz="2400" i="1">
                <a:solidFill>
                  <a:srgbClr val="000000"/>
                </a:solidFill>
                <a:sym typeface="Symbol" pitchFamily="18" charset="2"/>
              </a:rPr>
              <a:t>k</a:t>
            </a:r>
            <a:r>
              <a:rPr lang="en-US" altLang="en-US" sz="2400">
                <a:solidFill>
                  <a:srgbClr val="000000"/>
                </a:solidFill>
                <a:sym typeface="Symbol" pitchFamily="18" charset="2"/>
              </a:rPr>
              <a:t> = 150 Nm</a:t>
            </a:r>
            <a:r>
              <a:rPr lang="en-US" altLang="en-US" sz="2400" baseline="30000">
                <a:solidFill>
                  <a:srgbClr val="000000"/>
                </a:solidFill>
                <a:sym typeface="Symbol" pitchFamily="18" charset="2"/>
              </a:rPr>
              <a:t>-1</a:t>
            </a:r>
            <a:r>
              <a:rPr lang="en-US" altLang="en-US" sz="2400">
                <a:solidFill>
                  <a:srgbClr val="000000"/>
                </a:solidFill>
                <a:sym typeface="Symbol" pitchFamily="18" charset="2"/>
              </a:rPr>
              <a:t>.</a:t>
            </a:r>
          </a:p>
          <a:p>
            <a:pPr eaLnBrk="1" hangingPunct="1">
              <a:spcBef>
                <a:spcPct val="0"/>
              </a:spcBef>
              <a:buFontTx/>
              <a:buNone/>
            </a:pPr>
            <a:r>
              <a:rPr lang="en-US" altLang="en-US" sz="2400">
                <a:solidFill>
                  <a:srgbClr val="000000"/>
                </a:solidFill>
                <a:sym typeface="Symbol" pitchFamily="18" charset="2"/>
              </a:rPr>
              <a:t>SOLUTION:</a:t>
            </a:r>
          </a:p>
          <a:p>
            <a:pPr eaLnBrk="1" hangingPunct="1">
              <a:spcBef>
                <a:spcPct val="0"/>
              </a:spcBef>
              <a:buFontTx/>
              <a:buNone/>
            </a:pPr>
            <a:r>
              <a:rPr lang="en-US" altLang="en-US" sz="2400" i="1">
                <a:solidFill>
                  <a:srgbClr val="000000"/>
                </a:solidFill>
                <a:sym typeface="Symbol" pitchFamily="18" charset="2"/>
              </a:rPr>
              <a:t>	        T</a:t>
            </a:r>
            <a:r>
              <a:rPr lang="en-US" altLang="en-US" sz="2400">
                <a:solidFill>
                  <a:srgbClr val="000000"/>
                </a:solidFill>
                <a:sym typeface="Symbol" pitchFamily="18" charset="2"/>
              </a:rPr>
              <a:t>	= 2  </a:t>
            </a:r>
            <a:r>
              <a:rPr lang="en-US" altLang="en-US" sz="2400" i="1">
                <a:solidFill>
                  <a:srgbClr val="000000"/>
                </a:solidFill>
                <a:sym typeface="Symbol" pitchFamily="18" charset="2"/>
              </a:rPr>
              <a:t>m / k</a:t>
            </a:r>
            <a:r>
              <a:rPr lang="en-US" altLang="en-US" sz="2400">
                <a:solidFill>
                  <a:srgbClr val="000000"/>
                </a:solidFill>
                <a:sym typeface="Symbol" pitchFamily="18" charset="2"/>
              </a:rPr>
              <a:t> </a:t>
            </a:r>
          </a:p>
          <a:p>
            <a:pPr eaLnBrk="1" hangingPunct="1">
              <a:spcBef>
                <a:spcPct val="0"/>
              </a:spcBef>
              <a:buFontTx/>
              <a:buNone/>
            </a:pPr>
            <a:r>
              <a:rPr lang="en-US" altLang="en-US" sz="2400">
                <a:solidFill>
                  <a:srgbClr val="000000"/>
                </a:solidFill>
                <a:sym typeface="Symbol" pitchFamily="18" charset="2"/>
              </a:rPr>
              <a:t>		= 2  25</a:t>
            </a:r>
            <a:r>
              <a:rPr lang="en-US" altLang="en-US" sz="2400" i="1">
                <a:solidFill>
                  <a:srgbClr val="000000"/>
                </a:solidFill>
                <a:sym typeface="Symbol" pitchFamily="18" charset="2"/>
              </a:rPr>
              <a:t> / </a:t>
            </a:r>
            <a:r>
              <a:rPr lang="en-US" altLang="en-US" sz="2400">
                <a:solidFill>
                  <a:srgbClr val="000000"/>
                </a:solidFill>
                <a:sym typeface="Symbol" pitchFamily="18" charset="2"/>
              </a:rPr>
              <a:t>150 = 2.56 s.</a:t>
            </a:r>
            <a:endParaRPr lang="en-US" altLang="en-US" sz="2400" i="1">
              <a:solidFill>
                <a:srgbClr val="000000"/>
              </a:solidFill>
              <a:sym typeface="Symbol" pitchFamily="18" charset="2"/>
            </a:endParaRPr>
          </a:p>
        </p:txBody>
      </p:sp>
      <p:sp>
        <p:nvSpPr>
          <p:cNvPr id="21" name="Rectangle 2"/>
          <p:cNvSpPr>
            <a:spLocks noChangeArrowheads="1"/>
          </p:cNvSpPr>
          <p:nvPr/>
        </p:nvSpPr>
        <p:spPr bwMode="auto">
          <a:xfrm>
            <a:off x="685800" y="1343025"/>
            <a:ext cx="7772400" cy="3509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period of a mass-spring system</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a:cs typeface="Times New Roman" pitchFamily="18" charset="0"/>
              </a:rPr>
              <a:t>Because for a mass-spring                                             system </a:t>
            </a:r>
            <a:r>
              <a:rPr lang="en-US" altLang="en-US" sz="2400">
                <a:cs typeface="Times New Roman" pitchFamily="18" charset="0"/>
                <a:sym typeface="Symbol" pitchFamily="18" charset="2"/>
              </a:rPr>
              <a:t></a:t>
            </a:r>
            <a:r>
              <a:rPr lang="en-US" altLang="en-US" sz="2400" baseline="30000">
                <a:cs typeface="Times New Roman" pitchFamily="18" charset="0"/>
                <a:sym typeface="Symbol" pitchFamily="18" charset="2"/>
              </a:rPr>
              <a:t>2</a:t>
            </a:r>
            <a:r>
              <a:rPr lang="en-US" altLang="en-US" sz="2400">
                <a:cs typeface="Times New Roman" pitchFamily="18" charset="0"/>
                <a:sym typeface="Symbol" pitchFamily="18" charset="2"/>
              </a:rPr>
              <a:t> = </a:t>
            </a:r>
            <a:r>
              <a:rPr lang="en-US" altLang="en-US" sz="2400" i="1">
                <a:cs typeface="Times New Roman" pitchFamily="18" charset="0"/>
                <a:sym typeface="Symbol" pitchFamily="18" charset="2"/>
              </a:rPr>
              <a:t>k / m</a:t>
            </a:r>
            <a:r>
              <a:rPr lang="en-US" altLang="en-US" sz="2400">
                <a:cs typeface="Times New Roman" pitchFamily="18" charset="0"/>
                <a:sym typeface="Symbol" pitchFamily="18" charset="2"/>
              </a:rPr>
              <a:t> and because                                         for any system  = 2</a:t>
            </a:r>
            <a:r>
              <a:rPr lang="en-US" altLang="en-US" sz="2400" i="1">
                <a:cs typeface="Times New Roman" pitchFamily="18" charset="0"/>
                <a:sym typeface="Symbol" pitchFamily="18" charset="2"/>
              </a:rPr>
              <a:t> / T</a:t>
            </a:r>
            <a:r>
              <a:rPr lang="en-US" altLang="en-US" sz="2400">
                <a:cs typeface="Times New Roman" pitchFamily="18" charset="0"/>
                <a:sym typeface="Symbol" pitchFamily="18" charset="2"/>
              </a:rPr>
              <a:t> we can write</a:t>
            </a:r>
          </a:p>
          <a:p>
            <a:pPr eaLnBrk="1" hangingPunct="1">
              <a:buFontTx/>
              <a:buNone/>
            </a:pPr>
            <a:r>
              <a:rPr lang="en-US" altLang="en-US" sz="2400" i="1">
                <a:cs typeface="Times New Roman" pitchFamily="18" charset="0"/>
                <a:sym typeface="Symbol" pitchFamily="18" charset="2"/>
              </a:rPr>
              <a:t>	       T</a:t>
            </a:r>
            <a:r>
              <a:rPr lang="en-US" altLang="en-US" sz="2400">
                <a:cs typeface="Times New Roman" pitchFamily="18" charset="0"/>
                <a:sym typeface="Symbol" pitchFamily="18" charset="2"/>
              </a:rPr>
              <a:t> 	= 2 </a:t>
            </a:r>
            <a:r>
              <a:rPr lang="en-US" altLang="en-US" sz="2400" i="1">
                <a:cs typeface="Times New Roman" pitchFamily="18" charset="0"/>
                <a:sym typeface="Symbol" pitchFamily="18" charset="2"/>
              </a:rPr>
              <a:t>/ </a:t>
            </a:r>
            <a:r>
              <a:rPr lang="en-US" altLang="en-US" sz="2400">
                <a:cs typeface="Times New Roman" pitchFamily="18" charset="0"/>
                <a:sym typeface="Symbol" pitchFamily="18" charset="2"/>
              </a:rPr>
              <a:t> </a:t>
            </a:r>
          </a:p>
          <a:p>
            <a:pPr eaLnBrk="1" hangingPunct="1">
              <a:buFontTx/>
              <a:buNone/>
            </a:pPr>
            <a:r>
              <a:rPr lang="en-US" altLang="en-US" sz="2400">
                <a:cs typeface="Times New Roman" pitchFamily="18" charset="0"/>
                <a:sym typeface="Symbol" pitchFamily="18" charset="2"/>
              </a:rPr>
              <a:t>		= 2</a:t>
            </a:r>
            <a:r>
              <a:rPr lang="en-US" altLang="en-US" sz="2400" i="1">
                <a:cs typeface="Times New Roman" pitchFamily="18" charset="0"/>
                <a:sym typeface="Symbol" pitchFamily="18" charset="2"/>
              </a:rPr>
              <a:t> /</a:t>
            </a:r>
            <a:r>
              <a:rPr lang="en-US" altLang="en-US" sz="2400">
                <a:cs typeface="Times New Roman" pitchFamily="18" charset="0"/>
                <a:sym typeface="Symbol" pitchFamily="18" charset="2"/>
              </a:rPr>
              <a:t>  </a:t>
            </a:r>
            <a:r>
              <a:rPr lang="en-US" altLang="en-US" sz="2400" i="1">
                <a:cs typeface="Times New Roman" pitchFamily="18" charset="0"/>
                <a:sym typeface="Symbol" pitchFamily="18" charset="2"/>
              </a:rPr>
              <a:t>k / m  </a:t>
            </a:r>
          </a:p>
          <a:p>
            <a:pPr eaLnBrk="1" hangingPunct="1">
              <a:buFontTx/>
              <a:buNone/>
            </a:pPr>
            <a:r>
              <a:rPr lang="en-US" altLang="en-US" sz="2400">
                <a:cs typeface="Times New Roman" pitchFamily="18" charset="0"/>
                <a:sym typeface="Symbol" pitchFamily="18" charset="2"/>
              </a:rPr>
              <a:t>		= 2  </a:t>
            </a:r>
            <a:r>
              <a:rPr lang="en-US" altLang="en-US" sz="2400" i="1">
                <a:cs typeface="Times New Roman" pitchFamily="18" charset="0"/>
                <a:sym typeface="Symbol" pitchFamily="18" charset="2"/>
              </a:rPr>
              <a:t>m / k</a:t>
            </a:r>
            <a:endParaRPr lang="en-US" altLang="en-US" sz="2400" i="1">
              <a:cs typeface="Times New Roman" pitchFamily="18" charset="0"/>
            </a:endParaRPr>
          </a:p>
        </p:txBody>
      </p:sp>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27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27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7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 name="Freeform 2"/>
          <p:cNvSpPr/>
          <p:nvPr/>
        </p:nvSpPr>
        <p:spPr>
          <a:xfrm>
            <a:off x="3376613" y="3451225"/>
            <a:ext cx="871537"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3235325" y="3898900"/>
            <a:ext cx="869950"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8" name="Group 3"/>
          <p:cNvGrpSpPr>
            <a:grpSpLocks/>
          </p:cNvGrpSpPr>
          <p:nvPr/>
        </p:nvGrpSpPr>
        <p:grpSpPr bwMode="auto">
          <a:xfrm>
            <a:off x="833438" y="4295775"/>
            <a:ext cx="7464425" cy="461963"/>
            <a:chOff x="833438" y="3484563"/>
            <a:chExt cx="7464426" cy="461962"/>
          </a:xfrm>
        </p:grpSpPr>
        <p:sp>
          <p:nvSpPr>
            <p:cNvPr id="32781" name="Rectangle 5"/>
            <p:cNvSpPr>
              <a:spLocks noChangeArrowheads="1"/>
            </p:cNvSpPr>
            <p:nvPr/>
          </p:nvSpPr>
          <p:spPr bwMode="auto">
            <a:xfrm>
              <a:off x="838201" y="3505200"/>
              <a:ext cx="33321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 </a:t>
              </a:r>
              <a:r>
                <a:rPr lang="en-US" altLang="en-US" sz="2400" i="1">
                  <a:cs typeface="Courier New" pitchFamily="49" charset="0"/>
                  <a:sym typeface="Symbol" pitchFamily="18" charset="2"/>
                </a:rPr>
                <a:t> m / k </a:t>
              </a:r>
            </a:p>
          </p:txBody>
        </p:sp>
        <p:sp>
          <p:nvSpPr>
            <p:cNvPr id="32782" name="Text Box 6"/>
            <p:cNvSpPr txBox="1">
              <a:spLocks noChangeArrowheads="1"/>
            </p:cNvSpPr>
            <p:nvPr/>
          </p:nvSpPr>
          <p:spPr bwMode="auto">
            <a:xfrm>
              <a:off x="3657601" y="3484563"/>
              <a:ext cx="4640263"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mass-spring system</a:t>
              </a:r>
            </a:p>
          </p:txBody>
        </p:sp>
        <p:sp>
          <p:nvSpPr>
            <p:cNvPr id="32783"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 name="Freeform 26"/>
            <p:cNvSpPr/>
            <p:nvPr/>
          </p:nvSpPr>
          <p:spPr>
            <a:xfrm>
              <a:off x="1824038" y="3535363"/>
              <a:ext cx="869950" cy="323849"/>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Freeform 27"/>
          <p:cNvSpPr/>
          <p:nvPr/>
        </p:nvSpPr>
        <p:spPr>
          <a:xfrm>
            <a:off x="3232150" y="6005513"/>
            <a:ext cx="869950"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a:off x="3232150" y="6354763"/>
            <a:ext cx="1216025"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 name="connsiteX0" fmla="*/ 0 w 1318474"/>
              <a:gd name="connsiteY0" fmla="*/ 191729 h 294968"/>
              <a:gd name="connsiteX1" fmla="*/ 44245 w 1318474"/>
              <a:gd name="connsiteY1" fmla="*/ 294968 h 294968"/>
              <a:gd name="connsiteX2" fmla="*/ 176981 w 1318474"/>
              <a:gd name="connsiteY2" fmla="*/ 0 h 294968"/>
              <a:gd name="connsiteX3" fmla="*/ 1318474 w 1318474"/>
              <a:gd name="connsiteY3" fmla="*/ 0 h 294968"/>
            </a:gdLst>
            <a:ahLst/>
            <a:cxnLst>
              <a:cxn ang="0">
                <a:pos x="connsiteX0" y="connsiteY0"/>
              </a:cxn>
              <a:cxn ang="0">
                <a:pos x="connsiteX1" y="connsiteY1"/>
              </a:cxn>
              <a:cxn ang="0">
                <a:pos x="connsiteX2" y="connsiteY2"/>
              </a:cxn>
              <a:cxn ang="0">
                <a:pos x="connsiteX3" y="connsiteY3"/>
              </a:cxn>
            </a:cxnLst>
            <a:rect l="l" t="t" r="r" b="b"/>
            <a:pathLst>
              <a:path w="1318474" h="294968">
                <a:moveTo>
                  <a:pt x="0" y="191729"/>
                </a:moveTo>
                <a:lnTo>
                  <a:pt x="44245" y="294968"/>
                </a:lnTo>
                <a:lnTo>
                  <a:pt x="176981" y="0"/>
                </a:lnTo>
                <a:lnTo>
                  <a:pt x="1318474"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4822"/>
                                        </p:tgtEl>
                                        <p:attrNameLst>
                                          <p:attrName>style.visibility</p:attrName>
                                        </p:attrNameLst>
                                      </p:cBhvr>
                                      <p:to>
                                        <p:strVal val="visible"/>
                                      </p:to>
                                    </p:set>
                                    <p:animEffect transition="in" filter="fade">
                                      <p:cBhvr>
                                        <p:cTn id="15" dur="500"/>
                                        <p:tgtEl>
                                          <p:spTgt spid="674822"/>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74821"/>
                                        </p:tgtEl>
                                        <p:attrNameLst>
                                          <p:attrName>style.visibility</p:attrName>
                                        </p:attrNameLst>
                                      </p:cBhvr>
                                      <p:to>
                                        <p:strVal val="visible"/>
                                      </p:to>
                                    </p:set>
                                    <p:animEffect transition="in" filter="fade">
                                      <p:cBhvr>
                                        <p:cTn id="19" dur="500"/>
                                        <p:tgtEl>
                                          <p:spTgt spid="674821"/>
                                        </p:tgtEl>
                                      </p:cBhvr>
                                    </p:animEffect>
                                  </p:childTnLst>
                                </p:cTn>
                              </p:par>
                              <p:par>
                                <p:cTn id="20" presetID="6" presetClass="emph" presetSubtype="0" repeatCount="indefinite" accel="50000" decel="50000" autoRev="1" fill="hold" grpId="1" nodeType="withEffect">
                                  <p:stCondLst>
                                    <p:cond delay="0"/>
                                  </p:stCondLst>
                                  <p:childTnLst>
                                    <p:animScale>
                                      <p:cBhvr>
                                        <p:cTn id="21" dur="3000" fill="hold"/>
                                        <p:tgtEl>
                                          <p:spTgt spid="674821"/>
                                        </p:tgtEl>
                                      </p:cBhvr>
                                      <p:by x="25000" y="100000"/>
                                    </p:animScale>
                                  </p:childTnLst>
                                </p:cTn>
                              </p:par>
                              <p:par>
                                <p:cTn id="22"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23" dur="3000" fill="hold"/>
                                        <p:tgtEl>
                                          <p:spTgt spid="674821"/>
                                        </p:tgtEl>
                                        <p:attrNameLst>
                                          <p:attrName>ppt_x</p:attrName>
                                          <p:attrName>ppt_y</p:attrName>
                                        </p:attrNameLst>
                                      </p:cBhvr>
                                      <p:rCtr x="-6806" y="0"/>
                                    </p:animMotion>
                                  </p:childTnLst>
                                </p:cTn>
                              </p:par>
                              <p:par>
                                <p:cTn id="24"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5" dur="3000" fill="hold"/>
                                        <p:tgtEl>
                                          <p:spTgt spid="674822"/>
                                        </p:tgtEl>
                                        <p:attrNameLst>
                                          <p:attrName>ppt_x</p:attrName>
                                          <p:attrName>ppt_y</p:attrName>
                                        </p:attrNameLst>
                                      </p:cBhvr>
                                      <p:rCtr x="-11441" y="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 calcmode="lin" valueType="num">
                                      <p:cBhvr additive="base">
                                        <p:cTn id="30"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anim calcmode="lin" valueType="num">
                                      <p:cBhvr additive="base">
                                        <p:cTn id="36"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 calcmode="lin" valueType="num">
                                      <p:cBhvr additive="base">
                                        <p:cTn id="42"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 calcmode="lin" valueType="num">
                                      <p:cBhvr additive="base">
                                        <p:cTn id="52"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4" presetID="2" presetClass="entr" presetSubtype="4"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32778"/>
                                        </p:tgtEl>
                                        <p:attrNameLst>
                                          <p:attrName>style.visibility</p:attrName>
                                        </p:attrNameLst>
                                      </p:cBhvr>
                                      <p:to>
                                        <p:strVal val="visible"/>
                                      </p:to>
                                    </p:set>
                                    <p:anim calcmode="lin" valueType="num">
                                      <p:cBhvr>
                                        <p:cTn id="62" dur="500" fill="hold"/>
                                        <p:tgtEl>
                                          <p:spTgt spid="32778"/>
                                        </p:tgtEl>
                                        <p:attrNameLst>
                                          <p:attrName>ppt_w</p:attrName>
                                        </p:attrNameLst>
                                      </p:cBhvr>
                                      <p:tavLst>
                                        <p:tav tm="0">
                                          <p:val>
                                            <p:fltVal val="0"/>
                                          </p:val>
                                        </p:tav>
                                        <p:tav tm="100000">
                                          <p:val>
                                            <p:strVal val="#ppt_w"/>
                                          </p:val>
                                        </p:tav>
                                      </p:tavLst>
                                    </p:anim>
                                    <p:anim calcmode="lin" valueType="num">
                                      <p:cBhvr>
                                        <p:cTn id="63" dur="500" fill="hold"/>
                                        <p:tgtEl>
                                          <p:spTgt spid="32778"/>
                                        </p:tgtEl>
                                        <p:attrNameLst>
                                          <p:attrName>ppt_h</p:attrName>
                                        </p:attrNameLst>
                                      </p:cBhvr>
                                      <p:tavLst>
                                        <p:tav tm="0">
                                          <p:val>
                                            <p:fltVal val="0"/>
                                          </p:val>
                                        </p:tav>
                                        <p:tav tm="100000">
                                          <p:val>
                                            <p:strVal val="#ppt_h"/>
                                          </p:val>
                                        </p:tav>
                                      </p:tavLst>
                                    </p:anim>
                                    <p:animEffect transition="in" filter="fade">
                                      <p:cBhvr>
                                        <p:cTn id="64" dur="500"/>
                                        <p:tgtEl>
                                          <p:spTgt spid="32778"/>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32770">
                                            <p:txEl>
                                              <p:pRg st="0" end="0"/>
                                            </p:txEl>
                                          </p:spTgt>
                                        </p:tgtEl>
                                        <p:attrNameLst>
                                          <p:attrName>style.visibility</p:attrName>
                                        </p:attrNameLst>
                                      </p:cBhvr>
                                      <p:to>
                                        <p:strVal val="visible"/>
                                      </p:to>
                                    </p:set>
                                    <p:anim calcmode="lin" valueType="num">
                                      <p:cBhvr additive="base">
                                        <p:cTn id="69"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32770">
                                            <p:txEl>
                                              <p:pRg st="1" end="1"/>
                                            </p:txEl>
                                          </p:spTgt>
                                        </p:tgtEl>
                                        <p:attrNameLst>
                                          <p:attrName>style.visibility</p:attrName>
                                        </p:attrNameLst>
                                      </p:cBhvr>
                                      <p:to>
                                        <p:strVal val="visible"/>
                                      </p:to>
                                    </p:set>
                                    <p:anim calcmode="lin" valueType="num">
                                      <p:cBhvr additive="base">
                                        <p:cTn id="75"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2770">
                                            <p:txEl>
                                              <p:pRg st="2" end="2"/>
                                            </p:txEl>
                                          </p:spTgt>
                                        </p:tgtEl>
                                        <p:attrNameLst>
                                          <p:attrName>style.visibility</p:attrName>
                                        </p:attrNameLst>
                                      </p:cBhvr>
                                      <p:to>
                                        <p:strVal val="visible"/>
                                      </p:to>
                                    </p:set>
                                    <p:anim calcmode="lin" valueType="num">
                                      <p:cBhvr additive="base">
                                        <p:cTn id="81"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par>
                                <p:cTn id="83" presetID="2" presetClass="entr" presetSubtype="4"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2770">
                                            <p:txEl>
                                              <p:pRg st="3" end="3"/>
                                            </p:txEl>
                                          </p:spTgt>
                                        </p:tgtEl>
                                        <p:attrNameLst>
                                          <p:attrName>style.visibility</p:attrName>
                                        </p:attrNameLst>
                                      </p:cBhvr>
                                      <p:to>
                                        <p:strVal val="visible"/>
                                      </p:to>
                                    </p:set>
                                    <p:anim calcmode="lin" valueType="num">
                                      <p:cBhvr additive="base">
                                        <p:cTn id="91"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2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par>
                                <p:cTn id="93" presetID="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98500" y="4837113"/>
            <a:ext cx="7772400" cy="2020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PRACTICE: </a:t>
            </a:r>
            <a:r>
              <a:rPr lang="en-US" altLang="en-US" sz="2400">
                <a:solidFill>
                  <a:srgbClr val="000000"/>
                </a:solidFill>
                <a:sym typeface="Symbol" pitchFamily="18" charset="2"/>
              </a:rPr>
              <a:t>Find the period of a 25-kg mass placed in oscillation on the end of a 1.75-meter long string.</a:t>
            </a:r>
          </a:p>
          <a:p>
            <a:pPr eaLnBrk="1" hangingPunct="1">
              <a:spcBef>
                <a:spcPct val="0"/>
              </a:spcBef>
              <a:buFontTx/>
              <a:buNone/>
            </a:pPr>
            <a:r>
              <a:rPr lang="en-US" altLang="en-US" sz="2400">
                <a:solidFill>
                  <a:srgbClr val="000000"/>
                </a:solidFill>
                <a:sym typeface="Symbol" pitchFamily="18" charset="2"/>
              </a:rPr>
              <a:t>SOLUTION:</a:t>
            </a:r>
          </a:p>
          <a:p>
            <a:pPr eaLnBrk="1" hangingPunct="1">
              <a:spcBef>
                <a:spcPct val="0"/>
              </a:spcBef>
              <a:buFontTx/>
              <a:buNone/>
            </a:pPr>
            <a:r>
              <a:rPr lang="en-US" altLang="en-US" sz="2400" i="1">
                <a:solidFill>
                  <a:srgbClr val="000000"/>
                </a:solidFill>
                <a:sym typeface="Symbol" pitchFamily="18" charset="2"/>
              </a:rPr>
              <a:t>	        T</a:t>
            </a:r>
            <a:r>
              <a:rPr lang="en-US" altLang="en-US" sz="2400">
                <a:solidFill>
                  <a:srgbClr val="000000"/>
                </a:solidFill>
                <a:sym typeface="Symbol" pitchFamily="18" charset="2"/>
              </a:rPr>
              <a:t>	= 2   </a:t>
            </a:r>
            <a:r>
              <a:rPr lang="en-US" altLang="en-US" sz="2400" i="1">
                <a:solidFill>
                  <a:srgbClr val="000000"/>
                </a:solidFill>
                <a:sym typeface="Symbol" pitchFamily="18" charset="2"/>
              </a:rPr>
              <a:t>L / g</a:t>
            </a:r>
            <a:r>
              <a:rPr lang="en-US" altLang="en-US" sz="2400">
                <a:solidFill>
                  <a:srgbClr val="000000"/>
                </a:solidFill>
                <a:sym typeface="Symbol" pitchFamily="18" charset="2"/>
              </a:rPr>
              <a:t> </a:t>
            </a:r>
          </a:p>
          <a:p>
            <a:pPr eaLnBrk="1" hangingPunct="1">
              <a:spcBef>
                <a:spcPts val="600"/>
              </a:spcBef>
              <a:buFontTx/>
              <a:buNone/>
            </a:pPr>
            <a:r>
              <a:rPr lang="en-US" altLang="en-US" sz="2400">
                <a:solidFill>
                  <a:srgbClr val="000000"/>
                </a:solidFill>
                <a:sym typeface="Symbol" pitchFamily="18" charset="2"/>
              </a:rPr>
              <a:t>		= 2  1.75</a:t>
            </a:r>
            <a:r>
              <a:rPr lang="en-US" altLang="en-US" sz="2400" i="1">
                <a:solidFill>
                  <a:srgbClr val="000000"/>
                </a:solidFill>
                <a:sym typeface="Symbol" pitchFamily="18" charset="2"/>
              </a:rPr>
              <a:t> / </a:t>
            </a:r>
            <a:r>
              <a:rPr lang="en-US" altLang="en-US" sz="2400">
                <a:solidFill>
                  <a:srgbClr val="000000"/>
                </a:solidFill>
                <a:sym typeface="Symbol" pitchFamily="18" charset="2"/>
              </a:rPr>
              <a:t>9.8 = 2.7 s.</a:t>
            </a:r>
            <a:endParaRPr lang="en-US" altLang="en-US" sz="2400" i="1">
              <a:solidFill>
                <a:srgbClr val="000000"/>
              </a:solidFill>
              <a:sym typeface="Symbol" pitchFamily="18" charset="2"/>
            </a:endParaRPr>
          </a:p>
        </p:txBody>
      </p:sp>
      <p:sp>
        <p:nvSpPr>
          <p:cNvPr id="21" name="Rectangle 2"/>
          <p:cNvSpPr>
            <a:spLocks noChangeArrowheads="1"/>
          </p:cNvSpPr>
          <p:nvPr/>
        </p:nvSpPr>
        <p:spPr bwMode="auto">
          <a:xfrm>
            <a:off x="685800" y="1343025"/>
            <a:ext cx="7772400" cy="3509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The period of simple pendulum</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a:cs typeface="Times New Roman" pitchFamily="18" charset="0"/>
              </a:rPr>
              <a:t>For a simple pendulum                                               consisting of a mass on the                                                    end of a string of length </a:t>
            </a:r>
            <a:r>
              <a:rPr lang="en-US" altLang="en-US" sz="2400" i="1">
                <a:cs typeface="Times New Roman" pitchFamily="18" charset="0"/>
              </a:rPr>
              <a:t>L </a:t>
            </a:r>
            <a:r>
              <a:rPr lang="en-US" altLang="en-US" sz="2400">
                <a:cs typeface="Times New Roman" pitchFamily="18" charset="0"/>
              </a:rPr>
              <a:t>we                                                   have (without proof) </a:t>
            </a:r>
            <a:r>
              <a:rPr lang="en-US" altLang="en-US" sz="2400">
                <a:cs typeface="Times New Roman" pitchFamily="18" charset="0"/>
                <a:sym typeface="Symbol" pitchFamily="18" charset="2"/>
              </a:rPr>
              <a:t> =  </a:t>
            </a:r>
            <a:r>
              <a:rPr lang="en-US" altLang="en-US" sz="2400" i="1">
                <a:cs typeface="Times New Roman" pitchFamily="18" charset="0"/>
                <a:sym typeface="Symbol" pitchFamily="18" charset="2"/>
              </a:rPr>
              <a:t>g / L.</a:t>
            </a:r>
            <a:r>
              <a:rPr lang="en-US" altLang="en-US" sz="2400">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a:cs typeface="Times New Roman" pitchFamily="18" charset="0"/>
                <a:sym typeface="Symbol" pitchFamily="18" charset="2"/>
              </a:rPr>
              <a:t>Then        </a:t>
            </a:r>
            <a:r>
              <a:rPr lang="en-US" altLang="en-US" sz="2400" i="1">
                <a:cs typeface="Times New Roman" pitchFamily="18" charset="0"/>
                <a:sym typeface="Symbol" pitchFamily="18" charset="2"/>
              </a:rPr>
              <a:t>T</a:t>
            </a:r>
            <a:r>
              <a:rPr lang="en-US" altLang="en-US" sz="2400">
                <a:cs typeface="Times New Roman" pitchFamily="18" charset="0"/>
                <a:sym typeface="Symbol" pitchFamily="18" charset="2"/>
              </a:rPr>
              <a:t>	= 2 </a:t>
            </a:r>
            <a:r>
              <a:rPr lang="en-US" altLang="en-US" sz="2400" i="1">
                <a:cs typeface="Times New Roman" pitchFamily="18" charset="0"/>
                <a:sym typeface="Symbol" pitchFamily="18" charset="2"/>
              </a:rPr>
              <a:t>/ </a:t>
            </a:r>
            <a:r>
              <a:rPr lang="en-US" altLang="en-US" sz="2400">
                <a:cs typeface="Times New Roman" pitchFamily="18" charset="0"/>
                <a:sym typeface="Symbol" pitchFamily="18" charset="2"/>
              </a:rPr>
              <a:t> </a:t>
            </a:r>
          </a:p>
          <a:p>
            <a:pPr eaLnBrk="1" hangingPunct="1">
              <a:buFontTx/>
              <a:buNone/>
            </a:pPr>
            <a:r>
              <a:rPr lang="en-US" altLang="en-US" sz="2400">
                <a:cs typeface="Times New Roman" pitchFamily="18" charset="0"/>
                <a:sym typeface="Symbol" pitchFamily="18" charset="2"/>
              </a:rPr>
              <a:t>		= 2</a:t>
            </a:r>
            <a:r>
              <a:rPr lang="en-US" altLang="en-US" sz="2400" i="1">
                <a:cs typeface="Times New Roman" pitchFamily="18" charset="0"/>
                <a:sym typeface="Symbol" pitchFamily="18" charset="2"/>
              </a:rPr>
              <a:t> /</a:t>
            </a:r>
            <a:r>
              <a:rPr lang="en-US" altLang="en-US" sz="2400">
                <a:cs typeface="Times New Roman" pitchFamily="18" charset="0"/>
                <a:sym typeface="Symbol" pitchFamily="18" charset="2"/>
              </a:rPr>
              <a:t>  </a:t>
            </a:r>
            <a:r>
              <a:rPr lang="en-US" altLang="en-US" sz="2400" i="1">
                <a:cs typeface="Times New Roman" pitchFamily="18" charset="0"/>
                <a:sym typeface="Symbol" pitchFamily="18" charset="2"/>
              </a:rPr>
              <a:t>g / L  </a:t>
            </a:r>
          </a:p>
        </p:txBody>
      </p:sp>
      <p:sp>
        <p:nvSpPr>
          <p:cNvPr id="337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 name="Freeform 2"/>
          <p:cNvSpPr/>
          <p:nvPr/>
        </p:nvSpPr>
        <p:spPr>
          <a:xfrm>
            <a:off x="4064000" y="2935288"/>
            <a:ext cx="763588"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8" name="Group 3"/>
          <p:cNvGrpSpPr>
            <a:grpSpLocks/>
          </p:cNvGrpSpPr>
          <p:nvPr/>
        </p:nvGrpSpPr>
        <p:grpSpPr bwMode="auto">
          <a:xfrm>
            <a:off x="833438" y="4295775"/>
            <a:ext cx="7464425" cy="461963"/>
            <a:chOff x="833438" y="3484563"/>
            <a:chExt cx="7464425" cy="461962"/>
          </a:xfrm>
        </p:grpSpPr>
        <p:sp>
          <p:nvSpPr>
            <p:cNvPr id="33812" name="Rectangle 5"/>
            <p:cNvSpPr>
              <a:spLocks noChangeArrowheads="1"/>
            </p:cNvSpPr>
            <p:nvPr/>
          </p:nvSpPr>
          <p:spPr bwMode="auto">
            <a:xfrm>
              <a:off x="838201" y="3505200"/>
              <a:ext cx="33321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t>2</a:t>
              </a:r>
              <a:r>
                <a:rPr lang="en-US" altLang="en-US" sz="2400">
                  <a:sym typeface="Symbol" pitchFamily="18" charset="2"/>
                </a:rPr>
                <a:t> </a:t>
              </a:r>
              <a:r>
                <a:rPr lang="en-US" altLang="en-US" sz="2400" i="1">
                  <a:cs typeface="Courier New" pitchFamily="49" charset="0"/>
                  <a:sym typeface="Symbol" pitchFamily="18" charset="2"/>
                </a:rPr>
                <a:t>  L / g </a:t>
              </a:r>
            </a:p>
          </p:txBody>
        </p:sp>
        <p:sp>
          <p:nvSpPr>
            <p:cNvPr id="33813" name="Text Box 6"/>
            <p:cNvSpPr txBox="1">
              <a:spLocks noChangeArrowheads="1"/>
            </p:cNvSpPr>
            <p:nvPr/>
          </p:nvSpPr>
          <p:spPr bwMode="auto">
            <a:xfrm>
              <a:off x="4251959" y="3484563"/>
              <a:ext cx="4045904"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simple pendulum</a:t>
              </a:r>
            </a:p>
          </p:txBody>
        </p:sp>
        <p:sp>
          <p:nvSpPr>
            <p:cNvPr id="33814"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 name="Freeform 26"/>
            <p:cNvSpPr/>
            <p:nvPr/>
          </p:nvSpPr>
          <p:spPr>
            <a:xfrm>
              <a:off x="1824038" y="3535363"/>
              <a:ext cx="869950" cy="323849"/>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Freeform 27"/>
          <p:cNvSpPr/>
          <p:nvPr/>
        </p:nvSpPr>
        <p:spPr>
          <a:xfrm>
            <a:off x="3232150" y="5989638"/>
            <a:ext cx="869950"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a:off x="3232150" y="6415088"/>
            <a:ext cx="1444625"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 name="connsiteX0" fmla="*/ 0 w 1318474"/>
              <a:gd name="connsiteY0" fmla="*/ 191729 h 294968"/>
              <a:gd name="connsiteX1" fmla="*/ 44245 w 1318474"/>
              <a:gd name="connsiteY1" fmla="*/ 294968 h 294968"/>
              <a:gd name="connsiteX2" fmla="*/ 176981 w 1318474"/>
              <a:gd name="connsiteY2" fmla="*/ 0 h 294968"/>
              <a:gd name="connsiteX3" fmla="*/ 1318474 w 1318474"/>
              <a:gd name="connsiteY3" fmla="*/ 0 h 294968"/>
              <a:gd name="connsiteX0" fmla="*/ 0 w 1566333"/>
              <a:gd name="connsiteY0" fmla="*/ 191729 h 294968"/>
              <a:gd name="connsiteX1" fmla="*/ 44245 w 1566333"/>
              <a:gd name="connsiteY1" fmla="*/ 294968 h 294968"/>
              <a:gd name="connsiteX2" fmla="*/ 176981 w 1566333"/>
              <a:gd name="connsiteY2" fmla="*/ 0 h 294968"/>
              <a:gd name="connsiteX3" fmla="*/ 1566333 w 1566333"/>
              <a:gd name="connsiteY3" fmla="*/ 0 h 294968"/>
            </a:gdLst>
            <a:ahLst/>
            <a:cxnLst>
              <a:cxn ang="0">
                <a:pos x="connsiteX0" y="connsiteY0"/>
              </a:cxn>
              <a:cxn ang="0">
                <a:pos x="connsiteX1" y="connsiteY1"/>
              </a:cxn>
              <a:cxn ang="0">
                <a:pos x="connsiteX2" y="connsiteY2"/>
              </a:cxn>
              <a:cxn ang="0">
                <a:pos x="connsiteX3" y="connsiteY3"/>
              </a:cxn>
            </a:cxnLst>
            <a:rect l="l" t="t" r="r" b="b"/>
            <a:pathLst>
              <a:path w="1566333" h="294968">
                <a:moveTo>
                  <a:pt x="0" y="191729"/>
                </a:moveTo>
                <a:lnTo>
                  <a:pt x="44245" y="294968"/>
                </a:lnTo>
                <a:lnTo>
                  <a:pt x="176981" y="0"/>
                </a:lnTo>
                <a:lnTo>
                  <a:pt x="1566333"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a:off x="3406775" y="3817938"/>
            <a:ext cx="763588" cy="323850"/>
          </a:xfrm>
          <a:custGeom>
            <a:avLst/>
            <a:gdLst>
              <a:gd name="connsiteX0" fmla="*/ 0 w 943897"/>
              <a:gd name="connsiteY0" fmla="*/ 191729 h 294968"/>
              <a:gd name="connsiteX1" fmla="*/ 44245 w 943897"/>
              <a:gd name="connsiteY1" fmla="*/ 294968 h 294968"/>
              <a:gd name="connsiteX2" fmla="*/ 176981 w 943897"/>
              <a:gd name="connsiteY2" fmla="*/ 0 h 294968"/>
              <a:gd name="connsiteX3" fmla="*/ 943897 w 943897"/>
              <a:gd name="connsiteY3" fmla="*/ 0 h 294968"/>
            </a:gdLst>
            <a:ahLst/>
            <a:cxnLst>
              <a:cxn ang="0">
                <a:pos x="connsiteX0" y="connsiteY0"/>
              </a:cxn>
              <a:cxn ang="0">
                <a:pos x="connsiteX1" y="connsiteY1"/>
              </a:cxn>
              <a:cxn ang="0">
                <a:pos x="connsiteX2" y="connsiteY2"/>
              </a:cxn>
              <a:cxn ang="0">
                <a:pos x="connsiteX3" y="connsiteY3"/>
              </a:cxn>
            </a:cxnLst>
            <a:rect l="l" t="t" r="r" b="b"/>
            <a:pathLst>
              <a:path w="943897" h="294968">
                <a:moveTo>
                  <a:pt x="0" y="191729"/>
                </a:moveTo>
                <a:lnTo>
                  <a:pt x="44245" y="294968"/>
                </a:lnTo>
                <a:lnTo>
                  <a:pt x="176981" y="0"/>
                </a:lnTo>
                <a:lnTo>
                  <a:pt x="943897" y="0"/>
                </a:lnTo>
              </a:path>
            </a:pathLst>
          </a:cu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p:cNvGrpSpPr>
            <a:grpSpLocks/>
          </p:cNvGrpSpPr>
          <p:nvPr/>
        </p:nvGrpSpPr>
        <p:grpSpPr bwMode="auto">
          <a:xfrm>
            <a:off x="5103813" y="1806575"/>
            <a:ext cx="3887787" cy="438150"/>
            <a:chOff x="4448178" y="3650151"/>
            <a:chExt cx="3887469" cy="438039"/>
          </a:xfrm>
        </p:grpSpPr>
        <p:sp>
          <p:nvSpPr>
            <p:cNvPr id="31" name="Oval 8"/>
            <p:cNvSpPr>
              <a:spLocks noChangeArrowheads="1"/>
            </p:cNvSpPr>
            <p:nvPr/>
          </p:nvSpPr>
          <p:spPr bwMode="auto">
            <a:xfrm rot="16200000">
              <a:off x="8059466" y="3805665"/>
              <a:ext cx="252349" cy="25239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3808" name="Line 9"/>
            <p:cNvSpPr>
              <a:spLocks noChangeShapeType="1"/>
            </p:cNvSpPr>
            <p:nvPr/>
          </p:nvSpPr>
          <p:spPr bwMode="auto">
            <a:xfrm rot="16200000" flipV="1">
              <a:off x="7225984" y="3099752"/>
              <a:ext cx="0" cy="166052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Rectangle 10"/>
            <p:cNvSpPr>
              <a:spLocks noChangeArrowheads="1"/>
            </p:cNvSpPr>
            <p:nvPr/>
          </p:nvSpPr>
          <p:spPr bwMode="auto">
            <a:xfrm rot="-5400000">
              <a:off x="7160665"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10" name="TextBox 1"/>
            <p:cNvSpPr txBox="1">
              <a:spLocks noChangeArrowheads="1"/>
            </p:cNvSpPr>
            <p:nvPr/>
          </p:nvSpPr>
          <p:spPr bwMode="auto">
            <a:xfrm>
              <a:off x="7117080" y="3688080"/>
              <a:ext cx="327334" cy="40011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66FF"/>
                  </a:solidFill>
                </a:rPr>
                <a:t>L</a:t>
              </a:r>
            </a:p>
          </p:txBody>
        </p:sp>
        <p:sp>
          <p:nvSpPr>
            <p:cNvPr id="33811" name="Rectangle 10"/>
            <p:cNvSpPr>
              <a:spLocks noChangeArrowheads="1"/>
            </p:cNvSpPr>
            <p:nvPr/>
          </p:nvSpPr>
          <p:spPr bwMode="auto">
            <a:xfrm rot="-5400000">
              <a:off x="5209946"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6" name="Group 17"/>
          <p:cNvGrpSpPr>
            <a:grpSpLocks/>
          </p:cNvGrpSpPr>
          <p:nvPr/>
        </p:nvGrpSpPr>
        <p:grpSpPr bwMode="auto">
          <a:xfrm>
            <a:off x="6578600" y="1782763"/>
            <a:ext cx="950913" cy="349250"/>
            <a:chOff x="3774" y="2486"/>
            <a:chExt cx="599" cy="220"/>
          </a:xfrm>
        </p:grpSpPr>
        <p:sp>
          <p:nvSpPr>
            <p:cNvPr id="3380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0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000"/>
                            </p:stCondLst>
                            <p:childTnLst>
                              <p:par>
                                <p:cTn id="17" presetID="8" presetClass="emph" presetSubtype="0" repeatCount="indefinite" accel="50000" decel="50000" autoRev="1" fill="hold" nodeType="afterEffect">
                                  <p:stCondLst>
                                    <p:cond delay="0"/>
                                  </p:stCondLst>
                                  <p:childTnLst>
                                    <p:animRot by="10800000">
                                      <p:cBhvr>
                                        <p:cTn id="18" dur="5000" fill="hold"/>
                                        <p:tgtEl>
                                          <p:spTgt spid="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additive="base">
                                        <p:cTn id="2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 calcmode="lin" valueType="num">
                                      <p:cBhvr additive="base">
                                        <p:cTn id="3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 calcmode="lin" valueType="num">
                                      <p:cBhvr additive="base">
                                        <p:cTn id="3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2778"/>
                                        </p:tgtEl>
                                        <p:attrNameLst>
                                          <p:attrName>style.visibility</p:attrName>
                                        </p:attrNameLst>
                                      </p:cBhvr>
                                      <p:to>
                                        <p:strVal val="visible"/>
                                      </p:to>
                                    </p:set>
                                    <p:anim calcmode="lin" valueType="num">
                                      <p:cBhvr>
                                        <p:cTn id="49" dur="500" fill="hold"/>
                                        <p:tgtEl>
                                          <p:spTgt spid="32778"/>
                                        </p:tgtEl>
                                        <p:attrNameLst>
                                          <p:attrName>ppt_w</p:attrName>
                                        </p:attrNameLst>
                                      </p:cBhvr>
                                      <p:tavLst>
                                        <p:tav tm="0">
                                          <p:val>
                                            <p:fltVal val="0"/>
                                          </p:val>
                                        </p:tav>
                                        <p:tav tm="100000">
                                          <p:val>
                                            <p:strVal val="#ppt_w"/>
                                          </p:val>
                                        </p:tav>
                                      </p:tavLst>
                                    </p:anim>
                                    <p:anim calcmode="lin" valueType="num">
                                      <p:cBhvr>
                                        <p:cTn id="50" dur="500" fill="hold"/>
                                        <p:tgtEl>
                                          <p:spTgt spid="32778"/>
                                        </p:tgtEl>
                                        <p:attrNameLst>
                                          <p:attrName>ppt_h</p:attrName>
                                        </p:attrNameLst>
                                      </p:cBhvr>
                                      <p:tavLst>
                                        <p:tav tm="0">
                                          <p:val>
                                            <p:fltVal val="0"/>
                                          </p:val>
                                        </p:tav>
                                        <p:tav tm="100000">
                                          <p:val>
                                            <p:strVal val="#ppt_h"/>
                                          </p:val>
                                        </p:tav>
                                      </p:tavLst>
                                    </p:anim>
                                    <p:animEffect transition="in" filter="fade">
                                      <p:cBhvr>
                                        <p:cTn id="51" dur="500"/>
                                        <p:tgtEl>
                                          <p:spTgt spid="32778"/>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2770">
                                            <p:txEl>
                                              <p:pRg st="0" end="0"/>
                                            </p:txEl>
                                          </p:spTgt>
                                        </p:tgtEl>
                                        <p:attrNameLst>
                                          <p:attrName>style.visibility</p:attrName>
                                        </p:attrNameLst>
                                      </p:cBhvr>
                                      <p:to>
                                        <p:strVal val="visible"/>
                                      </p:to>
                                    </p:set>
                                    <p:anim calcmode="lin" valueType="num">
                                      <p:cBhvr additive="base">
                                        <p:cTn id="56"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32770">
                                            <p:txEl>
                                              <p:pRg st="1" end="1"/>
                                            </p:txEl>
                                          </p:spTgt>
                                        </p:tgtEl>
                                        <p:attrNameLst>
                                          <p:attrName>style.visibility</p:attrName>
                                        </p:attrNameLst>
                                      </p:cBhvr>
                                      <p:to>
                                        <p:strVal val="visible"/>
                                      </p:to>
                                    </p:set>
                                    <p:anim calcmode="lin" valueType="num">
                                      <p:cBhvr additive="base">
                                        <p:cTn id="62"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32770">
                                            <p:txEl>
                                              <p:pRg st="2" end="2"/>
                                            </p:txEl>
                                          </p:spTgt>
                                        </p:tgtEl>
                                        <p:attrNameLst>
                                          <p:attrName>style.visibility</p:attrName>
                                        </p:attrNameLst>
                                      </p:cBhvr>
                                      <p:to>
                                        <p:strVal val="visible"/>
                                      </p:to>
                                    </p:set>
                                    <p:anim calcmode="lin" valueType="num">
                                      <p:cBhvr additive="base">
                                        <p:cTn id="68"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par>
                                <p:cTn id="70" presetID="2" presetClass="entr" presetSubtype="4"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32770">
                                            <p:txEl>
                                              <p:pRg st="3" end="3"/>
                                            </p:txEl>
                                          </p:spTgt>
                                        </p:tgtEl>
                                        <p:attrNameLst>
                                          <p:attrName>style.visibility</p:attrName>
                                        </p:attrNameLst>
                                      </p:cBhvr>
                                      <p:to>
                                        <p:strVal val="visible"/>
                                      </p:to>
                                    </p:set>
                                    <p:anim calcmode="lin" valueType="num">
                                      <p:cBhvr additive="base">
                                        <p:cTn id="78"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par>
                                <p:cTn id="80" presetID="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ppt_x"/>
                                          </p:val>
                                        </p:tav>
                                        <p:tav tm="100000">
                                          <p:val>
                                            <p:strVal val="#ppt_x"/>
                                          </p:val>
                                        </p:tav>
                                      </p:tavLst>
                                    </p:anim>
                                    <p:anim calcmode="lin" valueType="num">
                                      <p:cBhvr additive="base">
                                        <p:cTn id="8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6" name="Rectangle 4"/>
          <p:cNvSpPr>
            <a:spLocks noChangeArrowheads="1"/>
          </p:cNvSpPr>
          <p:nvPr/>
        </p:nvSpPr>
        <p:spPr bwMode="auto">
          <a:xfrm>
            <a:off x="674688" y="1768475"/>
            <a:ext cx="7772400" cy="4860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 displace-                                                    ment </a:t>
            </a:r>
            <a:r>
              <a:rPr lang="en-US" altLang="en-US" sz="2400" i="1">
                <a:solidFill>
                  <a:srgbClr val="000000"/>
                </a:solidFill>
                <a:cs typeface="Times New Roman" pitchFamily="18" charset="0"/>
                <a:sym typeface="Symbol" pitchFamily="18" charset="2"/>
              </a:rPr>
              <a:t>x </a:t>
            </a:r>
            <a:r>
              <a:rPr lang="en-US" altLang="en-US" sz="2400">
                <a:solidFill>
                  <a:srgbClr val="000000"/>
                </a:solidFill>
                <a:cs typeface="Times New Roman" pitchFamily="18" charset="0"/>
                <a:sym typeface="Symbol" pitchFamily="18" charset="2"/>
              </a:rPr>
              <a:t>vs. time </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a:solidFill>
                  <a:srgbClr val="000000"/>
                </a:solidFill>
                <a:cs typeface="Times New Roman" pitchFamily="18" charset="0"/>
                <a:sym typeface="Symbol" pitchFamily="18" charset="2"/>
              </a:rPr>
              <a:t>(a) Find the period, the                                                              angular velocity, and the                                                       frequency of the motion.</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The period is the time for one complete cycle</a:t>
            </a:r>
            <a:r>
              <a:rPr lang="en-US" altLang="en-US" sz="2400">
                <a:sym typeface="Symbol" pitchFamily="18" charset="2"/>
              </a:rPr>
              <a:t>. It is </a:t>
            </a:r>
            <a:r>
              <a:rPr lang="en-US" altLang="en-US" sz="2400" i="1">
                <a:sym typeface="Symbol" pitchFamily="18" charset="2"/>
              </a:rPr>
              <a:t>T</a:t>
            </a:r>
            <a:r>
              <a:rPr lang="en-US" altLang="en-US" sz="2400">
                <a:sym typeface="Symbol" pitchFamily="18" charset="2"/>
              </a:rPr>
              <a:t> = 6.010</a:t>
            </a:r>
            <a:r>
              <a:rPr lang="en-US" altLang="en-US" sz="2400" baseline="30000">
                <a:sym typeface="Symbol" pitchFamily="18" charset="2"/>
              </a:rPr>
              <a:t>-3</a:t>
            </a:r>
            <a:r>
              <a:rPr lang="en-US" altLang="en-US" sz="2400">
                <a:sym typeface="Symbol" pitchFamily="18" charset="2"/>
              </a:rPr>
              <a:t> s.</a:t>
            </a:r>
          </a:p>
          <a:p>
            <a:pPr eaLnBrk="1" hangingPunct="1">
              <a:buFontTx/>
              <a:buNone/>
            </a:pPr>
            <a:r>
              <a:rPr lang="en-US" altLang="en-US" sz="2400">
                <a:solidFill>
                  <a:srgbClr val="000000"/>
                </a:solidFill>
                <a:cs typeface="Times New Roman" pitchFamily="18" charset="0"/>
                <a:sym typeface="Symbol" pitchFamily="18" charset="2"/>
              </a:rPr>
              <a:t> = 2 </a:t>
            </a: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 2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0.006 = 1000 rad</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 </a:t>
            </a:r>
            <a:r>
              <a:rPr lang="en-US" altLang="en-US" sz="2400">
                <a:solidFill>
                  <a:schemeClr val="hlink"/>
                </a:solidFill>
                <a:cs typeface="Times New Roman" pitchFamily="18" charset="0"/>
                <a:sym typeface="Symbol" pitchFamily="18" charset="2"/>
              </a:rPr>
              <a:t>[1047]</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1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1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0.006 = 170 Hz.</a:t>
            </a:r>
          </a:p>
        </p:txBody>
      </p:sp>
      <p:sp>
        <p:nvSpPr>
          <p:cNvPr id="348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482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7" name="Picture 14"/>
          <p:cNvPicPr>
            <a:picLocks noChangeAspect="1" noChangeArrowheads="1"/>
          </p:cNvPicPr>
          <p:nvPr/>
        </p:nvPicPr>
        <p:blipFill>
          <a:blip r:embed="rId6"/>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9259" name="Line 347"/>
          <p:cNvSpPr>
            <a:spLocks noChangeShapeType="1"/>
          </p:cNvSpPr>
          <p:nvPr/>
        </p:nvSpPr>
        <p:spPr bwMode="auto">
          <a:xfrm>
            <a:off x="5246688" y="3338513"/>
            <a:ext cx="2754312"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8916">
                                            <p:txEl>
                                              <p:pRg st="0" end="0"/>
                                            </p:txEl>
                                          </p:spTgt>
                                        </p:tgtEl>
                                        <p:attrNameLst>
                                          <p:attrName>style.visibility</p:attrName>
                                        </p:attrNameLst>
                                      </p:cBhvr>
                                      <p:to>
                                        <p:strVal val="visible"/>
                                      </p:to>
                                    </p:set>
                                    <p:anim calcmode="lin" valueType="num">
                                      <p:cBhvr additive="base">
                                        <p:cTn id="13" dur="500" fill="hold"/>
                                        <p:tgtEl>
                                          <p:spTgt spid="6789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89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78916">
                                            <p:txEl>
                                              <p:pRg st="1" end="1"/>
                                            </p:txEl>
                                          </p:spTgt>
                                        </p:tgtEl>
                                        <p:attrNameLst>
                                          <p:attrName>style.visibility</p:attrName>
                                        </p:attrNameLst>
                                      </p:cBhvr>
                                      <p:to>
                                        <p:strVal val="visible"/>
                                      </p:to>
                                    </p:set>
                                    <p:anim calcmode="lin" valueType="num">
                                      <p:cBhvr additive="base">
                                        <p:cTn id="22" dur="500" fill="hold"/>
                                        <p:tgtEl>
                                          <p:spTgt spid="6789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8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78916">
                                            <p:txEl>
                                              <p:pRg st="2" end="2"/>
                                            </p:txEl>
                                          </p:spTgt>
                                        </p:tgtEl>
                                        <p:attrNameLst>
                                          <p:attrName>style.visibility</p:attrName>
                                        </p:attrNameLst>
                                      </p:cBhvr>
                                      <p:to>
                                        <p:strVal val="visible"/>
                                      </p:to>
                                    </p:set>
                                    <p:anim calcmode="lin" valueType="num">
                                      <p:cBhvr additive="base">
                                        <p:cTn id="28" dur="500" fill="hold"/>
                                        <p:tgtEl>
                                          <p:spTgt spid="6789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78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79259"/>
                                        </p:tgtEl>
                                        <p:attrNameLst>
                                          <p:attrName>style.visibility</p:attrName>
                                        </p:attrNameLst>
                                      </p:cBhvr>
                                      <p:to>
                                        <p:strVal val="visible"/>
                                      </p:to>
                                    </p:set>
                                    <p:animEffect transition="in" filter="wipe(left)">
                                      <p:cBhvr>
                                        <p:cTn id="34" dur="500"/>
                                        <p:tgtEl>
                                          <p:spTgt spid="679259"/>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78916">
                                            <p:txEl>
                                              <p:pRg st="3" end="3"/>
                                            </p:txEl>
                                          </p:spTgt>
                                        </p:tgtEl>
                                        <p:attrNameLst>
                                          <p:attrName>style.visibility</p:attrName>
                                        </p:attrNameLst>
                                      </p:cBhvr>
                                      <p:to>
                                        <p:strVal val="visible"/>
                                      </p:to>
                                    </p:set>
                                    <p:anim calcmode="lin" valueType="num">
                                      <p:cBhvr additive="base">
                                        <p:cTn id="39" dur="500" fill="hold"/>
                                        <p:tgtEl>
                                          <p:spTgt spid="67891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789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78916">
                                            <p:txEl>
                                              <p:pRg st="4" end="4"/>
                                            </p:txEl>
                                          </p:spTgt>
                                        </p:tgtEl>
                                        <p:attrNameLst>
                                          <p:attrName>style.visibility</p:attrName>
                                        </p:attrNameLst>
                                      </p:cBhvr>
                                      <p:to>
                                        <p:strVal val="visible"/>
                                      </p:to>
                                    </p:set>
                                    <p:anim calcmode="lin" valueType="num">
                                      <p:cBhvr additive="base">
                                        <p:cTn id="45" dur="500" fill="hold"/>
                                        <p:tgtEl>
                                          <p:spTgt spid="67891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789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78916">
                                            <p:txEl>
                                              <p:pRg st="5" end="5"/>
                                            </p:txEl>
                                          </p:spTgt>
                                        </p:tgtEl>
                                        <p:attrNameLst>
                                          <p:attrName>style.visibility</p:attrName>
                                        </p:attrNameLst>
                                      </p:cBhvr>
                                      <p:to>
                                        <p:strVal val="visible"/>
                                      </p:to>
                                    </p:set>
                                    <p:anim calcmode="lin" valueType="num">
                                      <p:cBhvr additive="base">
                                        <p:cTn id="51" dur="500" fill="hold"/>
                                        <p:tgtEl>
                                          <p:spTgt spid="67891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789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2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2" name="Rectangle 4"/>
          <p:cNvSpPr>
            <a:spLocks noChangeArrowheads="1"/>
          </p:cNvSpPr>
          <p:nvPr/>
        </p:nvSpPr>
        <p:spPr bwMode="auto">
          <a:xfrm>
            <a:off x="674688" y="1768475"/>
            <a:ext cx="7772400" cy="5089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 displace-                                                      ment </a:t>
            </a:r>
            <a:r>
              <a:rPr lang="en-US" altLang="en-US" sz="2400" i="1">
                <a:solidFill>
                  <a:srgbClr val="000000"/>
                </a:solidFill>
                <a:cs typeface="Times New Roman" pitchFamily="18" charset="0"/>
                <a:sym typeface="Symbol" pitchFamily="18" charset="2"/>
              </a:rPr>
              <a:t>x </a:t>
            </a:r>
            <a:r>
              <a:rPr lang="en-US" altLang="en-US" sz="2400">
                <a:solidFill>
                  <a:srgbClr val="000000"/>
                </a:solidFill>
                <a:cs typeface="Times New Roman" pitchFamily="18" charset="0"/>
                <a:sym typeface="Symbol" pitchFamily="18" charset="2"/>
              </a:rPr>
              <a:t>vs. time </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a:solidFill>
                  <a:srgbClr val="000000"/>
                </a:solidFill>
                <a:cs typeface="Times New Roman" pitchFamily="18" charset="0"/>
                <a:sym typeface="Symbol" pitchFamily="18" charset="2"/>
              </a:rPr>
              <a:t>(b) Find the velocity and                                                      acceleration of the mass                                                            at </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 3.4 ms.</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From the graph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-0.8</a:t>
            </a:r>
            <a:r>
              <a:rPr lang="en-US" altLang="en-US" sz="2400">
                <a:sym typeface="Symbol" pitchFamily="18" charset="2"/>
              </a:rPr>
              <a:t>10</a:t>
            </a:r>
            <a:r>
              <a:rPr lang="en-US" altLang="en-US" sz="2400" baseline="30000">
                <a:sym typeface="Symbol" pitchFamily="18" charset="2"/>
              </a:rPr>
              <a:t>-3</a:t>
            </a:r>
            <a:r>
              <a:rPr lang="en-US" altLang="en-US" sz="2400">
                <a:sym typeface="Symbol" pitchFamily="18" charset="2"/>
              </a:rPr>
              <a:t> </a:t>
            </a:r>
            <a:r>
              <a:rPr lang="en-US" altLang="en-US" sz="2400">
                <a:solidFill>
                  <a:srgbClr val="000000"/>
                </a:solidFill>
                <a:cs typeface="Times New Roman" pitchFamily="18" charset="0"/>
                <a:sym typeface="Symbol" pitchFamily="18" charset="2"/>
              </a:rPr>
              <a:t>m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3.4 ms.</a:t>
            </a:r>
            <a:endParaRPr lang="en-US" altLang="en-US" sz="240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From the graph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2.0</a:t>
            </a:r>
            <a:r>
              <a:rPr lang="en-US" altLang="en-US" sz="2400">
                <a:sym typeface="Symbol" pitchFamily="18" charset="2"/>
              </a:rPr>
              <a:t>10</a:t>
            </a:r>
            <a:r>
              <a:rPr lang="en-US" altLang="en-US" sz="2400" baseline="30000">
                <a:sym typeface="Symbol" pitchFamily="18" charset="2"/>
              </a:rPr>
              <a:t>-3</a:t>
            </a:r>
            <a:r>
              <a:rPr lang="en-US" altLang="en-US" sz="2400">
                <a:solidFill>
                  <a:srgbClr val="000000"/>
                </a:solidFill>
                <a:cs typeface="Times New Roman" pitchFamily="18" charset="0"/>
                <a:sym typeface="Symbol" pitchFamily="18" charset="2"/>
              </a:rPr>
              <a:t> m. Thus</a:t>
            </a:r>
          </a:p>
          <a:p>
            <a:pPr eaLnBrk="1" hangingPunct="1">
              <a:buFont typeface="Symbol" pitchFamily="18" charset="2"/>
              <a:buChar char="·"/>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a:t>
            </a:r>
            <a:r>
              <a:rPr lang="en-US" altLang="en-US" sz="2400">
                <a:sym typeface="Symbol" pitchFamily="18" charset="2"/>
              </a:rPr>
              <a:t>= </a:t>
            </a:r>
            <a:r>
              <a:rPr lang="en-US" altLang="en-US" sz="2400" i="1">
                <a:sym typeface="Symbol" pitchFamily="18" charset="2"/>
              </a:rPr>
              <a:t>  </a:t>
            </a:r>
            <a:r>
              <a:rPr lang="en-US" altLang="en-US" sz="2400">
                <a:solidFill>
                  <a:srgbClr val="000000"/>
                </a:solidFill>
                <a:cs typeface="Times New Roman" pitchFamily="18" charset="0"/>
                <a:sym typeface="Symbol" pitchFamily="18" charset="2"/>
              </a:rPr>
              <a:t>(</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30000"/>
              <a:t>2</a:t>
            </a:r>
            <a:r>
              <a:rPr lang="en-US" altLang="en-US" sz="2400">
                <a:solidFill>
                  <a:srgbClr val="000000"/>
                </a:solidFill>
                <a:cs typeface="Times New Roman" pitchFamily="18" charset="0"/>
                <a:sym typeface="Symbol" pitchFamily="18" charset="2"/>
              </a:rPr>
              <a:t>) = -1047 (0.002</a:t>
            </a:r>
            <a:r>
              <a:rPr lang="en-US" altLang="en-US" sz="2400" baseline="30000">
                <a:solidFill>
                  <a:srgbClr val="000000"/>
                </a:solidFill>
                <a:cs typeface="Times New Roman" pitchFamily="18" charset="0"/>
                <a:sym typeface="Symbol" pitchFamily="18" charset="2"/>
              </a:rPr>
              <a:t>2 </a:t>
            </a:r>
            <a:r>
              <a:rPr lang="en-US" altLang="en-US" sz="2400">
                <a:solidFill>
                  <a:srgbClr val="000000"/>
                </a:solidFill>
                <a:cs typeface="Times New Roman" pitchFamily="18" charset="0"/>
                <a:sym typeface="Symbol" pitchFamily="18" charset="2"/>
              </a:rPr>
              <a:t>- 0.0008</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-1.9 m</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p>
          <a:p>
            <a:pPr eaLnBrk="1" hangingPunct="1">
              <a:buFont typeface="Symbol" pitchFamily="18" charset="2"/>
              <a:buNone/>
            </a:pPr>
            <a:r>
              <a:rPr lang="en-US" altLang="en-US" sz="2400">
                <a:solidFill>
                  <a:srgbClr val="000000"/>
                </a:solidFill>
                <a:cs typeface="Times New Roman" pitchFamily="18" charset="0"/>
                <a:sym typeface="Symbol" pitchFamily="18" charset="2"/>
              </a:rPr>
              <a:t>Finally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 -(1047</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)(-0.0008) = +880 m</a:t>
            </a:r>
            <a:r>
              <a:rPr lang="en-US" altLang="en-US" sz="2400" baseline="-25000">
                <a:solidFill>
                  <a:srgbClr val="000000"/>
                </a:solidFill>
                <a:cs typeface="Times New Roman" pitchFamily="18" charset="0"/>
              </a:rPr>
              <a:t> </a:t>
            </a:r>
            <a:r>
              <a:rPr lang="en-US" altLang="en-US" sz="2400">
                <a:solidFill>
                  <a:srgbClr val="000000"/>
                </a:solidFill>
                <a:cs typeface="Times New Roman" pitchFamily="18" charset="0"/>
              </a:rPr>
              <a:t>s</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p:txBody>
      </p:sp>
      <p:sp>
        <p:nvSpPr>
          <p:cNvPr id="683018" name="Freeform 10"/>
          <p:cNvSpPr>
            <a:spLocks/>
          </p:cNvSpPr>
          <p:nvPr/>
        </p:nvSpPr>
        <p:spPr bwMode="auto">
          <a:xfrm>
            <a:off x="1838325" y="5851525"/>
            <a:ext cx="1346200" cy="344488"/>
          </a:xfrm>
          <a:custGeom>
            <a:avLst/>
            <a:gdLst>
              <a:gd name="T0" fmla="*/ 0 w 909"/>
              <a:gd name="T1" fmla="*/ 2147483647 h 219"/>
              <a:gd name="T2" fmla="*/ 2147483647 w 909"/>
              <a:gd name="T3" fmla="*/ 2147483647 h 219"/>
              <a:gd name="T4" fmla="*/ 2147483647 w 909"/>
              <a:gd name="T5" fmla="*/ 0 h 219"/>
              <a:gd name="T6" fmla="*/ 2147483647 w 909"/>
              <a:gd name="T7" fmla="*/ 0 h 219"/>
              <a:gd name="T8" fmla="*/ 0 60000 65536"/>
              <a:gd name="T9" fmla="*/ 0 60000 65536"/>
              <a:gd name="T10" fmla="*/ 0 60000 65536"/>
              <a:gd name="T11" fmla="*/ 0 60000 65536"/>
              <a:gd name="T12" fmla="*/ 0 w 909"/>
              <a:gd name="T13" fmla="*/ 0 h 219"/>
              <a:gd name="T14" fmla="*/ 909 w 909"/>
              <a:gd name="T15" fmla="*/ 219 h 219"/>
            </a:gdLst>
            <a:ahLst/>
            <a:cxnLst>
              <a:cxn ang="T8">
                <a:pos x="T0" y="T1"/>
              </a:cxn>
              <a:cxn ang="T9">
                <a:pos x="T2" y="T3"/>
              </a:cxn>
              <a:cxn ang="T10">
                <a:pos x="T4" y="T5"/>
              </a:cxn>
              <a:cxn ang="T11">
                <a:pos x="T6" y="T7"/>
              </a:cxn>
            </a:cxnLst>
            <a:rect l="T12" t="T13" r="T14" b="T15"/>
            <a:pathLst>
              <a:path w="909" h="219">
                <a:moveTo>
                  <a:pt x="0" y="166"/>
                </a:moveTo>
                <a:lnTo>
                  <a:pt x="31" y="219"/>
                </a:lnTo>
                <a:lnTo>
                  <a:pt x="90" y="0"/>
                </a:lnTo>
                <a:lnTo>
                  <a:pt x="90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019" name="Freeform 11"/>
          <p:cNvSpPr>
            <a:spLocks/>
          </p:cNvSpPr>
          <p:nvPr/>
        </p:nvSpPr>
        <p:spPr bwMode="auto">
          <a:xfrm>
            <a:off x="4165600" y="5837238"/>
            <a:ext cx="2540000" cy="346075"/>
          </a:xfrm>
          <a:custGeom>
            <a:avLst/>
            <a:gdLst>
              <a:gd name="T0" fmla="*/ 0 w 1695"/>
              <a:gd name="T1" fmla="*/ 2147483647 h 221"/>
              <a:gd name="T2" fmla="*/ 2147483647 w 1695"/>
              <a:gd name="T3" fmla="*/ 2147483647 h 221"/>
              <a:gd name="T4" fmla="*/ 2147483647 w 1695"/>
              <a:gd name="T5" fmla="*/ 2147483647 h 221"/>
              <a:gd name="T6" fmla="*/ 2147483647 w 1695"/>
              <a:gd name="T7" fmla="*/ 0 h 221"/>
              <a:gd name="T8" fmla="*/ 0 60000 65536"/>
              <a:gd name="T9" fmla="*/ 0 60000 65536"/>
              <a:gd name="T10" fmla="*/ 0 60000 65536"/>
              <a:gd name="T11" fmla="*/ 0 60000 65536"/>
              <a:gd name="T12" fmla="*/ 0 w 1695"/>
              <a:gd name="T13" fmla="*/ 0 h 221"/>
              <a:gd name="T14" fmla="*/ 1695 w 1695"/>
              <a:gd name="T15" fmla="*/ 221 h 221"/>
            </a:gdLst>
            <a:ahLst/>
            <a:cxnLst>
              <a:cxn ang="T8">
                <a:pos x="T0" y="T1"/>
              </a:cxn>
              <a:cxn ang="T9">
                <a:pos x="T2" y="T3"/>
              </a:cxn>
              <a:cxn ang="T10">
                <a:pos x="T4" y="T5"/>
              </a:cxn>
              <a:cxn ang="T11">
                <a:pos x="T6" y="T7"/>
              </a:cxn>
            </a:cxnLst>
            <a:rect l="T12" t="T13" r="T14" b="T15"/>
            <a:pathLst>
              <a:path w="1695" h="221">
                <a:moveTo>
                  <a:pt x="0" y="168"/>
                </a:moveTo>
                <a:lnTo>
                  <a:pt x="31" y="221"/>
                </a:lnTo>
                <a:lnTo>
                  <a:pt x="90" y="2"/>
                </a:lnTo>
                <a:lnTo>
                  <a:pt x="169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584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16" name="Picture 14"/>
          <p:cNvPicPr>
            <a:picLocks noChangeAspect="1" noChangeArrowheads="1"/>
          </p:cNvPicPr>
          <p:nvPr/>
        </p:nvPicPr>
        <p:blipFill>
          <a:blip r:embed="rId7"/>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3020" name="Text Box 12"/>
          <p:cNvSpPr txBox="1">
            <a:spLocks noChangeArrowheads="1"/>
          </p:cNvSpPr>
          <p:nvPr/>
        </p:nvSpPr>
        <p:spPr bwMode="auto">
          <a:xfrm>
            <a:off x="6456363" y="1931988"/>
            <a:ext cx="1555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hlink"/>
                </a:solidFill>
              </a:rPr>
              <a:t>Why is </a:t>
            </a:r>
            <a:r>
              <a:rPr lang="en-US" altLang="en-US" sz="2400" i="1">
                <a:solidFill>
                  <a:schemeClr val="hlink"/>
                </a:solidFill>
              </a:rPr>
              <a:t>v</a:t>
            </a:r>
            <a:r>
              <a:rPr lang="en-US" altLang="en-US" sz="2400">
                <a:solidFill>
                  <a:schemeClr val="hlink"/>
                </a:solidFill>
              </a:rPr>
              <a:t> negative?</a:t>
            </a:r>
          </a:p>
        </p:txBody>
      </p:sp>
      <p:sp>
        <p:nvSpPr>
          <p:cNvPr id="683021" name="Text Box 13"/>
          <p:cNvSpPr txBox="1">
            <a:spLocks noChangeArrowheads="1"/>
          </p:cNvSpPr>
          <p:nvPr/>
        </p:nvSpPr>
        <p:spPr bwMode="auto">
          <a:xfrm>
            <a:off x="5213350" y="3875088"/>
            <a:ext cx="1830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Because the slope is!</a:t>
            </a:r>
          </a:p>
        </p:txBody>
      </p:sp>
      <p:sp>
        <p:nvSpPr>
          <p:cNvPr id="683015" name="Line 7"/>
          <p:cNvSpPr>
            <a:spLocks noChangeShapeType="1"/>
          </p:cNvSpPr>
          <p:nvPr/>
        </p:nvSpPr>
        <p:spPr bwMode="auto">
          <a:xfrm flipV="1">
            <a:off x="6818313" y="3314700"/>
            <a:ext cx="0" cy="392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6" name="Line 8"/>
          <p:cNvSpPr>
            <a:spLocks noChangeShapeType="1"/>
          </p:cNvSpPr>
          <p:nvPr/>
        </p:nvSpPr>
        <p:spPr bwMode="auto">
          <a:xfrm flipH="1">
            <a:off x="5187950" y="3695700"/>
            <a:ext cx="1635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7" name="Line 9"/>
          <p:cNvSpPr>
            <a:spLocks noChangeShapeType="1"/>
          </p:cNvSpPr>
          <p:nvPr/>
        </p:nvSpPr>
        <p:spPr bwMode="auto">
          <a:xfrm flipH="1">
            <a:off x="5156200" y="2393950"/>
            <a:ext cx="7874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22" name="Line 14"/>
          <p:cNvSpPr>
            <a:spLocks noChangeShapeType="1"/>
          </p:cNvSpPr>
          <p:nvPr/>
        </p:nvSpPr>
        <p:spPr bwMode="auto">
          <a:xfrm>
            <a:off x="5869940" y="1962468"/>
            <a:ext cx="1521460" cy="2807652"/>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3012">
                                            <p:txEl>
                                              <p:pRg st="1" end="1"/>
                                            </p:txEl>
                                          </p:spTgt>
                                        </p:tgtEl>
                                        <p:attrNameLst>
                                          <p:attrName>style.visibility</p:attrName>
                                        </p:attrNameLst>
                                      </p:cBhvr>
                                      <p:to>
                                        <p:strVal val="visible"/>
                                      </p:to>
                                    </p:set>
                                    <p:anim calcmode="lin" valueType="num">
                                      <p:cBhvr additive="base">
                                        <p:cTn id="7" dur="500" fill="hold"/>
                                        <p:tgtEl>
                                          <p:spTgt spid="6830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30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3012">
                                            <p:txEl>
                                              <p:pRg st="2" end="2"/>
                                            </p:txEl>
                                          </p:spTgt>
                                        </p:tgtEl>
                                        <p:attrNameLst>
                                          <p:attrName>style.visibility</p:attrName>
                                        </p:attrNameLst>
                                      </p:cBhvr>
                                      <p:to>
                                        <p:strVal val="visible"/>
                                      </p:to>
                                    </p:set>
                                    <p:anim calcmode="lin" valueType="num">
                                      <p:cBhvr additive="base">
                                        <p:cTn id="13" dur="500" fill="hold"/>
                                        <p:tgtEl>
                                          <p:spTgt spid="6830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30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83015"/>
                                        </p:tgtEl>
                                        <p:attrNameLst>
                                          <p:attrName>style.visibility</p:attrName>
                                        </p:attrNameLst>
                                      </p:cBhvr>
                                      <p:to>
                                        <p:strVal val="visible"/>
                                      </p:to>
                                    </p:set>
                                    <p:animEffect transition="in" filter="wipe(up)">
                                      <p:cBhvr>
                                        <p:cTn id="19" dur="500"/>
                                        <p:tgtEl>
                                          <p:spTgt spid="68301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par>
                          <p:cTn id="20" fill="hold" nodeType="afterGroup">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683016"/>
                                        </p:tgtEl>
                                        <p:attrNameLst>
                                          <p:attrName>style.visibility</p:attrName>
                                        </p:attrNameLst>
                                      </p:cBhvr>
                                      <p:to>
                                        <p:strVal val="visible"/>
                                      </p:to>
                                    </p:set>
                                    <p:animEffect transition="in" filter="wipe(right)">
                                      <p:cBhvr>
                                        <p:cTn id="23" dur="500"/>
                                        <p:tgtEl>
                                          <p:spTgt spid="683016"/>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83012">
                                            <p:txEl>
                                              <p:pRg st="3" end="3"/>
                                            </p:txEl>
                                          </p:spTgt>
                                        </p:tgtEl>
                                        <p:attrNameLst>
                                          <p:attrName>style.visibility</p:attrName>
                                        </p:attrNameLst>
                                      </p:cBhvr>
                                      <p:to>
                                        <p:strVal val="visible"/>
                                      </p:to>
                                    </p:set>
                                    <p:anim calcmode="lin" valueType="num">
                                      <p:cBhvr additive="base">
                                        <p:cTn id="28" dur="500" fill="hold"/>
                                        <p:tgtEl>
                                          <p:spTgt spid="68301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30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83012">
                                            <p:txEl>
                                              <p:pRg st="4" end="4"/>
                                            </p:txEl>
                                          </p:spTgt>
                                        </p:tgtEl>
                                        <p:attrNameLst>
                                          <p:attrName>style.visibility</p:attrName>
                                        </p:attrNameLst>
                                      </p:cBhvr>
                                      <p:to>
                                        <p:strVal val="visible"/>
                                      </p:to>
                                    </p:set>
                                    <p:anim calcmode="lin" valueType="num">
                                      <p:cBhvr additive="base">
                                        <p:cTn id="34" dur="500" fill="hold"/>
                                        <p:tgtEl>
                                          <p:spTgt spid="6830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30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83017"/>
                                        </p:tgtEl>
                                        <p:attrNameLst>
                                          <p:attrName>style.visibility</p:attrName>
                                        </p:attrNameLst>
                                      </p:cBhvr>
                                      <p:to>
                                        <p:strVal val="visible"/>
                                      </p:to>
                                    </p:set>
                                    <p:animEffect transition="in" filter="wipe(right)">
                                      <p:cBhvr>
                                        <p:cTn id="40" dur="500"/>
                                        <p:tgtEl>
                                          <p:spTgt spid="683017"/>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83012">
                                            <p:txEl>
                                              <p:pRg st="5" end="5"/>
                                            </p:txEl>
                                          </p:spTgt>
                                        </p:tgtEl>
                                        <p:attrNameLst>
                                          <p:attrName>style.visibility</p:attrName>
                                        </p:attrNameLst>
                                      </p:cBhvr>
                                      <p:to>
                                        <p:strVal val="visible"/>
                                      </p:to>
                                    </p:set>
                                    <p:anim calcmode="lin" valueType="num">
                                      <p:cBhvr additive="base">
                                        <p:cTn id="45" dur="500" fill="hold"/>
                                        <p:tgtEl>
                                          <p:spTgt spid="68301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30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 presetClass="entr" presetSubtype="4" fill="hold" grpId="0" nodeType="withEffect">
                                  <p:stCondLst>
                                    <p:cond delay="0"/>
                                  </p:stCondLst>
                                  <p:childTnLst>
                                    <p:set>
                                      <p:cBhvr>
                                        <p:cTn id="48" dur="1" fill="hold">
                                          <p:stCondLst>
                                            <p:cond delay="0"/>
                                          </p:stCondLst>
                                        </p:cTn>
                                        <p:tgtEl>
                                          <p:spTgt spid="683018"/>
                                        </p:tgtEl>
                                        <p:attrNameLst>
                                          <p:attrName>style.visibility</p:attrName>
                                        </p:attrNameLst>
                                      </p:cBhvr>
                                      <p:to>
                                        <p:strVal val="visible"/>
                                      </p:to>
                                    </p:set>
                                    <p:anim calcmode="lin" valueType="num">
                                      <p:cBhvr additive="base">
                                        <p:cTn id="49" dur="500" fill="hold"/>
                                        <p:tgtEl>
                                          <p:spTgt spid="683018"/>
                                        </p:tgtEl>
                                        <p:attrNameLst>
                                          <p:attrName>ppt_x</p:attrName>
                                        </p:attrNameLst>
                                      </p:cBhvr>
                                      <p:tavLst>
                                        <p:tav tm="0">
                                          <p:val>
                                            <p:strVal val="#ppt_x"/>
                                          </p:val>
                                        </p:tav>
                                        <p:tav tm="100000">
                                          <p:val>
                                            <p:strVal val="#ppt_x"/>
                                          </p:val>
                                        </p:tav>
                                      </p:tavLst>
                                    </p:anim>
                                    <p:anim calcmode="lin" valueType="num">
                                      <p:cBhvr additive="base">
                                        <p:cTn id="50" dur="500" fill="hold"/>
                                        <p:tgtEl>
                                          <p:spTgt spid="6830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83019"/>
                                        </p:tgtEl>
                                        <p:attrNameLst>
                                          <p:attrName>style.visibility</p:attrName>
                                        </p:attrNameLst>
                                      </p:cBhvr>
                                      <p:to>
                                        <p:strVal val="visible"/>
                                      </p:to>
                                    </p:set>
                                    <p:anim calcmode="lin" valueType="num">
                                      <p:cBhvr additive="base">
                                        <p:cTn id="53" dur="500" fill="hold"/>
                                        <p:tgtEl>
                                          <p:spTgt spid="683019"/>
                                        </p:tgtEl>
                                        <p:attrNameLst>
                                          <p:attrName>ppt_x</p:attrName>
                                        </p:attrNameLst>
                                      </p:cBhvr>
                                      <p:tavLst>
                                        <p:tav tm="0">
                                          <p:val>
                                            <p:strVal val="#ppt_x"/>
                                          </p:val>
                                        </p:tav>
                                        <p:tav tm="100000">
                                          <p:val>
                                            <p:strVal val="#ppt_x"/>
                                          </p:val>
                                        </p:tav>
                                      </p:tavLst>
                                    </p:anim>
                                    <p:anim calcmode="lin" valueType="num">
                                      <p:cBhvr additive="base">
                                        <p:cTn id="54" dur="500" fill="hold"/>
                                        <p:tgtEl>
                                          <p:spTgt spid="68301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683020"/>
                                        </p:tgtEl>
                                        <p:attrNameLst>
                                          <p:attrName>style.visibility</p:attrName>
                                        </p:attrNameLst>
                                      </p:cBhvr>
                                      <p:to>
                                        <p:strVal val="visible"/>
                                      </p:to>
                                    </p:set>
                                    <p:anim calcmode="lin" valueType="num">
                                      <p:cBhvr>
                                        <p:cTn id="59" dur="500" fill="hold"/>
                                        <p:tgtEl>
                                          <p:spTgt spid="683020"/>
                                        </p:tgtEl>
                                        <p:attrNameLst>
                                          <p:attrName>ppt_w</p:attrName>
                                        </p:attrNameLst>
                                      </p:cBhvr>
                                      <p:tavLst>
                                        <p:tav tm="0">
                                          <p:val>
                                            <p:fltVal val="0"/>
                                          </p:val>
                                        </p:tav>
                                        <p:tav tm="100000">
                                          <p:val>
                                            <p:strVal val="#ppt_w"/>
                                          </p:val>
                                        </p:tav>
                                      </p:tavLst>
                                    </p:anim>
                                    <p:anim calcmode="lin" valueType="num">
                                      <p:cBhvr>
                                        <p:cTn id="60" dur="500" fill="hold"/>
                                        <p:tgtEl>
                                          <p:spTgt spid="683020"/>
                                        </p:tgtEl>
                                        <p:attrNameLst>
                                          <p:attrName>ppt_h</p:attrName>
                                        </p:attrNameLst>
                                      </p:cBhvr>
                                      <p:tavLst>
                                        <p:tav tm="0">
                                          <p:val>
                                            <p:fltVal val="0"/>
                                          </p:val>
                                        </p:tav>
                                        <p:tav tm="100000">
                                          <p:val>
                                            <p:strVal val="#ppt_h"/>
                                          </p:val>
                                        </p:tav>
                                      </p:tavLst>
                                    </p:anim>
                                    <p:animEffect transition="in" filter="fade">
                                      <p:cBhvr>
                                        <p:cTn id="61" dur="500"/>
                                        <p:tgtEl>
                                          <p:spTgt spid="683020"/>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683021"/>
                                        </p:tgtEl>
                                        <p:attrNameLst>
                                          <p:attrName>style.visibility</p:attrName>
                                        </p:attrNameLst>
                                      </p:cBhvr>
                                      <p:to>
                                        <p:strVal val="visible"/>
                                      </p:to>
                                    </p:set>
                                    <p:anim calcmode="lin" valueType="num">
                                      <p:cBhvr>
                                        <p:cTn id="66" dur="500" fill="hold"/>
                                        <p:tgtEl>
                                          <p:spTgt spid="683021"/>
                                        </p:tgtEl>
                                        <p:attrNameLst>
                                          <p:attrName>ppt_w</p:attrName>
                                        </p:attrNameLst>
                                      </p:cBhvr>
                                      <p:tavLst>
                                        <p:tav tm="0">
                                          <p:val>
                                            <p:fltVal val="0"/>
                                          </p:val>
                                        </p:tav>
                                        <p:tav tm="100000">
                                          <p:val>
                                            <p:strVal val="#ppt_w"/>
                                          </p:val>
                                        </p:tav>
                                      </p:tavLst>
                                    </p:anim>
                                    <p:anim calcmode="lin" valueType="num">
                                      <p:cBhvr>
                                        <p:cTn id="67" dur="500" fill="hold"/>
                                        <p:tgtEl>
                                          <p:spTgt spid="683021"/>
                                        </p:tgtEl>
                                        <p:attrNameLst>
                                          <p:attrName>ppt_h</p:attrName>
                                        </p:attrNameLst>
                                      </p:cBhvr>
                                      <p:tavLst>
                                        <p:tav tm="0">
                                          <p:val>
                                            <p:fltVal val="0"/>
                                          </p:val>
                                        </p:tav>
                                        <p:tav tm="100000">
                                          <p:val>
                                            <p:strVal val="#ppt_h"/>
                                          </p:val>
                                        </p:tav>
                                      </p:tavLst>
                                    </p:anim>
                                    <p:animEffect transition="in" filter="fade">
                                      <p:cBhvr>
                                        <p:cTn id="68" dur="500"/>
                                        <p:tgtEl>
                                          <p:spTgt spid="683021"/>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683022"/>
                                        </p:tgtEl>
                                        <p:attrNameLst>
                                          <p:attrName>style.visibility</p:attrName>
                                        </p:attrNameLst>
                                      </p:cBhvr>
                                      <p:to>
                                        <p:strVal val="visible"/>
                                      </p:to>
                                    </p:set>
                                    <p:animEffect transition="in" filter="wipe(up)">
                                      <p:cBhvr>
                                        <p:cTn id="73" dur="1000"/>
                                        <p:tgtEl>
                                          <p:spTgt spid="683022"/>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83012">
                                            <p:txEl>
                                              <p:pRg st="6" end="6"/>
                                            </p:txEl>
                                          </p:spTgt>
                                        </p:tgtEl>
                                        <p:attrNameLst>
                                          <p:attrName>style.visibility</p:attrName>
                                        </p:attrNameLst>
                                      </p:cBhvr>
                                      <p:to>
                                        <p:strVal val="visible"/>
                                      </p:to>
                                    </p:set>
                                    <p:anim calcmode="lin" valueType="num">
                                      <p:cBhvr additive="base">
                                        <p:cTn id="78" dur="500" fill="hold"/>
                                        <p:tgtEl>
                                          <p:spTgt spid="683012">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830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8" grpId="0" animBg="1"/>
      <p:bldP spid="683019" grpId="0" animBg="1"/>
      <p:bldP spid="683020" grpId="0"/>
      <p:bldP spid="683021" grpId="0"/>
      <p:bldP spid="683015" grpId="0" animBg="1"/>
      <p:bldP spid="683016" grpId="0" animBg="1"/>
      <p:bldP spid="683017" grpId="0" animBg="1"/>
      <p:bldP spid="6830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72" name="Rectangle 16"/>
          <p:cNvSpPr>
            <a:spLocks noChangeArrowheads="1"/>
          </p:cNvSpPr>
          <p:nvPr/>
        </p:nvSpPr>
        <p:spPr bwMode="auto">
          <a:xfrm>
            <a:off x="698500" y="1768475"/>
            <a:ext cx="7772400" cy="4470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ym typeface="Symbol" pitchFamily="18" charset="2"/>
              </a:rPr>
              <a:t>PRACTICE: </a:t>
            </a:r>
            <a:r>
              <a:rPr lang="en-US" altLang="en-US" sz="2400" dirty="0">
                <a:solidFill>
                  <a:srgbClr val="000000"/>
                </a:solidFill>
                <a:sym typeface="Symbol" pitchFamily="18" charset="2"/>
              </a:rPr>
              <a:t>The displacement </a:t>
            </a:r>
            <a:r>
              <a:rPr lang="en-US" altLang="en-US" sz="2400" i="1" dirty="0">
                <a:solidFill>
                  <a:srgbClr val="000000"/>
                </a:solidFill>
                <a:sym typeface="Symbol" pitchFamily="18" charset="2"/>
              </a:rPr>
              <a:t>x  </a:t>
            </a:r>
            <a:r>
              <a:rPr lang="en-US" altLang="en-US" sz="2400" dirty="0">
                <a:solidFill>
                  <a:srgbClr val="000000"/>
                </a:solidFill>
                <a:sym typeface="Symbol" pitchFamily="18" charset="2"/>
              </a:rPr>
              <a:t>vs. time </a:t>
            </a:r>
            <a:r>
              <a:rPr lang="en-US" altLang="en-US" sz="2400" i="1" dirty="0">
                <a:solidFill>
                  <a:srgbClr val="000000"/>
                </a:solidFill>
                <a:sym typeface="Symbol" pitchFamily="18" charset="2"/>
              </a:rPr>
              <a:t>t </a:t>
            </a:r>
            <a:r>
              <a:rPr lang="en-US" altLang="en-US" sz="2400" dirty="0">
                <a:solidFill>
                  <a:srgbClr val="000000"/>
                </a:solidFill>
                <a:sym typeface="Symbol" pitchFamily="18" charset="2"/>
              </a:rPr>
              <a:t>for a 2.5-kg mass is shown                                                                      in the sinusoidal                                                                                                                  graph. </a:t>
            </a:r>
          </a:p>
          <a:p>
            <a:pPr eaLnBrk="1" hangingPunct="1">
              <a:spcBef>
                <a:spcPct val="0"/>
              </a:spcBef>
              <a:buFontTx/>
              <a:buNone/>
            </a:pPr>
            <a:r>
              <a:rPr lang="en-US" altLang="en-US" sz="2400" dirty="0">
                <a:solidFill>
                  <a:srgbClr val="000000"/>
                </a:solidFill>
                <a:sym typeface="Symbol" pitchFamily="18" charset="2"/>
              </a:rPr>
              <a:t>(a) Find the                                                                           period and the                                                                  angular                                                                                       frequency of the mass. Then find the maximum velocity.</a:t>
            </a:r>
          </a:p>
          <a:p>
            <a:pPr eaLnBrk="1" hangingPunct="1">
              <a:spcBef>
                <a:spcPct val="0"/>
              </a:spcBef>
              <a:buFontTx/>
              <a:buNone/>
            </a:pPr>
            <a:r>
              <a:rPr lang="en-US" altLang="en-US" sz="2400" dirty="0">
                <a:solidFill>
                  <a:srgbClr val="000000"/>
                </a:solidFill>
                <a:sym typeface="Symbol" pitchFamily="18" charset="2"/>
              </a:rPr>
              <a:t>The period is the time for one complete cycle</a:t>
            </a:r>
            <a:r>
              <a:rPr lang="en-US" altLang="en-US" sz="2400" dirty="0">
                <a:sym typeface="Symbol" pitchFamily="18" charset="2"/>
              </a:rPr>
              <a:t>. It is </a:t>
            </a:r>
            <a:r>
              <a:rPr lang="en-US" altLang="en-US" sz="2400" i="1" dirty="0">
                <a:sym typeface="Symbol" pitchFamily="18" charset="2"/>
              </a:rPr>
              <a:t>T</a:t>
            </a:r>
            <a:r>
              <a:rPr lang="en-US" altLang="en-US" sz="2400" dirty="0">
                <a:sym typeface="Symbol" pitchFamily="18" charset="2"/>
              </a:rPr>
              <a:t> = 6.0 s.</a:t>
            </a:r>
          </a:p>
          <a:p>
            <a:pPr eaLnBrk="1" hangingPunct="1">
              <a:spcBef>
                <a:spcPct val="0"/>
              </a:spcBef>
              <a:buFontTx/>
              <a:buNone/>
            </a:pPr>
            <a:r>
              <a:rPr lang="en-US" altLang="en-US" sz="2400" dirty="0">
                <a:solidFill>
                  <a:srgbClr val="000000"/>
                </a:solidFill>
                <a:sym typeface="Symbol" pitchFamily="18" charset="2"/>
              </a:rPr>
              <a:t> = 2</a:t>
            </a:r>
            <a:r>
              <a:rPr lang="en-US" altLang="en-US" sz="2400" dirty="0" smtClean="0">
                <a:solidFill>
                  <a:srgbClr val="000000"/>
                </a:solidFill>
                <a:sym typeface="Symbol" pitchFamily="18" charset="2"/>
              </a:rPr>
              <a:t> </a:t>
            </a:r>
            <a:r>
              <a:rPr lang="en-US" altLang="en-US" sz="2400" i="1" dirty="0" smtClean="0">
                <a:solidFill>
                  <a:srgbClr val="000000"/>
                </a:solidFill>
                <a:sym typeface="Symbol" pitchFamily="18" charset="2"/>
              </a:rPr>
              <a:t>/ T</a:t>
            </a:r>
            <a:r>
              <a:rPr lang="en-US" altLang="en-US" sz="2400" dirty="0" smtClean="0">
                <a:solidFill>
                  <a:srgbClr val="000000"/>
                </a:solidFill>
                <a:sym typeface="Symbol" pitchFamily="18" charset="2"/>
              </a:rPr>
              <a:t> </a:t>
            </a:r>
            <a:r>
              <a:rPr lang="en-US" altLang="en-US" sz="2400" dirty="0">
                <a:solidFill>
                  <a:srgbClr val="000000"/>
                </a:solidFill>
                <a:sym typeface="Symbol" pitchFamily="18" charset="2"/>
              </a:rPr>
              <a:t>= 2</a:t>
            </a:r>
            <a:r>
              <a:rPr lang="en-US" altLang="en-US" sz="2400" dirty="0" smtClean="0">
                <a:solidFill>
                  <a:srgbClr val="000000"/>
                </a:solidFill>
                <a:sym typeface="Symbol" pitchFamily="18" charset="2"/>
              </a:rPr>
              <a:t> </a:t>
            </a:r>
            <a:r>
              <a:rPr lang="en-US" altLang="en-US" sz="2400" i="1" dirty="0" smtClean="0">
                <a:solidFill>
                  <a:srgbClr val="000000"/>
                </a:solidFill>
                <a:sym typeface="Symbol" pitchFamily="18" charset="2"/>
              </a:rPr>
              <a:t>/ </a:t>
            </a:r>
            <a:r>
              <a:rPr lang="en-US" altLang="en-US" sz="2400" dirty="0" smtClean="0">
                <a:solidFill>
                  <a:srgbClr val="000000"/>
                </a:solidFill>
                <a:sym typeface="Symbol" pitchFamily="18" charset="2"/>
              </a:rPr>
              <a:t>6 </a:t>
            </a:r>
            <a:r>
              <a:rPr lang="en-US" altLang="en-US" sz="2400" dirty="0">
                <a:solidFill>
                  <a:srgbClr val="000000"/>
                </a:solidFill>
                <a:sym typeface="Symbol" pitchFamily="18" charset="2"/>
              </a:rPr>
              <a:t>= 1.0 rad s</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 </a:t>
            </a:r>
            <a:r>
              <a:rPr lang="en-US" altLang="en-US" sz="2400" dirty="0">
                <a:solidFill>
                  <a:schemeClr val="hlink"/>
                </a:solidFill>
                <a:sym typeface="Symbol" pitchFamily="18" charset="2"/>
              </a:rPr>
              <a:t>[1.047]</a:t>
            </a:r>
          </a:p>
          <a:p>
            <a:pPr eaLnBrk="1" hangingPunct="1">
              <a:spcBef>
                <a:spcPct val="0"/>
              </a:spcBef>
              <a:buFontTx/>
              <a:buNone/>
            </a:pPr>
            <a:r>
              <a:rPr lang="en-US" altLang="en-US" sz="2400" dirty="0">
                <a:solidFill>
                  <a:srgbClr val="000000"/>
                </a:solidFill>
                <a:sym typeface="Symbol" pitchFamily="18" charset="2"/>
              </a:rPr>
              <a:t></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 1.4(1.047) = 1.5 m s</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a:t>
            </a:r>
          </a:p>
        </p:txBody>
      </p:sp>
      <p:pic>
        <p:nvPicPr>
          <p:cNvPr id="685071" name="Picture 15"/>
          <p:cNvPicPr>
            <a:picLocks noChangeAspect="1" noChangeArrowheads="1"/>
          </p:cNvPicPr>
          <p:nvPr/>
        </p:nvPicPr>
        <p:blipFill>
          <a:blip r:embed="rId6"/>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73" name="Line 17"/>
          <p:cNvSpPr>
            <a:spLocks noChangeShapeType="1"/>
          </p:cNvSpPr>
          <p:nvPr/>
        </p:nvSpPr>
        <p:spPr bwMode="auto">
          <a:xfrm>
            <a:off x="3705225" y="3287713"/>
            <a:ext cx="2767013" cy="0"/>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5074" name="Line 18"/>
          <p:cNvSpPr>
            <a:spLocks noChangeShapeType="1"/>
          </p:cNvSpPr>
          <p:nvPr/>
        </p:nvSpPr>
        <p:spPr bwMode="auto">
          <a:xfrm flipV="1">
            <a:off x="3702050" y="2635250"/>
            <a:ext cx="0" cy="649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6871"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5072">
                                            <p:txEl>
                                              <p:pRg st="0" end="0"/>
                                            </p:txEl>
                                          </p:spTgt>
                                        </p:tgtEl>
                                        <p:attrNameLst>
                                          <p:attrName>style.visibility</p:attrName>
                                        </p:attrNameLst>
                                      </p:cBhvr>
                                      <p:to>
                                        <p:strVal val="visible"/>
                                      </p:to>
                                    </p:set>
                                    <p:anim calcmode="lin" valueType="num">
                                      <p:cBhvr additive="base">
                                        <p:cTn id="7" dur="500" fill="hold"/>
                                        <p:tgtEl>
                                          <p:spTgt spid="6850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50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685071"/>
                                        </p:tgtEl>
                                        <p:attrNameLst>
                                          <p:attrName>style.visibility</p:attrName>
                                        </p:attrNameLst>
                                      </p:cBhvr>
                                      <p:to>
                                        <p:strVal val="visible"/>
                                      </p:to>
                                    </p:set>
                                    <p:anim calcmode="lin" valueType="num">
                                      <p:cBhvr>
                                        <p:cTn id="11" dur="500" fill="hold"/>
                                        <p:tgtEl>
                                          <p:spTgt spid="685071"/>
                                        </p:tgtEl>
                                        <p:attrNameLst>
                                          <p:attrName>ppt_w</p:attrName>
                                        </p:attrNameLst>
                                      </p:cBhvr>
                                      <p:tavLst>
                                        <p:tav tm="0">
                                          <p:val>
                                            <p:fltVal val="0"/>
                                          </p:val>
                                        </p:tav>
                                        <p:tav tm="100000">
                                          <p:val>
                                            <p:strVal val="#ppt_w"/>
                                          </p:val>
                                        </p:tav>
                                      </p:tavLst>
                                    </p:anim>
                                    <p:anim calcmode="lin" valueType="num">
                                      <p:cBhvr>
                                        <p:cTn id="12" dur="500" fill="hold"/>
                                        <p:tgtEl>
                                          <p:spTgt spid="685071"/>
                                        </p:tgtEl>
                                        <p:attrNameLst>
                                          <p:attrName>ppt_h</p:attrName>
                                        </p:attrNameLst>
                                      </p:cBhvr>
                                      <p:tavLst>
                                        <p:tav tm="0">
                                          <p:val>
                                            <p:fltVal val="0"/>
                                          </p:val>
                                        </p:tav>
                                        <p:tav tm="100000">
                                          <p:val>
                                            <p:strVal val="#ppt_h"/>
                                          </p:val>
                                        </p:tav>
                                      </p:tavLst>
                                    </p:anim>
                                    <p:animEffect transition="in" filter="fade">
                                      <p:cBhvr>
                                        <p:cTn id="13" dur="500"/>
                                        <p:tgtEl>
                                          <p:spTgt spid="6850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85072">
                                            <p:txEl>
                                              <p:pRg st="1" end="1"/>
                                            </p:txEl>
                                          </p:spTgt>
                                        </p:tgtEl>
                                        <p:attrNameLst>
                                          <p:attrName>style.visibility</p:attrName>
                                        </p:attrNameLst>
                                      </p:cBhvr>
                                      <p:to>
                                        <p:strVal val="visible"/>
                                      </p:to>
                                    </p:set>
                                    <p:anim calcmode="lin" valueType="num">
                                      <p:cBhvr additive="base">
                                        <p:cTn id="18" dur="500" fill="hold"/>
                                        <p:tgtEl>
                                          <p:spTgt spid="68507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5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85072">
                                            <p:txEl>
                                              <p:pRg st="2" end="2"/>
                                            </p:txEl>
                                          </p:spTgt>
                                        </p:tgtEl>
                                        <p:attrNameLst>
                                          <p:attrName>style.visibility</p:attrName>
                                        </p:attrNameLst>
                                      </p:cBhvr>
                                      <p:to>
                                        <p:strVal val="visible"/>
                                      </p:to>
                                    </p:set>
                                    <p:anim calcmode="lin" valueType="num">
                                      <p:cBhvr additive="base">
                                        <p:cTn id="24" dur="500" fill="hold"/>
                                        <p:tgtEl>
                                          <p:spTgt spid="68507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5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5073"/>
                                        </p:tgtEl>
                                        <p:attrNameLst>
                                          <p:attrName>style.visibility</p:attrName>
                                        </p:attrNameLst>
                                      </p:cBhvr>
                                      <p:to>
                                        <p:strVal val="visible"/>
                                      </p:to>
                                    </p:set>
                                    <p:animEffect transition="in" filter="wipe(left)">
                                      <p:cBhvr>
                                        <p:cTn id="30" dur="500"/>
                                        <p:tgtEl>
                                          <p:spTgt spid="68507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85072">
                                            <p:txEl>
                                              <p:pRg st="3" end="3"/>
                                            </p:txEl>
                                          </p:spTgt>
                                        </p:tgtEl>
                                        <p:attrNameLst>
                                          <p:attrName>style.visibility</p:attrName>
                                        </p:attrNameLst>
                                      </p:cBhvr>
                                      <p:to>
                                        <p:strVal val="visible"/>
                                      </p:to>
                                    </p:set>
                                    <p:anim calcmode="lin" valueType="num">
                                      <p:cBhvr additive="base">
                                        <p:cTn id="35" dur="500" fill="hold"/>
                                        <p:tgtEl>
                                          <p:spTgt spid="68507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5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85072">
                                            <p:txEl>
                                              <p:pRg st="4" end="4"/>
                                            </p:txEl>
                                          </p:spTgt>
                                        </p:tgtEl>
                                        <p:attrNameLst>
                                          <p:attrName>style.visibility</p:attrName>
                                        </p:attrNameLst>
                                      </p:cBhvr>
                                      <p:to>
                                        <p:strVal val="visible"/>
                                      </p:to>
                                    </p:set>
                                    <p:anim calcmode="lin" valueType="num">
                                      <p:cBhvr additive="base">
                                        <p:cTn id="41" dur="500" fill="hold"/>
                                        <p:tgtEl>
                                          <p:spTgt spid="68507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85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85074"/>
                                        </p:tgtEl>
                                        <p:attrNameLst>
                                          <p:attrName>style.visibility</p:attrName>
                                        </p:attrNameLst>
                                      </p:cBhvr>
                                      <p:to>
                                        <p:strVal val="visible"/>
                                      </p:to>
                                    </p:set>
                                    <p:animEffect transition="in" filter="wipe(down)">
                                      <p:cBhvr>
                                        <p:cTn id="46" dur="500"/>
                                        <p:tgtEl>
                                          <p:spTgt spid="68507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3" grpId="0" animBg="1"/>
      <p:bldP spid="6850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ChangeArrowheads="1"/>
          </p:cNvSpPr>
          <p:nvPr/>
        </p:nvSpPr>
        <p:spPr bwMode="auto">
          <a:xfrm>
            <a:off x="698500" y="1768475"/>
            <a:ext cx="7772400" cy="48831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PRACTICE: </a:t>
            </a:r>
            <a:r>
              <a:rPr lang="en-US" altLang="en-US" sz="2400">
                <a:solidFill>
                  <a:srgbClr val="000000"/>
                </a:solidFill>
                <a:sym typeface="Symbol" pitchFamily="18" charset="2"/>
              </a:rPr>
              <a:t>The displacement </a:t>
            </a:r>
            <a:r>
              <a:rPr lang="en-US" altLang="en-US" sz="2400" i="1">
                <a:solidFill>
                  <a:srgbClr val="000000"/>
                </a:solidFill>
                <a:sym typeface="Symbol" pitchFamily="18" charset="2"/>
              </a:rPr>
              <a:t>x  </a:t>
            </a:r>
            <a:r>
              <a:rPr lang="en-US" altLang="en-US" sz="2400">
                <a:solidFill>
                  <a:srgbClr val="000000"/>
                </a:solidFill>
                <a:sym typeface="Symbol" pitchFamily="18" charset="2"/>
              </a:rPr>
              <a:t>vs. time </a:t>
            </a:r>
            <a:r>
              <a:rPr lang="en-US" altLang="en-US" sz="2400" i="1">
                <a:solidFill>
                  <a:srgbClr val="000000"/>
                </a:solidFill>
                <a:sym typeface="Symbol" pitchFamily="18" charset="2"/>
              </a:rPr>
              <a:t>t </a:t>
            </a:r>
            <a:r>
              <a:rPr lang="en-US" altLang="en-US" sz="2400">
                <a:solidFill>
                  <a:srgbClr val="000000"/>
                </a:solidFill>
                <a:sym typeface="Symbol" pitchFamily="18" charset="2"/>
              </a:rPr>
              <a:t>for a 2.5-kg mass is shown                                                                               in the sinusoidal                                                                                                                  graph. </a:t>
            </a:r>
          </a:p>
          <a:p>
            <a:pPr eaLnBrk="1" hangingPunct="1">
              <a:spcBef>
                <a:spcPct val="0"/>
              </a:spcBef>
              <a:buFontTx/>
              <a:buNone/>
            </a:pPr>
            <a:r>
              <a:rPr lang="en-US" altLang="en-US" sz="2400">
                <a:solidFill>
                  <a:srgbClr val="000000"/>
                </a:solidFill>
                <a:sym typeface="Symbol" pitchFamily="18" charset="2"/>
              </a:rPr>
              <a:t>(b) Find the                                                                            force acting on                                                                                       the mass at                                                                                   </a:t>
            </a:r>
            <a:r>
              <a:rPr lang="en-US" altLang="en-US" sz="2400" i="1">
                <a:solidFill>
                  <a:srgbClr val="000000"/>
                </a:solidFill>
                <a:sym typeface="Symbol" pitchFamily="18" charset="2"/>
              </a:rPr>
              <a:t>t</a:t>
            </a:r>
            <a:r>
              <a:rPr lang="en-US" altLang="en-US" sz="2400">
                <a:solidFill>
                  <a:srgbClr val="000000"/>
                </a:solidFill>
                <a:sym typeface="Symbol" pitchFamily="18" charset="2"/>
              </a:rPr>
              <a:t> = 3 s. Then find it’s velocity at that instant.</a:t>
            </a:r>
          </a:p>
          <a:p>
            <a:pPr eaLnBrk="1" hangingPunct="1">
              <a:spcBef>
                <a:spcPct val="0"/>
              </a:spcBef>
              <a:buFontTx/>
              <a:buNone/>
            </a:pPr>
            <a:r>
              <a:rPr lang="en-US" altLang="en-US" sz="2400">
                <a:solidFill>
                  <a:srgbClr val="000000"/>
                </a:solidFill>
                <a:sym typeface="Symbol" pitchFamily="18" charset="2"/>
              </a:rPr>
              <a:t>Use </a:t>
            </a:r>
            <a:r>
              <a:rPr lang="en-US" altLang="en-US" sz="2400" i="1">
                <a:solidFill>
                  <a:srgbClr val="000000"/>
                </a:solidFill>
                <a:sym typeface="Symbol" pitchFamily="18" charset="2"/>
              </a:rPr>
              <a:t>F</a:t>
            </a:r>
            <a:r>
              <a:rPr lang="en-US" altLang="en-US" sz="2400">
                <a:solidFill>
                  <a:srgbClr val="000000"/>
                </a:solidFill>
                <a:sym typeface="Symbol" pitchFamily="18" charset="2"/>
              </a:rPr>
              <a:t> = </a:t>
            </a:r>
            <a:r>
              <a:rPr lang="en-US" altLang="en-US" sz="2400" i="1">
                <a:solidFill>
                  <a:srgbClr val="000000"/>
                </a:solidFill>
                <a:sym typeface="Symbol" pitchFamily="18" charset="2"/>
              </a:rPr>
              <a:t>ma</a:t>
            </a:r>
            <a:r>
              <a:rPr lang="en-US" altLang="en-US" sz="2400">
                <a:solidFill>
                  <a:srgbClr val="000000"/>
                </a:solidFill>
                <a:sym typeface="Symbol" pitchFamily="18" charset="2"/>
              </a:rPr>
              <a:t> where </a:t>
            </a:r>
            <a:r>
              <a:rPr lang="en-US" altLang="en-US" sz="2400" i="1">
                <a:solidFill>
                  <a:srgbClr val="000000"/>
                </a:solidFill>
                <a:sym typeface="Symbol" pitchFamily="18" charset="2"/>
              </a:rPr>
              <a:t>m</a:t>
            </a:r>
            <a:r>
              <a:rPr lang="en-US" altLang="en-US" sz="2400">
                <a:solidFill>
                  <a:srgbClr val="000000"/>
                </a:solidFill>
                <a:sym typeface="Symbol" pitchFamily="18" charset="2"/>
              </a:rPr>
              <a:t> = 2.5 kg. </a:t>
            </a:r>
            <a:endParaRPr lang="en-US" altLang="en-US" sz="2400">
              <a:sym typeface="Symbol" pitchFamily="18" charset="2"/>
            </a:endParaRPr>
          </a:p>
          <a:p>
            <a:pPr eaLnBrk="1" hangingPunct="1">
              <a:spcBef>
                <a:spcPct val="0"/>
              </a:spcBef>
              <a:buFontTx/>
              <a:buNone/>
            </a:pPr>
            <a:r>
              <a:rPr lang="en-US" altLang="en-US" sz="2400">
                <a:solidFill>
                  <a:srgbClr val="000000"/>
                </a:solidFill>
                <a:sym typeface="Symbol" pitchFamily="18" charset="2"/>
              </a:rPr>
              <a:t>At </a:t>
            </a:r>
            <a:r>
              <a:rPr lang="en-US" altLang="en-US" sz="2400" i="1">
                <a:solidFill>
                  <a:srgbClr val="000000"/>
                </a:solidFill>
                <a:sym typeface="Symbol" pitchFamily="18" charset="2"/>
              </a:rPr>
              <a:t>t</a:t>
            </a:r>
            <a:r>
              <a:rPr lang="en-US" altLang="en-US" sz="2400">
                <a:solidFill>
                  <a:srgbClr val="000000"/>
                </a:solidFill>
                <a:sym typeface="Symbol" pitchFamily="18" charset="2"/>
              </a:rPr>
              <a:t> = 3 s we see that </a:t>
            </a:r>
            <a:r>
              <a:rPr lang="en-US" altLang="en-US" sz="2400" i="1">
                <a:solidFill>
                  <a:srgbClr val="000000"/>
                </a:solidFill>
                <a:sym typeface="Symbol" pitchFamily="18" charset="2"/>
              </a:rPr>
              <a:t>x</a:t>
            </a:r>
            <a:r>
              <a:rPr lang="en-US" altLang="en-US" sz="2400">
                <a:solidFill>
                  <a:srgbClr val="000000"/>
                </a:solidFill>
                <a:sym typeface="Symbol" pitchFamily="18" charset="2"/>
              </a:rPr>
              <a:t> = -1.4 m.</a:t>
            </a:r>
            <a:endParaRPr lang="en-US" altLang="en-US" sz="2400" b="1" i="1">
              <a:solidFill>
                <a:schemeClr val="hlink"/>
              </a:solidFill>
              <a:sym typeface="Symbol" pitchFamily="18" charset="2"/>
            </a:endParaRPr>
          </a:p>
          <a:p>
            <a:pPr eaLnBrk="1" hangingPunct="1">
              <a:spcBef>
                <a:spcPct val="0"/>
              </a:spcBef>
              <a:buFontTx/>
              <a:buNone/>
            </a:pPr>
            <a:r>
              <a:rPr lang="en-US" altLang="en-US" sz="2400">
                <a:solidFill>
                  <a:srgbClr val="000000"/>
                </a:solidFill>
                <a:sym typeface="Symbol" pitchFamily="18" charset="2"/>
              </a:rPr>
              <a:t>Then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 -(1.047</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)(-1.4) = 1.5 m</a:t>
            </a:r>
            <a:r>
              <a:rPr lang="en-US" altLang="en-US" sz="2400" baseline="-25000">
                <a:solidFill>
                  <a:srgbClr val="000000"/>
                </a:solidFill>
                <a:cs typeface="Times New Roman" pitchFamily="18" charset="0"/>
              </a:rPr>
              <a:t> </a:t>
            </a:r>
            <a:r>
              <a:rPr lang="en-US" altLang="en-US" sz="2400">
                <a:solidFill>
                  <a:srgbClr val="000000"/>
                </a:solidFill>
                <a:cs typeface="Times New Roman" pitchFamily="18" charset="0"/>
              </a:rPr>
              <a:t>s</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a:p>
            <a:pPr eaLnBrk="1" hangingPunct="1">
              <a:spcBef>
                <a:spcPct val="0"/>
              </a:spcBef>
              <a:buFontTx/>
              <a:buNone/>
            </a:pPr>
            <a:r>
              <a:rPr lang="en-US" altLang="en-US" sz="2400">
                <a:solidFill>
                  <a:srgbClr val="000000"/>
                </a:solidFill>
                <a:sym typeface="Symbol" pitchFamily="18" charset="2"/>
              </a:rPr>
              <a:t>Then </a:t>
            </a:r>
            <a:r>
              <a:rPr lang="en-US" altLang="en-US" sz="2400" i="1">
                <a:solidFill>
                  <a:srgbClr val="000000"/>
                </a:solidFill>
              </a:rPr>
              <a:t>F</a:t>
            </a:r>
            <a:r>
              <a:rPr lang="en-US" altLang="en-US" sz="2400">
                <a:solidFill>
                  <a:srgbClr val="000000"/>
                </a:solidFill>
              </a:rPr>
              <a:t> = </a:t>
            </a:r>
            <a:r>
              <a:rPr lang="en-US" altLang="en-US" sz="2400" i="1">
                <a:solidFill>
                  <a:srgbClr val="000000"/>
                </a:solidFill>
              </a:rPr>
              <a:t>ma </a:t>
            </a:r>
            <a:r>
              <a:rPr lang="en-US" altLang="en-US" sz="2400">
                <a:solidFill>
                  <a:srgbClr val="000000"/>
                </a:solidFill>
              </a:rPr>
              <a:t>= 2.5(1.5) = 3.8 n.</a:t>
            </a:r>
          </a:p>
          <a:p>
            <a:pPr eaLnBrk="1" hangingPunct="1">
              <a:spcBef>
                <a:spcPct val="0"/>
              </a:spcBef>
              <a:buFontTx/>
              <a:buNone/>
            </a:pPr>
            <a:r>
              <a:rPr lang="en-US" altLang="en-US" sz="2400">
                <a:solidFill>
                  <a:srgbClr val="000000"/>
                </a:solidFill>
                <a:sym typeface="Symbol" pitchFamily="18" charset="2"/>
              </a:rPr>
              <a:t>Because the slope is zero, so is the velocity.</a:t>
            </a:r>
          </a:p>
        </p:txBody>
      </p:sp>
      <p:pic>
        <p:nvPicPr>
          <p:cNvPr id="35844" name="Picture 5"/>
          <p:cNvPicPr>
            <a:picLocks noChangeAspect="1" noChangeArrowheads="1"/>
          </p:cNvPicPr>
          <p:nvPr/>
        </p:nvPicPr>
        <p:blipFill>
          <a:blip r:embed="rId7"/>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111" name="Line 7"/>
          <p:cNvSpPr>
            <a:spLocks noChangeShapeType="1"/>
          </p:cNvSpPr>
          <p:nvPr/>
        </p:nvSpPr>
        <p:spPr bwMode="auto">
          <a:xfrm flipV="1">
            <a:off x="5084763" y="3275013"/>
            <a:ext cx="0" cy="649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37895"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
        <p:nvSpPr>
          <p:cNvPr id="8" name="Line 8"/>
          <p:cNvSpPr>
            <a:spLocks noChangeShapeType="1"/>
          </p:cNvSpPr>
          <p:nvPr/>
        </p:nvSpPr>
        <p:spPr bwMode="auto">
          <a:xfrm flipH="1">
            <a:off x="3672839" y="3924300"/>
            <a:ext cx="14281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112" name="Line 8"/>
          <p:cNvSpPr>
            <a:spLocks noChangeShapeType="1"/>
          </p:cNvSpPr>
          <p:nvPr/>
        </p:nvSpPr>
        <p:spPr bwMode="auto">
          <a:xfrm>
            <a:off x="4010025" y="3940175"/>
            <a:ext cx="2154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7108">
                                            <p:txEl>
                                              <p:pRg st="1" end="1"/>
                                            </p:txEl>
                                          </p:spTgt>
                                        </p:tgtEl>
                                        <p:attrNameLst>
                                          <p:attrName>style.visibility</p:attrName>
                                        </p:attrNameLst>
                                      </p:cBhvr>
                                      <p:to>
                                        <p:strVal val="visible"/>
                                      </p:to>
                                    </p:set>
                                    <p:anim calcmode="lin" valueType="num">
                                      <p:cBhvr additive="base">
                                        <p:cTn id="7" dur="500" fill="hold"/>
                                        <p:tgtEl>
                                          <p:spTgt spid="68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71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7108">
                                            <p:txEl>
                                              <p:pRg st="2" end="2"/>
                                            </p:txEl>
                                          </p:spTgt>
                                        </p:tgtEl>
                                        <p:attrNameLst>
                                          <p:attrName>style.visibility</p:attrName>
                                        </p:attrNameLst>
                                      </p:cBhvr>
                                      <p:to>
                                        <p:strVal val="visible"/>
                                      </p:to>
                                    </p:set>
                                    <p:anim calcmode="lin" valueType="num">
                                      <p:cBhvr additive="base">
                                        <p:cTn id="13" dur="500" fill="hold"/>
                                        <p:tgtEl>
                                          <p:spTgt spid="68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71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7108">
                                            <p:txEl>
                                              <p:pRg st="3" end="3"/>
                                            </p:txEl>
                                          </p:spTgt>
                                        </p:tgtEl>
                                        <p:attrNameLst>
                                          <p:attrName>style.visibility</p:attrName>
                                        </p:attrNameLst>
                                      </p:cBhvr>
                                      <p:to>
                                        <p:strVal val="visible"/>
                                      </p:to>
                                    </p:set>
                                    <p:anim calcmode="lin" valueType="num">
                                      <p:cBhvr additive="base">
                                        <p:cTn id="19" dur="500" fill="hold"/>
                                        <p:tgtEl>
                                          <p:spTgt spid="68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71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87111"/>
                                        </p:tgtEl>
                                        <p:attrNameLst>
                                          <p:attrName>style.visibility</p:attrName>
                                        </p:attrNameLst>
                                      </p:cBhvr>
                                      <p:to>
                                        <p:strVal val="visible"/>
                                      </p:to>
                                    </p:set>
                                    <p:animEffect transition="in" filter="wipe(up)">
                                      <p:cBhvr>
                                        <p:cTn id="25" dur="500"/>
                                        <p:tgtEl>
                                          <p:spTgt spid="68711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par>
                          <p:cTn id="26" fill="hold" nodeType="withGroup">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87108">
                                            <p:txEl>
                                              <p:pRg st="4" end="4"/>
                                            </p:txEl>
                                          </p:spTgt>
                                        </p:tgtEl>
                                        <p:attrNameLst>
                                          <p:attrName>style.visibility</p:attrName>
                                        </p:attrNameLst>
                                      </p:cBhvr>
                                      <p:to>
                                        <p:strVal val="visible"/>
                                      </p:to>
                                    </p:set>
                                    <p:anim calcmode="lin" valueType="num">
                                      <p:cBhvr additive="base">
                                        <p:cTn id="34" dur="500" fill="hold"/>
                                        <p:tgtEl>
                                          <p:spTgt spid="68710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71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87108">
                                            <p:txEl>
                                              <p:pRg st="5" end="5"/>
                                            </p:txEl>
                                          </p:spTgt>
                                        </p:tgtEl>
                                        <p:attrNameLst>
                                          <p:attrName>style.visibility</p:attrName>
                                        </p:attrNameLst>
                                      </p:cBhvr>
                                      <p:to>
                                        <p:strVal val="visible"/>
                                      </p:to>
                                    </p:set>
                                    <p:anim calcmode="lin" valueType="num">
                                      <p:cBhvr additive="base">
                                        <p:cTn id="40" dur="500" fill="hold"/>
                                        <p:tgtEl>
                                          <p:spTgt spid="68710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871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87108">
                                            <p:txEl>
                                              <p:pRg st="6" end="6"/>
                                            </p:txEl>
                                          </p:spTgt>
                                        </p:tgtEl>
                                        <p:attrNameLst>
                                          <p:attrName>style.visibility</p:attrName>
                                        </p:attrNameLst>
                                      </p:cBhvr>
                                      <p:to>
                                        <p:strVal val="visible"/>
                                      </p:to>
                                    </p:set>
                                    <p:anim calcmode="lin" valueType="num">
                                      <p:cBhvr additive="base">
                                        <p:cTn id="46" dur="500" fill="hold"/>
                                        <p:tgtEl>
                                          <p:spTgt spid="68710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871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7112"/>
                                        </p:tgtEl>
                                        <p:attrNameLst>
                                          <p:attrName>style.visibility</p:attrName>
                                        </p:attrNameLst>
                                      </p:cBhvr>
                                      <p:to>
                                        <p:strVal val="visible"/>
                                      </p:to>
                                    </p:set>
                                    <p:animEffect transition="in" filter="wipe(left)">
                                      <p:cBhvr>
                                        <p:cTn id="52" dur="1000"/>
                                        <p:tgtEl>
                                          <p:spTgt spid="687112"/>
                                        </p:tgtEl>
                                      </p:cBhvr>
                                    </p:animEffect>
                                  </p:childTnLst>
                                  <p:subTnLst>
                                    <p:audio>
                                      <p:cMediaNode>
                                        <p:cTn display="0" masterRel="sameClick">
                                          <p:stCondLst>
                                            <p:cond evt="begin" delay="0">
                                              <p:tn val="5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8" grpId="0" animBg="1"/>
      <p:bldP spid="6871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pendulum to                                                 the right which is placed in                                                 position and held there.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Because there is no motion yet, there is no kinetic energy. But if we release it,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will grow as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diminishes.</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p:txBody>
      </p:sp>
      <p:sp>
        <p:nvSpPr>
          <p:cNvPr id="689216" name="Rectangle 64"/>
          <p:cNvSpPr>
            <a:spLocks noChangeArrowheads="1"/>
          </p:cNvSpPr>
          <p:nvPr/>
        </p:nvSpPr>
        <p:spPr bwMode="auto">
          <a:xfrm>
            <a:off x="6335713" y="26987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5" name="Rectangle 63"/>
          <p:cNvSpPr>
            <a:spLocks noChangeArrowheads="1"/>
          </p:cNvSpPr>
          <p:nvPr/>
        </p:nvSpPr>
        <p:spPr bwMode="auto">
          <a:xfrm>
            <a:off x="6338888" y="26908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7" name="Rectangle 65"/>
          <p:cNvSpPr>
            <a:spLocks noChangeArrowheads="1"/>
          </p:cNvSpPr>
          <p:nvPr/>
        </p:nvSpPr>
        <p:spPr bwMode="auto">
          <a:xfrm>
            <a:off x="6316663" y="36845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rot="-5400000">
            <a:off x="6496050" y="406400"/>
            <a:ext cx="307975" cy="3883025"/>
            <a:chOff x="1934" y="1419"/>
            <a:chExt cx="194" cy="2446"/>
          </a:xfrm>
        </p:grpSpPr>
        <p:sp>
          <p:nvSpPr>
            <p:cNvPr id="689159" name="Oval 7"/>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8926" name="Line 8"/>
            <p:cNvSpPr>
              <a:spLocks noChangeShapeType="1"/>
            </p:cNvSpPr>
            <p:nvPr/>
          </p:nvSpPr>
          <p:spPr bwMode="auto">
            <a:xfrm flipV="1">
              <a:off x="2031"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27" name="Group 9"/>
            <p:cNvGrpSpPr>
              <a:grpSpLocks/>
            </p:cNvGrpSpPr>
            <p:nvPr/>
          </p:nvGrpSpPr>
          <p:grpSpPr bwMode="auto">
            <a:xfrm>
              <a:off x="1934" y="1419"/>
              <a:ext cx="174" cy="2446"/>
              <a:chOff x="1934" y="1419"/>
              <a:chExt cx="174" cy="2446"/>
            </a:xfrm>
          </p:grpSpPr>
          <p:sp>
            <p:nvSpPr>
              <p:cNvPr id="38928"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9"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2"/>
          <p:cNvGrpSpPr>
            <a:grpSpLocks/>
          </p:cNvGrpSpPr>
          <p:nvPr/>
        </p:nvGrpSpPr>
        <p:grpSpPr bwMode="auto">
          <a:xfrm>
            <a:off x="6194425" y="2060575"/>
            <a:ext cx="950913" cy="349250"/>
            <a:chOff x="3774" y="2486"/>
            <a:chExt cx="599" cy="220"/>
          </a:xfrm>
        </p:grpSpPr>
        <p:sp>
          <p:nvSpPr>
            <p:cNvPr id="38922"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3"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89221" name="Picture 69"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42300" y="2416175"/>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anim calcmode="lin" valueType="num">
                                      <p:cBhvr additive="base">
                                        <p:cTn id="7" dur="500" fill="hold"/>
                                        <p:tgtEl>
                                          <p:spTgt spid="68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9155">
                                            <p:txEl>
                                              <p:pRg st="1" end="1"/>
                                            </p:txEl>
                                          </p:spTgt>
                                        </p:tgtEl>
                                        <p:attrNameLst>
                                          <p:attrName>style.visibility</p:attrName>
                                        </p:attrNameLst>
                                      </p:cBhvr>
                                      <p:to>
                                        <p:strVal val="visible"/>
                                      </p:to>
                                    </p:set>
                                    <p:anim calcmode="lin" valueType="num">
                                      <p:cBhvr additive="base">
                                        <p:cTn id="13"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689221"/>
                                        </p:tgtEl>
                                        <p:attrNameLst>
                                          <p:attrName>style.visibility</p:attrName>
                                        </p:attrNameLst>
                                      </p:cBhvr>
                                      <p:to>
                                        <p:strVal val="visible"/>
                                      </p:to>
                                    </p:set>
                                    <p:anim calcmode="lin" valueType="num">
                                      <p:cBhvr additive="base">
                                        <p:cTn id="27" dur="500" fill="hold"/>
                                        <p:tgtEl>
                                          <p:spTgt spid="689221"/>
                                        </p:tgtEl>
                                        <p:attrNameLst>
                                          <p:attrName>ppt_x</p:attrName>
                                        </p:attrNameLst>
                                      </p:cBhvr>
                                      <p:tavLst>
                                        <p:tav tm="0">
                                          <p:val>
                                            <p:strVal val="1+#ppt_w/2"/>
                                          </p:val>
                                        </p:tav>
                                        <p:tav tm="100000">
                                          <p:val>
                                            <p:strVal val="#ppt_x"/>
                                          </p:val>
                                        </p:tav>
                                      </p:tavLst>
                                    </p:anim>
                                    <p:anim calcmode="lin" valueType="num">
                                      <p:cBhvr additive="base">
                                        <p:cTn id="28"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89155">
                                            <p:txEl>
                                              <p:pRg st="2" end="2"/>
                                            </p:txEl>
                                          </p:spTgt>
                                        </p:tgtEl>
                                        <p:attrNameLst>
                                          <p:attrName>style.visibility</p:attrName>
                                        </p:attrNameLst>
                                      </p:cBhvr>
                                      <p:to>
                                        <p:strVal val="visible"/>
                                      </p:to>
                                    </p:set>
                                    <p:anim calcmode="lin" valueType="num">
                                      <p:cBhvr additive="base">
                                        <p:cTn id="33"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89216"/>
                                        </p:tgtEl>
                                        <p:attrNameLst>
                                          <p:attrName>style.visibility</p:attrName>
                                        </p:attrNameLst>
                                      </p:cBhvr>
                                      <p:to>
                                        <p:strVal val="visible"/>
                                      </p:to>
                                    </p:set>
                                    <p:animEffect transition="in" filter="fade">
                                      <p:cBhvr>
                                        <p:cTn id="39" dur="500"/>
                                        <p:tgtEl>
                                          <p:spTgt spid="6892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9215"/>
                                        </p:tgtEl>
                                        <p:attrNameLst>
                                          <p:attrName>style.visibility</p:attrName>
                                        </p:attrNameLst>
                                      </p:cBhvr>
                                      <p:to>
                                        <p:strVal val="visible"/>
                                      </p:to>
                                    </p:set>
                                    <p:animEffect transition="in" filter="fade">
                                      <p:cBhvr>
                                        <p:cTn id="42" dur="500"/>
                                        <p:tgtEl>
                                          <p:spTgt spid="6892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89217"/>
                                        </p:tgtEl>
                                        <p:attrNameLst>
                                          <p:attrName>style.visibility</p:attrName>
                                        </p:attrNameLst>
                                      </p:cBhvr>
                                      <p:to>
                                        <p:strVal val="visible"/>
                                      </p:to>
                                    </p:set>
                                    <p:animEffect transition="in" filter="fade">
                                      <p:cBhvr>
                                        <p:cTn id="45" dur="500"/>
                                        <p:tgtEl>
                                          <p:spTgt spid="6892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3" end="3"/>
                                            </p:txEl>
                                          </p:spTgt>
                                        </p:tgtEl>
                                        <p:attrNameLst>
                                          <p:attrName>style.visibility</p:attrName>
                                        </p:attrNameLst>
                                      </p:cBhvr>
                                      <p:to>
                                        <p:strVal val="visible"/>
                                      </p:to>
                                    </p:set>
                                    <p:anim calcmode="lin" valueType="num">
                                      <p:cBhvr additive="base">
                                        <p:cTn id="50"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89155">
                                            <p:txEl>
                                              <p:pRg st="4" end="4"/>
                                            </p:txEl>
                                          </p:spTgt>
                                        </p:tgtEl>
                                        <p:attrNameLst>
                                          <p:attrName>style.visibility</p:attrName>
                                        </p:attrNameLst>
                                      </p:cBhvr>
                                      <p:to>
                                        <p:strVal val="visible"/>
                                      </p:to>
                                    </p:set>
                                    <p:anim calcmode="lin" valueType="num">
                                      <p:cBhvr additive="base">
                                        <p:cTn id="56"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2" fill="hold" nodeType="clickEffect">
                                  <p:stCondLst>
                                    <p:cond delay="0"/>
                                  </p:stCondLst>
                                  <p:childTnLst>
                                    <p:anim calcmode="lin" valueType="num">
                                      <p:cBhvr additive="base">
                                        <p:cTn id="61" dur="500"/>
                                        <p:tgtEl>
                                          <p:spTgt spid="689221"/>
                                        </p:tgtEl>
                                        <p:attrNameLst>
                                          <p:attrName>ppt_x</p:attrName>
                                        </p:attrNameLst>
                                      </p:cBhvr>
                                      <p:tavLst>
                                        <p:tav tm="0">
                                          <p:val>
                                            <p:strVal val="ppt_x"/>
                                          </p:val>
                                        </p:tav>
                                        <p:tav tm="100000">
                                          <p:val>
                                            <p:strVal val="1+ppt_w/2"/>
                                          </p:val>
                                        </p:tav>
                                      </p:tavLst>
                                    </p:anim>
                                    <p:anim calcmode="lin" valueType="num">
                                      <p:cBhvr additive="base">
                                        <p:cTn id="62" dur="500"/>
                                        <p:tgtEl>
                                          <p:spTgt spid="689221"/>
                                        </p:tgtEl>
                                        <p:attrNameLst>
                                          <p:attrName>ppt_y</p:attrName>
                                        </p:attrNameLst>
                                      </p:cBhvr>
                                      <p:tavLst>
                                        <p:tav tm="0">
                                          <p:val>
                                            <p:strVal val="ppt_y"/>
                                          </p:val>
                                        </p:tav>
                                        <p:tav tm="100000">
                                          <p:val>
                                            <p:strVal val="ppt_y"/>
                                          </p:val>
                                        </p:tav>
                                      </p:tavLst>
                                    </p:anim>
                                    <p:set>
                                      <p:cBhvr>
                                        <p:cTn id="63"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500"/>
                            </p:stCondLst>
                            <p:childTnLst>
                              <p:par>
                                <p:cTn id="65" presetID="8" presetClass="emph" presetSubtype="0" repeatCount="indefinite" accel="50000" decel="50000" autoRev="1" fill="hold" nodeType="afterEffect">
                                  <p:stCondLst>
                                    <p:cond delay="0"/>
                                  </p:stCondLst>
                                  <p:childTnLst>
                                    <p:animRot by="10800000">
                                      <p:cBhvr>
                                        <p:cTn id="66" dur="2000" fill="hold"/>
                                        <p:tgtEl>
                                          <p:spTgt spid="2"/>
                                        </p:tgtEl>
                                        <p:attrNameLst>
                                          <p:attrName>r</p:attrName>
                                        </p:attrNameLst>
                                      </p:cBhvr>
                                    </p:animRot>
                                  </p:childTnLst>
                                </p:cTn>
                              </p:par>
                              <p:par>
                                <p:cTn id="67"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8" dur="1000" fill="hold"/>
                                        <p:tgtEl>
                                          <p:spTgt spid="689215"/>
                                        </p:tgtEl>
                                        <p:attrNameLst>
                                          <p:attrName>ppt_x</p:attrName>
                                          <p:attrName>ppt_y</p:attrName>
                                        </p:attrNameLst>
                                      </p:cBhvr>
                                      <p:rCtr x="0" y="7269"/>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89155">
                                            <p:txEl>
                                              <p:pRg st="5" end="5"/>
                                            </p:txEl>
                                          </p:spTgt>
                                        </p:tgtEl>
                                        <p:attrNameLst>
                                          <p:attrName>style.visibility</p:attrName>
                                        </p:attrNameLst>
                                      </p:cBhvr>
                                      <p:to>
                                        <p:strVal val="visible"/>
                                      </p:to>
                                    </p:set>
                                    <p:anim calcmode="lin" valueType="num">
                                      <p:cBhvr additive="base">
                                        <p:cTn id="73"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343025"/>
            <a:ext cx="7772400" cy="5411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mass-spring                                             system shown here. The                                                   mass is pulled to the right                                                         and held in place.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a:p>
            <a:pPr eaLnBrk="1" hangingPunct="1">
              <a:spcBef>
                <a:spcPct val="0"/>
              </a:spcBef>
              <a:buFontTx/>
              <a:buNone/>
            </a:pPr>
            <a:r>
              <a:rPr lang="en-US" altLang="en-US" sz="2400">
                <a:solidFill>
                  <a:srgbClr val="000000"/>
                </a:solidFill>
                <a:cs typeface="Times New Roman" pitchFamily="18" charset="0"/>
                <a:sym typeface="Symbol" pitchFamily="18" charset="2"/>
              </a:rPr>
              <a:t>Note that the sum of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is constant.</a:t>
            </a:r>
          </a:p>
        </p:txBody>
      </p:sp>
      <p:sp>
        <p:nvSpPr>
          <p:cNvPr id="691218" name="Freeform 18"/>
          <p:cNvSpPr>
            <a:spLocks/>
          </p:cNvSpPr>
          <p:nvPr/>
        </p:nvSpPr>
        <p:spPr bwMode="auto">
          <a:xfrm>
            <a:off x="4491038" y="1854200"/>
            <a:ext cx="39893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185420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20"/>
          <p:cNvGrpSpPr>
            <a:grpSpLocks/>
          </p:cNvGrpSpPr>
          <p:nvPr/>
        </p:nvGrpSpPr>
        <p:grpSpPr bwMode="auto">
          <a:xfrm>
            <a:off x="4479925" y="1854200"/>
            <a:ext cx="4664075" cy="1346200"/>
            <a:chOff x="1708" y="3117"/>
            <a:chExt cx="2938" cy="848"/>
          </a:xfrm>
        </p:grpSpPr>
        <p:sp>
          <p:nvSpPr>
            <p:cNvPr id="39953"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5" name="Group 23"/>
            <p:cNvGrpSpPr>
              <a:grpSpLocks/>
            </p:cNvGrpSpPr>
            <p:nvPr/>
          </p:nvGrpSpPr>
          <p:grpSpPr bwMode="auto">
            <a:xfrm>
              <a:off x="2361" y="3117"/>
              <a:ext cx="2084" cy="848"/>
              <a:chOff x="2688" y="1584"/>
              <a:chExt cx="2084" cy="848"/>
            </a:xfrm>
          </p:grpSpPr>
          <p:sp>
            <p:nvSpPr>
              <p:cNvPr id="39956"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9959"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39960"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242300" y="186531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27368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8" name="Rectangle 38"/>
          <p:cNvSpPr>
            <a:spLocks noChangeArrowheads="1"/>
          </p:cNvSpPr>
          <p:nvPr/>
        </p:nvSpPr>
        <p:spPr bwMode="auto">
          <a:xfrm>
            <a:off x="6532563" y="27289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9" name="Rectangle 39"/>
          <p:cNvSpPr>
            <a:spLocks noChangeArrowheads="1"/>
          </p:cNvSpPr>
          <p:nvPr/>
        </p:nvSpPr>
        <p:spPr bwMode="auto">
          <a:xfrm>
            <a:off x="6510338" y="37353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45"/>
          <p:cNvGrpSpPr>
            <a:grpSpLocks/>
          </p:cNvGrpSpPr>
          <p:nvPr/>
        </p:nvGrpSpPr>
        <p:grpSpPr bwMode="auto">
          <a:xfrm>
            <a:off x="839788" y="6192838"/>
            <a:ext cx="7464425" cy="461962"/>
            <a:chOff x="529" y="3937"/>
            <a:chExt cx="4702" cy="291"/>
          </a:xfrm>
        </p:grpSpPr>
        <p:sp>
          <p:nvSpPr>
            <p:cNvPr id="39950"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39951"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39952"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691246" name="Rectangle 46"/>
          <p:cNvSpPr>
            <a:spLocks noChangeArrowheads="1"/>
          </p:cNvSpPr>
          <p:nvPr/>
        </p:nvSpPr>
        <p:spPr bwMode="auto">
          <a:xfrm>
            <a:off x="6532563" y="271938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47" name="Rectangle 47"/>
          <p:cNvSpPr>
            <a:spLocks noChangeArrowheads="1"/>
          </p:cNvSpPr>
          <p:nvPr/>
        </p:nvSpPr>
        <p:spPr bwMode="auto">
          <a:xfrm>
            <a:off x="4860925" y="3838575"/>
            <a:ext cx="3597275" cy="1316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If friction and drag are both zero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r>
              <a:rPr lang="en-US" altLang="en-US" sz="2400">
                <a:sym typeface="Symbol" pitchFamily="18" charset="2"/>
              </a:rPr>
              <a:t>.</a:t>
            </a:r>
          </a:p>
        </p:txBody>
      </p:sp>
      <p:sp>
        <p:nvSpPr>
          <p:cNvPr id="399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nodeType="clickEffect">
                                  <p:stCondLst>
                                    <p:cond delay="0"/>
                                  </p:stCondLst>
                                  <p:childTnLst>
                                    <p:set>
                                      <p:cBhvr>
                                        <p:cTn id="83" dur="1" fill="hold">
                                          <p:stCondLst>
                                            <p:cond delay="0"/>
                                          </p:stCondLst>
                                        </p:cTn>
                                        <p:tgtEl>
                                          <p:spTgt spid="691247">
                                            <p:txEl>
                                              <p:pRg st="1" end="1"/>
                                            </p:txEl>
                                          </p:spTgt>
                                        </p:tgtEl>
                                        <p:attrNameLst>
                                          <p:attrName>style.visibility</p:attrName>
                                        </p:attrNameLst>
                                      </p:cBhvr>
                                      <p:to>
                                        <p:strVal val="visible"/>
                                      </p:to>
                                    </p:set>
                                    <p:anim calcmode="lin" valueType="num">
                                      <p:cBhvr additive="base">
                                        <p:cTn id="84" dur="500" fill="hold"/>
                                        <p:tgtEl>
                                          <p:spTgt spid="691247">
                                            <p:txEl>
                                              <p:pRg st="1" end="1"/>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6912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r>
              <a:rPr lang="en-US" altLang="en-US" sz="2400">
                <a:solidFill>
                  <a:srgbClr val="000000"/>
                </a:solidFill>
                <a:cs typeface="Times New Roman" pitchFamily="18" charset="0"/>
                <a:sym typeface="Symbol" pitchFamily="18" charset="2"/>
              </a:rPr>
              <a:t>If we plot both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and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449763"/>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2" name="Rectangle 24"/>
          <p:cNvSpPr>
            <a:spLocks noChangeArrowheads="1"/>
          </p:cNvSpPr>
          <p:nvPr/>
        </p:nvSpPr>
        <p:spPr bwMode="auto">
          <a:xfrm>
            <a:off x="6365875" y="4441825"/>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3" name="Rectangle 25"/>
          <p:cNvSpPr>
            <a:spLocks noChangeArrowheads="1"/>
          </p:cNvSpPr>
          <p:nvPr/>
        </p:nvSpPr>
        <p:spPr bwMode="auto">
          <a:xfrm>
            <a:off x="6343650" y="5448300"/>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8" name="Rectangle 30"/>
          <p:cNvSpPr>
            <a:spLocks noChangeArrowheads="1"/>
          </p:cNvSpPr>
          <p:nvPr/>
        </p:nvSpPr>
        <p:spPr bwMode="auto">
          <a:xfrm>
            <a:off x="6365875" y="4432300"/>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32"/>
          <p:cNvGrpSpPr>
            <a:grpSpLocks/>
          </p:cNvGrpSpPr>
          <p:nvPr/>
        </p:nvGrpSpPr>
        <p:grpSpPr bwMode="auto">
          <a:xfrm>
            <a:off x="641350" y="4697413"/>
            <a:ext cx="3719513" cy="1954212"/>
            <a:chOff x="1038" y="2961"/>
            <a:chExt cx="2343" cy="1231"/>
          </a:xfrm>
        </p:grpSpPr>
        <p:grpSp>
          <p:nvGrpSpPr>
            <p:cNvPr id="41038" name="Group 33"/>
            <p:cNvGrpSpPr>
              <a:grpSpLocks/>
            </p:cNvGrpSpPr>
            <p:nvPr/>
          </p:nvGrpSpPr>
          <p:grpSpPr bwMode="auto">
            <a:xfrm>
              <a:off x="1277" y="2961"/>
              <a:ext cx="2104" cy="1012"/>
              <a:chOff x="1277" y="2961"/>
              <a:chExt cx="2104" cy="1012"/>
            </a:xfrm>
          </p:grpSpPr>
          <p:sp>
            <p:nvSpPr>
              <p:cNvPr id="41041"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42"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8"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9"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0"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1"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2"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3"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4"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5"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6"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039" name="Text Box 50"/>
            <p:cNvSpPr txBox="1">
              <a:spLocks noChangeArrowheads="1"/>
            </p:cNvSpPr>
            <p:nvPr/>
          </p:nvSpPr>
          <p:spPr bwMode="auto">
            <a:xfrm rot="-5400000">
              <a:off x="817" y="3338"/>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Energy</a:t>
              </a:r>
            </a:p>
          </p:txBody>
        </p:sp>
        <p:sp>
          <p:nvSpPr>
            <p:cNvPr id="41040" name="Text Box 51"/>
            <p:cNvSpPr txBox="1">
              <a:spLocks noChangeArrowheads="1"/>
            </p:cNvSpPr>
            <p:nvPr/>
          </p:nvSpPr>
          <p:spPr bwMode="auto">
            <a:xfrm>
              <a:off x="1997" y="3942"/>
              <a:ext cx="5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time</a:t>
              </a:r>
            </a:p>
          </p:txBody>
        </p:sp>
      </p:grpSp>
      <p:sp>
        <p:nvSpPr>
          <p:cNvPr id="693252" name="Freeform 4"/>
          <p:cNvSpPr>
            <a:spLocks/>
          </p:cNvSpPr>
          <p:nvPr/>
        </p:nvSpPr>
        <p:spPr bwMode="auto">
          <a:xfrm>
            <a:off x="4491038" y="5551488"/>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55148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6"/>
          <p:cNvGrpSpPr>
            <a:grpSpLocks/>
          </p:cNvGrpSpPr>
          <p:nvPr/>
        </p:nvGrpSpPr>
        <p:grpSpPr bwMode="auto">
          <a:xfrm>
            <a:off x="4479925" y="5551488"/>
            <a:ext cx="4664075" cy="1346200"/>
            <a:chOff x="1708" y="3117"/>
            <a:chExt cx="2938" cy="848"/>
          </a:xfrm>
        </p:grpSpPr>
        <p:sp>
          <p:nvSpPr>
            <p:cNvPr id="41023"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025" name="Group 9"/>
            <p:cNvGrpSpPr>
              <a:grpSpLocks/>
            </p:cNvGrpSpPr>
            <p:nvPr/>
          </p:nvGrpSpPr>
          <p:grpSpPr bwMode="auto">
            <a:xfrm>
              <a:off x="2361" y="3117"/>
              <a:ext cx="2084" cy="848"/>
              <a:chOff x="2688" y="1584"/>
              <a:chExt cx="2084" cy="848"/>
            </a:xfrm>
          </p:grpSpPr>
          <p:sp>
            <p:nvSpPr>
              <p:cNvPr id="41026"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8"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1029"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1030"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3"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4"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5"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6"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52"/>
          <p:cNvGrpSpPr>
            <a:grpSpLocks/>
          </p:cNvGrpSpPr>
          <p:nvPr/>
        </p:nvGrpSpPr>
        <p:grpSpPr bwMode="auto">
          <a:xfrm rot="-5400000">
            <a:off x="6557963" y="963613"/>
            <a:ext cx="307975" cy="3883025"/>
            <a:chOff x="1934" y="1419"/>
            <a:chExt cx="194" cy="2446"/>
          </a:xfrm>
        </p:grpSpPr>
        <p:sp>
          <p:nvSpPr>
            <p:cNvPr id="693301" name="Oval 53"/>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019" name="Line 54"/>
            <p:cNvSpPr>
              <a:spLocks noChangeShapeType="1"/>
            </p:cNvSpPr>
            <p:nvPr/>
          </p:nvSpPr>
          <p:spPr bwMode="auto">
            <a:xfrm flipV="1">
              <a:off x="2038"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20" name="Group 55"/>
            <p:cNvGrpSpPr>
              <a:grpSpLocks/>
            </p:cNvGrpSpPr>
            <p:nvPr/>
          </p:nvGrpSpPr>
          <p:grpSpPr bwMode="auto">
            <a:xfrm>
              <a:off x="1934" y="1419"/>
              <a:ext cx="174" cy="2446"/>
              <a:chOff x="1934" y="1419"/>
              <a:chExt cx="174" cy="2446"/>
            </a:xfrm>
          </p:grpSpPr>
          <p:sp>
            <p:nvSpPr>
              <p:cNvPr id="41021"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22"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9" name="Group 58"/>
          <p:cNvGrpSpPr>
            <a:grpSpLocks/>
          </p:cNvGrpSpPr>
          <p:nvPr/>
        </p:nvGrpSpPr>
        <p:grpSpPr bwMode="auto">
          <a:xfrm>
            <a:off x="6256338" y="2606675"/>
            <a:ext cx="950912" cy="349250"/>
            <a:chOff x="3774" y="2486"/>
            <a:chExt cx="599" cy="220"/>
          </a:xfrm>
        </p:grpSpPr>
        <p:sp>
          <p:nvSpPr>
            <p:cNvPr id="41015"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16"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93310" name="Picture 62"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29622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55530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4"/>
          <p:cNvGrpSpPr>
            <a:grpSpLocks/>
          </p:cNvGrpSpPr>
          <p:nvPr/>
        </p:nvGrpSpPr>
        <p:grpSpPr bwMode="auto">
          <a:xfrm>
            <a:off x="1039813" y="4800600"/>
            <a:ext cx="3190875" cy="1477963"/>
            <a:chOff x="1288" y="3032"/>
            <a:chExt cx="2384" cy="931"/>
          </a:xfrm>
        </p:grpSpPr>
        <p:sp>
          <p:nvSpPr>
            <p:cNvPr id="41007" name="Arc 65"/>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8" name="Arc 66"/>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9" name="Arc 67"/>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0" name="Arc 68"/>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1" name="Arc 69"/>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2" name="Arc 70"/>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3" name="Arc 71"/>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4" name="Arc 72"/>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73"/>
          <p:cNvGrpSpPr>
            <a:grpSpLocks/>
          </p:cNvGrpSpPr>
          <p:nvPr/>
        </p:nvGrpSpPr>
        <p:grpSpPr bwMode="auto">
          <a:xfrm flipV="1">
            <a:off x="1028700" y="4806950"/>
            <a:ext cx="3190875" cy="1477963"/>
            <a:chOff x="1288" y="3032"/>
            <a:chExt cx="2384" cy="931"/>
          </a:xfrm>
        </p:grpSpPr>
        <p:sp>
          <p:nvSpPr>
            <p:cNvPr id="40999" name="Arc 74"/>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0" name="Arc 75"/>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1" name="Arc 76"/>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2" name="Arc 77"/>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3" name="Arc 78"/>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4" name="Arc 79"/>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5" name="Arc 80"/>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6" name="Arc 81"/>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 name="Group 82"/>
          <p:cNvGrpSpPr>
            <a:grpSpLocks/>
          </p:cNvGrpSpPr>
          <p:nvPr/>
        </p:nvGrpSpPr>
        <p:grpSpPr bwMode="auto">
          <a:xfrm>
            <a:off x="4379913" y="3873500"/>
            <a:ext cx="1503362" cy="1503363"/>
            <a:chOff x="4100" y="2501"/>
            <a:chExt cx="947" cy="947"/>
          </a:xfrm>
        </p:grpSpPr>
        <p:sp>
          <p:nvSpPr>
            <p:cNvPr id="40987"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8"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95"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40996"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7"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8"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13" name="Group 95"/>
          <p:cNvGrpSpPr>
            <a:grpSpLocks/>
          </p:cNvGrpSpPr>
          <p:nvPr/>
        </p:nvGrpSpPr>
        <p:grpSpPr bwMode="auto">
          <a:xfrm>
            <a:off x="5091113" y="3968750"/>
            <a:ext cx="96837" cy="1311275"/>
            <a:chOff x="4532" y="2501"/>
            <a:chExt cx="61" cy="826"/>
          </a:xfrm>
        </p:grpSpPr>
        <p:sp>
          <p:nvSpPr>
            <p:cNvPr id="40984"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6"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097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97" name="Group 45"/>
          <p:cNvGrpSpPr>
            <a:grpSpLocks/>
          </p:cNvGrpSpPr>
          <p:nvPr/>
        </p:nvGrpSpPr>
        <p:grpSpPr bwMode="auto">
          <a:xfrm>
            <a:off x="839788" y="1774825"/>
            <a:ext cx="7464425" cy="461963"/>
            <a:chOff x="529" y="3937"/>
            <a:chExt cx="4702" cy="291"/>
          </a:xfrm>
        </p:grpSpPr>
        <p:sp>
          <p:nvSpPr>
            <p:cNvPr id="40981"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0982"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0983"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00" name="Line 8"/>
          <p:cNvSpPr>
            <a:spLocks noChangeShapeType="1"/>
          </p:cNvSpPr>
          <p:nvPr/>
        </p:nvSpPr>
        <p:spPr bwMode="auto">
          <a:xfrm>
            <a:off x="1007744" y="4778375"/>
            <a:ext cx="324421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3250">
                                            <p:txEl>
                                              <p:pRg st="3" end="3"/>
                                            </p:txEl>
                                          </p:spTgt>
                                        </p:tgtEl>
                                        <p:attrNameLst>
                                          <p:attrName>style.visibility</p:attrName>
                                        </p:attrNameLst>
                                      </p:cBhvr>
                                      <p:to>
                                        <p:strVal val="visible"/>
                                      </p:to>
                                    </p:set>
                                    <p:anim calcmode="lin" valueType="num">
                                      <p:cBhvr additive="base">
                                        <p:cTn id="14" dur="500" fill="hold"/>
                                        <p:tgtEl>
                                          <p:spTgt spid="693250">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3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693252"/>
                                        </p:tgtEl>
                                        <p:attrNameLst>
                                          <p:attrName>style.visibility</p:attrName>
                                        </p:attrNameLst>
                                      </p:cBhvr>
                                      <p:to>
                                        <p:strVal val="visible"/>
                                      </p:to>
                                    </p:set>
                                    <p:animEffect transition="in" filter="fade">
                                      <p:cBhvr>
                                        <p:cTn id="18" dur="2000"/>
                                        <p:tgtEl>
                                          <p:spTgt spid="69325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693253"/>
                                        </p:tgtEl>
                                        <p:attrNameLst>
                                          <p:attrName>style.visibility</p:attrName>
                                        </p:attrNameLst>
                                      </p:cBhvr>
                                      <p:to>
                                        <p:strVal val="visible"/>
                                      </p:to>
                                    </p:set>
                                    <p:animEffect transition="in" filter="fade">
                                      <p:cBhvr>
                                        <p:cTn id="21" dur="2000"/>
                                        <p:tgtEl>
                                          <p:spTgt spid="693253"/>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93271"/>
                                        </p:tgtEl>
                                        <p:attrNameLst>
                                          <p:attrName>style.visibility</p:attrName>
                                        </p:attrNameLst>
                                      </p:cBhvr>
                                      <p:to>
                                        <p:strVal val="visible"/>
                                      </p:to>
                                    </p:set>
                                    <p:animEffect transition="in" filter="fade">
                                      <p:cBhvr>
                                        <p:cTn id="27" dur="500"/>
                                        <p:tgtEl>
                                          <p:spTgt spid="6932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3272"/>
                                        </p:tgtEl>
                                        <p:attrNameLst>
                                          <p:attrName>style.visibility</p:attrName>
                                        </p:attrNameLst>
                                      </p:cBhvr>
                                      <p:to>
                                        <p:strVal val="visible"/>
                                      </p:to>
                                    </p:set>
                                    <p:animEffect transition="in" filter="fade">
                                      <p:cBhvr>
                                        <p:cTn id="30" dur="500"/>
                                        <p:tgtEl>
                                          <p:spTgt spid="6932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3273"/>
                                        </p:tgtEl>
                                        <p:attrNameLst>
                                          <p:attrName>style.visibility</p:attrName>
                                        </p:attrNameLst>
                                      </p:cBhvr>
                                      <p:to>
                                        <p:strVal val="visible"/>
                                      </p:to>
                                    </p:set>
                                    <p:animEffect transition="in" filter="fade">
                                      <p:cBhvr>
                                        <p:cTn id="33" dur="500"/>
                                        <p:tgtEl>
                                          <p:spTgt spid="6932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3278"/>
                                        </p:tgtEl>
                                        <p:attrNameLst>
                                          <p:attrName>style.visibility</p:attrName>
                                        </p:attrNameLst>
                                      </p:cBhvr>
                                      <p:to>
                                        <p:strVal val="visible"/>
                                      </p:to>
                                    </p:set>
                                    <p:animEffect transition="in" filter="fade">
                                      <p:cBhvr>
                                        <p:cTn id="36" dur="2000"/>
                                        <p:tgtEl>
                                          <p:spTgt spid="693278"/>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2" presetClass="entr" presetSubtype="2" fill="hold" nodeType="withEffect">
                                  <p:stCondLst>
                                    <p:cond delay="0"/>
                                  </p:stCondLst>
                                  <p:childTnLst>
                                    <p:set>
                                      <p:cBhvr>
                                        <p:cTn id="53" dur="1" fill="hold">
                                          <p:stCondLst>
                                            <p:cond delay="0"/>
                                          </p:stCondLst>
                                        </p:cTn>
                                        <p:tgtEl>
                                          <p:spTgt spid="693310"/>
                                        </p:tgtEl>
                                        <p:attrNameLst>
                                          <p:attrName>style.visibility</p:attrName>
                                        </p:attrNameLst>
                                      </p:cBhvr>
                                      <p:to>
                                        <p:strVal val="visible"/>
                                      </p:to>
                                    </p:set>
                                    <p:anim calcmode="lin" valueType="num">
                                      <p:cBhvr additive="base">
                                        <p:cTn id="54" dur="500" fill="hold"/>
                                        <p:tgtEl>
                                          <p:spTgt spid="693310"/>
                                        </p:tgtEl>
                                        <p:attrNameLst>
                                          <p:attrName>ppt_x</p:attrName>
                                        </p:attrNameLst>
                                      </p:cBhvr>
                                      <p:tavLst>
                                        <p:tav tm="0">
                                          <p:val>
                                            <p:strVal val="1+#ppt_w/2"/>
                                          </p:val>
                                        </p:tav>
                                        <p:tav tm="100000">
                                          <p:val>
                                            <p:strVal val="#ppt_x"/>
                                          </p:val>
                                        </p:tav>
                                      </p:tavLst>
                                    </p:anim>
                                    <p:anim calcmode="lin" valueType="num">
                                      <p:cBhvr additive="base">
                                        <p:cTn id="55"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2" fill="hold" nodeType="withEffect">
                                  <p:stCondLst>
                                    <p:cond delay="0"/>
                                  </p:stCondLst>
                                  <p:childTnLst>
                                    <p:set>
                                      <p:cBhvr>
                                        <p:cTn id="57" dur="1" fill="hold">
                                          <p:stCondLst>
                                            <p:cond delay="0"/>
                                          </p:stCondLst>
                                        </p:cTn>
                                        <p:tgtEl>
                                          <p:spTgt spid="693311"/>
                                        </p:tgtEl>
                                        <p:attrNameLst>
                                          <p:attrName>style.visibility</p:attrName>
                                        </p:attrNameLst>
                                      </p:cBhvr>
                                      <p:to>
                                        <p:strVal val="visible"/>
                                      </p:to>
                                    </p:set>
                                    <p:anim calcmode="lin" valueType="num">
                                      <p:cBhvr additive="base">
                                        <p:cTn id="58" dur="500" fill="hold"/>
                                        <p:tgtEl>
                                          <p:spTgt spid="693311"/>
                                        </p:tgtEl>
                                        <p:attrNameLst>
                                          <p:attrName>ppt_x</p:attrName>
                                        </p:attrNameLst>
                                      </p:cBhvr>
                                      <p:tavLst>
                                        <p:tav tm="0">
                                          <p:val>
                                            <p:strVal val="1+#ppt_w/2"/>
                                          </p:val>
                                        </p:tav>
                                        <p:tav tm="100000">
                                          <p:val>
                                            <p:strVal val="#ppt_x"/>
                                          </p:val>
                                        </p:tav>
                                      </p:tavLst>
                                    </p:anim>
                                    <p:anim calcmode="lin" valueType="num">
                                      <p:cBhvr additive="base">
                                        <p:cTn id="59"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500"/>
                                        <p:tgtEl>
                                          <p:spTgt spid="693311"/>
                                        </p:tgtEl>
                                        <p:attrNameLst>
                                          <p:attrName>ppt_x</p:attrName>
                                        </p:attrNameLst>
                                      </p:cBhvr>
                                      <p:tavLst>
                                        <p:tav tm="0">
                                          <p:val>
                                            <p:strVal val="ppt_x"/>
                                          </p:val>
                                        </p:tav>
                                        <p:tav tm="100000">
                                          <p:val>
                                            <p:strVal val="1+ppt_w/2"/>
                                          </p:val>
                                        </p:tav>
                                      </p:tavLst>
                                    </p:anim>
                                    <p:anim calcmode="lin" valueType="num">
                                      <p:cBhvr additive="base">
                                        <p:cTn id="64" dur="500"/>
                                        <p:tgtEl>
                                          <p:spTgt spid="693311"/>
                                        </p:tgtEl>
                                        <p:attrNameLst>
                                          <p:attrName>ppt_y</p:attrName>
                                        </p:attrNameLst>
                                      </p:cBhvr>
                                      <p:tavLst>
                                        <p:tav tm="0">
                                          <p:val>
                                            <p:strVal val="ppt_y"/>
                                          </p:val>
                                        </p:tav>
                                        <p:tav tm="100000">
                                          <p:val>
                                            <p:strVal val="ppt_y"/>
                                          </p:val>
                                        </p:tav>
                                      </p:tavLst>
                                    </p:anim>
                                    <p:set>
                                      <p:cBhvr>
                                        <p:cTn id="65"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6" presetClass="emph" presetSubtype="0" repeatCount="indefinite" accel="50000" decel="50000" autoRev="1" fill="hold" grpId="1" nodeType="withEffect">
                                  <p:stCondLst>
                                    <p:cond delay="0"/>
                                  </p:stCondLst>
                                  <p:childTnLst>
                                    <p:animScale>
                                      <p:cBhvr>
                                        <p:cTn id="67" dur="2000" fill="hold"/>
                                        <p:tgtEl>
                                          <p:spTgt spid="693252"/>
                                        </p:tgtEl>
                                      </p:cBhvr>
                                      <p:by x="25000" y="100000"/>
                                    </p:animScale>
                                  </p:childTnLst>
                                </p:cTn>
                              </p:par>
                              <p:par>
                                <p:cTn id="68"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9" dur="2000" fill="hold"/>
                                        <p:tgtEl>
                                          <p:spTgt spid="693252"/>
                                        </p:tgtEl>
                                        <p:attrNameLst>
                                          <p:attrName>ppt_x</p:attrName>
                                          <p:attrName>ppt_y</p:attrName>
                                        </p:attrNameLst>
                                      </p:cBhvr>
                                      <p:rCtr x="-6319" y="0"/>
                                    </p:animMotion>
                                  </p:childTnLst>
                                </p:cTn>
                              </p:par>
                              <p:par>
                                <p:cTn id="7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1" dur="2000" fill="hold"/>
                                        <p:tgtEl>
                                          <p:spTgt spid="693253"/>
                                        </p:tgtEl>
                                        <p:attrNameLst>
                                          <p:attrName>ppt_x</p:attrName>
                                          <p:attrName>ppt_y</p:attrName>
                                        </p:attrNameLst>
                                      </p:cBhvr>
                                      <p:rCtr x="-13351" y="0"/>
                                    </p:animMotion>
                                  </p:childTnLst>
                                </p:cTn>
                              </p:par>
                              <p:par>
                                <p:cTn id="72"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73" dur="1000" fill="hold"/>
                                        <p:tgtEl>
                                          <p:spTgt spid="693272"/>
                                        </p:tgtEl>
                                        <p:attrNameLst>
                                          <p:attrName>ppt_x</p:attrName>
                                          <p:attrName>ppt_y</p:attrName>
                                        </p:attrNameLst>
                                      </p:cBhvr>
                                      <p:rCtr x="0" y="7269"/>
                                    </p:animMotion>
                                  </p:childTnLst>
                                </p:cTn>
                              </p:par>
                            </p:childTnLst>
                          </p:cTn>
                        </p:par>
                        <p:par>
                          <p:cTn id="74" fill="hold" nodeType="afterGroup">
                            <p:stCondLst>
                              <p:cond delay="4000"/>
                            </p:stCondLst>
                            <p:childTnLst>
                              <p:par>
                                <p:cTn id="75" presetID="2" presetClass="exit" presetSubtype="2" fill="hold" nodeType="afterEffect">
                                  <p:stCondLst>
                                    <p:cond delay="0"/>
                                  </p:stCondLst>
                                  <p:childTnLst>
                                    <p:anim calcmode="lin" valueType="num">
                                      <p:cBhvr additive="base">
                                        <p:cTn id="76" dur="500"/>
                                        <p:tgtEl>
                                          <p:spTgt spid="693310"/>
                                        </p:tgtEl>
                                        <p:attrNameLst>
                                          <p:attrName>ppt_x</p:attrName>
                                        </p:attrNameLst>
                                      </p:cBhvr>
                                      <p:tavLst>
                                        <p:tav tm="0">
                                          <p:val>
                                            <p:strVal val="ppt_x"/>
                                          </p:val>
                                        </p:tav>
                                        <p:tav tm="100000">
                                          <p:val>
                                            <p:strVal val="1+ppt_w/2"/>
                                          </p:val>
                                        </p:tav>
                                      </p:tavLst>
                                    </p:anim>
                                    <p:anim calcmode="lin" valueType="num">
                                      <p:cBhvr additive="base">
                                        <p:cTn id="77" dur="500"/>
                                        <p:tgtEl>
                                          <p:spTgt spid="693310"/>
                                        </p:tgtEl>
                                        <p:attrNameLst>
                                          <p:attrName>ppt_y</p:attrName>
                                        </p:attrNameLst>
                                      </p:cBhvr>
                                      <p:tavLst>
                                        <p:tav tm="0">
                                          <p:val>
                                            <p:strVal val="ppt_y"/>
                                          </p:val>
                                        </p:tav>
                                        <p:tav tm="100000">
                                          <p:val>
                                            <p:strVal val="ppt_y"/>
                                          </p:val>
                                        </p:tav>
                                      </p:tavLst>
                                    </p:anim>
                                    <p:set>
                                      <p:cBhvr>
                                        <p:cTn id="78"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par>
                                <p:cTn id="79" presetID="8" presetClass="emph" presetSubtype="0" repeatCount="indefinite" accel="50000" decel="50000" autoRev="1" fill="hold" nodeType="withEffect">
                                  <p:stCondLst>
                                    <p:cond delay="0"/>
                                  </p:stCondLst>
                                  <p:childTnLst>
                                    <p:animRot by="10800000">
                                      <p:cBhvr>
                                        <p:cTn id="80" dur="2000" fill="hold"/>
                                        <p:tgtEl>
                                          <p:spTgt spid="7"/>
                                        </p:tgtEl>
                                        <p:attrNameLst>
                                          <p:attrName>r</p:attrName>
                                        </p:attrNameLst>
                                      </p:cBhvr>
                                    </p:animRot>
                                  </p:childTnLst>
                                </p:cTn>
                              </p:par>
                            </p:childTnLst>
                          </p:cTn>
                        </p:par>
                        <p:par>
                          <p:cTn id="81" fill="hold" nodeType="afterGroup">
                            <p:stCondLst>
                              <p:cond delay="8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0"/>
                                        <p:tgtEl>
                                          <p:spTgt spid="11"/>
                                        </p:tgtEl>
                                      </p:cBhvr>
                                    </p:animEffect>
                                  </p:childTnLst>
                                </p:cTn>
                              </p:par>
                              <p:par>
                                <p:cTn id="85" presetID="22" presetClass="entr" presetSubtype="8"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0"/>
                                        <p:tgtEl>
                                          <p:spTgt spid="1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left)">
                                      <p:cBhvr>
                                        <p:cTn id="90" dur="5000"/>
                                        <p:tgtEl>
                                          <p:spTgt spid="100"/>
                                        </p:tgtEl>
                                      </p:cBhvr>
                                    </p:animEffect>
                                  </p:childTnLst>
                                </p:cTn>
                              </p:par>
                              <p:par>
                                <p:cTn id="91" presetID="8" presetClass="emph" presetSubtype="0" repeatCount="indefinite" fill="hold" nodeType="withEffect">
                                  <p:stCondLst>
                                    <p:cond delay="0"/>
                                  </p:stCondLst>
                                  <p:childTnLst>
                                    <p:animRot by="21600000">
                                      <p:cBhvr>
                                        <p:cTn id="92"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1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9133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Utilization: </a:t>
            </a:r>
            <a:endParaRPr lang="en-US" altLang="en-US" sz="2400"/>
          </a:p>
          <a:p>
            <a:pPr eaLnBrk="1" hangingPunct="1">
              <a:spcBef>
                <a:spcPct val="0"/>
              </a:spcBef>
              <a:buFontTx/>
              <a:buNone/>
            </a:pPr>
            <a:r>
              <a:rPr lang="en-US" altLang="en-US" sz="2400"/>
              <a:t>• Fourier analysis allows us to describe all periodic oscillations in terms of simple harmonic oscillators. The mathematics of simple harmonic motion is crucial to any areas of science and technology where oscillations occur. </a:t>
            </a:r>
          </a:p>
          <a:p>
            <a:pPr eaLnBrk="1" hangingPunct="1">
              <a:spcBef>
                <a:spcPct val="0"/>
              </a:spcBef>
              <a:buFontTx/>
              <a:buNone/>
            </a:pPr>
            <a:r>
              <a:rPr lang="en-US" altLang="en-US" sz="2400"/>
              <a:t>• The interchange of energies in oscillation is important in electrical phenomena </a:t>
            </a:r>
          </a:p>
          <a:p>
            <a:pPr eaLnBrk="1" hangingPunct="1">
              <a:spcBef>
                <a:spcPct val="0"/>
              </a:spcBef>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 </a:t>
            </a:r>
          </a:p>
          <a:p>
            <a:pPr eaLnBrk="1" hangingPunct="1">
              <a:spcBef>
                <a:spcPct val="0"/>
              </a:spcBef>
              <a:buFontTx/>
              <a:buNone/>
            </a:pPr>
            <a:r>
              <a:rPr lang="en-US" altLang="en-US" sz="2400"/>
              <a:t>• Trigonometric functions (see </a:t>
            </a:r>
            <a:r>
              <a:rPr lang="en-US" altLang="en-US" sz="2400" i="1"/>
              <a:t>Mathematics SL </a:t>
            </a:r>
            <a:r>
              <a:rPr lang="en-US" altLang="en-US" sz="2400"/>
              <a:t>sub-topic </a:t>
            </a:r>
            <a:r>
              <a:rPr lang="en-US" altLang="en-US" sz="2400" i="1"/>
              <a:t>3.4</a:t>
            </a:r>
            <a:r>
              <a:rPr lang="en-US" altLang="en-US" sz="2400"/>
              <a:t>)</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ChangeArrowheads="1"/>
          </p:cNvSpPr>
          <p:nvPr/>
        </p:nvSpPr>
        <p:spPr bwMode="auto">
          <a:xfrm>
            <a:off x="685800" y="1343025"/>
            <a:ext cx="7772400" cy="5245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ts val="1800"/>
              </a:spcBef>
              <a:buFontTx/>
              <a:buNone/>
            </a:pPr>
            <a:r>
              <a:rPr lang="en-US" altLang="en-US" sz="2400">
                <a:solidFill>
                  <a:srgbClr val="000000"/>
                </a:solidFill>
                <a:cs typeface="Times New Roman" pitchFamily="18" charset="0"/>
                <a:sym typeface="Symbol" pitchFamily="18" charset="2"/>
              </a:rPr>
              <a:t>Recall the relation between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that we derived in the last section: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a:p>
            <a:pPr eaLnBrk="1" hangingPunct="1">
              <a:spcBef>
                <a:spcPts val="500"/>
              </a:spcBef>
              <a:buFontTx/>
              <a:buNone/>
            </a:pPr>
            <a:r>
              <a:rPr lang="en-US" altLang="en-US" sz="2400">
                <a:solidFill>
                  <a:srgbClr val="000000"/>
                </a:solidFill>
                <a:cs typeface="Times New Roman" pitchFamily="18" charset="0"/>
                <a:sym typeface="Symbol" pitchFamily="18" charset="2"/>
              </a:rPr>
              <a:t>Then        </a:t>
            </a:r>
            <a:r>
              <a:rPr lang="en-US" altLang="en-US" sz="2400" baseline="-250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a:p>
            <a:pPr eaLnBrk="1" hangingPunct="1">
              <a:spcBef>
                <a:spcPts val="500"/>
              </a:spcBef>
              <a:buFontTx/>
              <a:buNone/>
            </a:pPr>
            <a:r>
              <a:rPr lang="en-US" altLang="en-US" sz="2400">
                <a:solidFill>
                  <a:srgbClr val="000000"/>
                </a:solidFill>
                <a:cs typeface="Times New Roman" pitchFamily="18" charset="0"/>
                <a:sym typeface="Symbol" pitchFamily="18" charset="2"/>
              </a:rPr>
              <a:t>       	       (1/2)</a:t>
            </a:r>
            <a:r>
              <a:rPr lang="en-US" altLang="en-US" sz="2400" i="1">
                <a:solidFill>
                  <a:srgbClr val="000000"/>
                </a:solidFill>
                <a:cs typeface="Times New Roman" pitchFamily="18" charset="0"/>
                <a:sym typeface="Symbol" pitchFamily="18" charset="2"/>
              </a:rPr>
              <a:t>mv</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a:p>
            <a:pPr eaLnBrk="1" hangingPunct="1">
              <a:spcBef>
                <a:spcPts val="500"/>
              </a:spcBef>
              <a:buFontTx/>
              <a:buNone/>
            </a:pPr>
            <a:r>
              <a:rPr lang="en-US" altLang="en-US" sz="2400" i="1">
                <a:solidFill>
                  <a:srgbClr val="000000"/>
                </a:solidFill>
                <a:cs typeface="Times New Roman" pitchFamily="18" charset="0"/>
                <a:sym typeface="Symbol" pitchFamily="18" charset="2"/>
              </a:rPr>
              <a:t>             	     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ts val="1200"/>
              </a:spcBef>
              <a:buFontTx/>
              <a:buNone/>
            </a:pPr>
            <a:r>
              <a:rPr lang="en-US" altLang="en-US" sz="2400">
                <a:solidFill>
                  <a:srgbClr val="000000"/>
                </a:solidFill>
                <a:cs typeface="Times New Roman" pitchFamily="18" charset="0"/>
                <a:sym typeface="Symbol" pitchFamily="18" charset="2"/>
              </a:rPr>
              <a:t>Recall that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max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v</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so that we have</a:t>
            </a:r>
          </a:p>
          <a:p>
            <a:pPr eaLnBrk="1" hangingPunct="1">
              <a:spcBef>
                <a:spcPts val="600"/>
              </a:spcBef>
              <a:buFontTx/>
              <a:buNone/>
            </a:pPr>
            <a:r>
              <a:rPr lang="en-US" altLang="en-US" sz="2400" i="1">
                <a:solidFill>
                  <a:srgbClr val="000000"/>
                </a:solidFill>
                <a:cs typeface="Times New Roman" pitchFamily="18" charset="0"/>
                <a:sym typeface="Symbol" pitchFamily="18" charset="2"/>
              </a:rPr>
              <a:t>        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mv</a:t>
            </a:r>
            <a:r>
              <a:rPr lang="en-US" altLang="en-US" sz="2400" baseline="-25000">
                <a:solidFill>
                  <a:srgbClr val="000000"/>
                </a:solidFill>
                <a:cs typeface="Times New Roman" pitchFamily="18" charset="0"/>
                <a:sym typeface="Symbol" pitchFamily="18" charset="2"/>
              </a:rPr>
              <a:t>max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ts val="1200"/>
              </a:spcBef>
              <a:buFontTx/>
              <a:buNone/>
            </a:pPr>
            <a:r>
              <a:rPr lang="en-US" altLang="en-US" sz="2400">
                <a:solidFill>
                  <a:srgbClr val="000000"/>
                </a:solidFill>
                <a:cs typeface="Times New Roman" pitchFamily="18" charset="0"/>
                <a:sym typeface="Symbol" pitchFamily="18" charset="2"/>
              </a:rPr>
              <a:t>These last two are in the Data Booklet.</a:t>
            </a:r>
          </a:p>
        </p:txBody>
      </p:sp>
      <p:sp>
        <p:nvSpPr>
          <p:cNvPr id="695393" name="Freeform 97"/>
          <p:cNvSpPr>
            <a:spLocks/>
          </p:cNvSpPr>
          <p:nvPr/>
        </p:nvSpPr>
        <p:spPr bwMode="auto">
          <a:xfrm>
            <a:off x="3921125" y="2735263"/>
            <a:ext cx="1408113" cy="400050"/>
          </a:xfrm>
          <a:custGeom>
            <a:avLst/>
            <a:gdLst>
              <a:gd name="T0" fmla="*/ 0 w 887"/>
              <a:gd name="T1" fmla="*/ 2147483647 h 169"/>
              <a:gd name="T2" fmla="*/ 2147483647 w 887"/>
              <a:gd name="T3" fmla="*/ 2147483647 h 169"/>
              <a:gd name="T4" fmla="*/ 2147483647 w 887"/>
              <a:gd name="T5" fmla="*/ 0 h 169"/>
              <a:gd name="T6" fmla="*/ 2147483647 w 887"/>
              <a:gd name="T7" fmla="*/ 0 h 169"/>
              <a:gd name="T8" fmla="*/ 0 60000 65536"/>
              <a:gd name="T9" fmla="*/ 0 60000 65536"/>
              <a:gd name="T10" fmla="*/ 0 60000 65536"/>
              <a:gd name="T11" fmla="*/ 0 60000 65536"/>
              <a:gd name="T12" fmla="*/ 0 w 887"/>
              <a:gd name="T13" fmla="*/ 0 h 169"/>
              <a:gd name="T14" fmla="*/ 887 w 887"/>
              <a:gd name="T15" fmla="*/ 169 h 169"/>
            </a:gdLst>
            <a:ahLst/>
            <a:cxnLst>
              <a:cxn ang="T8">
                <a:pos x="T0" y="T1"/>
              </a:cxn>
              <a:cxn ang="T9">
                <a:pos x="T2" y="T3"/>
              </a:cxn>
              <a:cxn ang="T10">
                <a:pos x="T4" y="T5"/>
              </a:cxn>
              <a:cxn ang="T11">
                <a:pos x="T6" y="T7"/>
              </a:cxn>
            </a:cxnLst>
            <a:rect l="T12" t="T13" r="T14" b="T15"/>
            <a:pathLst>
              <a:path w="887" h="169">
                <a:moveTo>
                  <a:pt x="0" y="129"/>
                </a:moveTo>
                <a:lnTo>
                  <a:pt x="23" y="169"/>
                </a:lnTo>
                <a:lnTo>
                  <a:pt x="68" y="0"/>
                </a:lnTo>
                <a:lnTo>
                  <a:pt x="88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102"/>
          <p:cNvGrpSpPr>
            <a:grpSpLocks/>
          </p:cNvGrpSpPr>
          <p:nvPr/>
        </p:nvGrpSpPr>
        <p:grpSpPr bwMode="auto">
          <a:xfrm>
            <a:off x="854075" y="4448175"/>
            <a:ext cx="7464425" cy="461963"/>
            <a:chOff x="538" y="2994"/>
            <a:chExt cx="4702" cy="291"/>
          </a:xfrm>
        </p:grpSpPr>
        <p:sp>
          <p:nvSpPr>
            <p:cNvPr id="41998" name="Rectangle 99"/>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p:txBody>
        </p:sp>
        <p:sp>
          <p:nvSpPr>
            <p:cNvPr id="41999" name="Text Box 100"/>
            <p:cNvSpPr txBox="1">
              <a:spLocks noChangeArrowheads="1"/>
            </p:cNvSpPr>
            <p:nvPr/>
          </p:nvSpPr>
          <p:spPr bwMode="auto">
            <a:xfrm>
              <a:off x="2686" y="2994"/>
              <a:ext cx="255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2000" name="Rectangle 10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03"/>
          <p:cNvGrpSpPr>
            <a:grpSpLocks/>
          </p:cNvGrpSpPr>
          <p:nvPr/>
        </p:nvGrpSpPr>
        <p:grpSpPr bwMode="auto">
          <a:xfrm>
            <a:off x="855663" y="5754688"/>
            <a:ext cx="7464425" cy="461962"/>
            <a:chOff x="538" y="2994"/>
            <a:chExt cx="4702" cy="291"/>
          </a:xfrm>
        </p:grpSpPr>
        <p:sp>
          <p:nvSpPr>
            <p:cNvPr id="41995"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1996"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1997"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199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41991" name="Group 45"/>
          <p:cNvGrpSpPr>
            <a:grpSpLocks/>
          </p:cNvGrpSpPr>
          <p:nvPr/>
        </p:nvGrpSpPr>
        <p:grpSpPr bwMode="auto">
          <a:xfrm>
            <a:off x="839788" y="1774825"/>
            <a:ext cx="7464425" cy="461963"/>
            <a:chOff x="529" y="3937"/>
            <a:chExt cx="4702" cy="291"/>
          </a:xfrm>
        </p:grpSpPr>
        <p:sp>
          <p:nvSpPr>
            <p:cNvPr id="41992"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1993"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1994"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5298">
                                            <p:txEl>
                                              <p:pRg st="2" end="2"/>
                                            </p:txEl>
                                          </p:spTgt>
                                        </p:tgtEl>
                                        <p:attrNameLst>
                                          <p:attrName>style.visibility</p:attrName>
                                        </p:attrNameLst>
                                      </p:cBhvr>
                                      <p:to>
                                        <p:strVal val="visible"/>
                                      </p:to>
                                    </p:set>
                                    <p:anim calcmode="lin" valueType="num">
                                      <p:cBhvr additive="base">
                                        <p:cTn id="7" dur="500" fill="hold"/>
                                        <p:tgtEl>
                                          <p:spTgt spid="6952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5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95393"/>
                                        </p:tgtEl>
                                        <p:attrNameLst>
                                          <p:attrName>style.visibility</p:attrName>
                                        </p:attrNameLst>
                                      </p:cBhvr>
                                      <p:to>
                                        <p:strVal val="visible"/>
                                      </p:to>
                                    </p:set>
                                    <p:anim calcmode="lin" valueType="num">
                                      <p:cBhvr additive="base">
                                        <p:cTn id="11" dur="500" fill="hold"/>
                                        <p:tgtEl>
                                          <p:spTgt spid="695393"/>
                                        </p:tgtEl>
                                        <p:attrNameLst>
                                          <p:attrName>ppt_x</p:attrName>
                                        </p:attrNameLst>
                                      </p:cBhvr>
                                      <p:tavLst>
                                        <p:tav tm="0">
                                          <p:val>
                                            <p:strVal val="#ppt_x"/>
                                          </p:val>
                                        </p:tav>
                                        <p:tav tm="100000">
                                          <p:val>
                                            <p:strVal val="#ppt_x"/>
                                          </p:val>
                                        </p:tav>
                                      </p:tavLst>
                                    </p:anim>
                                    <p:anim calcmode="lin" valueType="num">
                                      <p:cBhvr additive="base">
                                        <p:cTn id="12" dur="500" fill="hold"/>
                                        <p:tgtEl>
                                          <p:spTgt spid="69539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5298">
                                            <p:txEl>
                                              <p:pRg st="3" end="3"/>
                                            </p:txEl>
                                          </p:spTgt>
                                        </p:tgtEl>
                                        <p:attrNameLst>
                                          <p:attrName>style.visibility</p:attrName>
                                        </p:attrNameLst>
                                      </p:cBhvr>
                                      <p:to>
                                        <p:strVal val="visible"/>
                                      </p:to>
                                    </p:set>
                                    <p:anim calcmode="lin" valueType="num">
                                      <p:cBhvr additive="base">
                                        <p:cTn id="17" dur="500" fill="hold"/>
                                        <p:tgtEl>
                                          <p:spTgt spid="69529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5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95298">
                                            <p:txEl>
                                              <p:pRg st="4" end="4"/>
                                            </p:txEl>
                                          </p:spTgt>
                                        </p:tgtEl>
                                        <p:attrNameLst>
                                          <p:attrName>style.visibility</p:attrName>
                                        </p:attrNameLst>
                                      </p:cBhvr>
                                      <p:to>
                                        <p:strVal val="visible"/>
                                      </p:to>
                                    </p:set>
                                    <p:anim calcmode="lin" valueType="num">
                                      <p:cBhvr additive="base">
                                        <p:cTn id="23" dur="500" fill="hold"/>
                                        <p:tgtEl>
                                          <p:spTgt spid="69529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5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95298">
                                            <p:txEl>
                                              <p:pRg st="5" end="5"/>
                                            </p:txEl>
                                          </p:spTgt>
                                        </p:tgtEl>
                                        <p:attrNameLst>
                                          <p:attrName>style.visibility</p:attrName>
                                        </p:attrNameLst>
                                      </p:cBhvr>
                                      <p:to>
                                        <p:strVal val="visible"/>
                                      </p:to>
                                    </p:set>
                                    <p:anim calcmode="lin" valueType="num">
                                      <p:cBhvr additive="base">
                                        <p:cTn id="29" dur="500" fill="hold"/>
                                        <p:tgtEl>
                                          <p:spTgt spid="69529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5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95298">
                                            <p:txEl>
                                              <p:pRg st="7" end="7"/>
                                            </p:txEl>
                                          </p:spTgt>
                                        </p:tgtEl>
                                        <p:attrNameLst>
                                          <p:attrName>style.visibility</p:attrName>
                                        </p:attrNameLst>
                                      </p:cBhvr>
                                      <p:to>
                                        <p:strVal val="visible"/>
                                      </p:to>
                                    </p:set>
                                    <p:anim calcmode="lin" valueType="num">
                                      <p:cBhvr additive="base">
                                        <p:cTn id="42" dur="500" fill="hold"/>
                                        <p:tgtEl>
                                          <p:spTgt spid="69529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9529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695298">
                                            <p:txEl>
                                              <p:pRg st="8" end="8"/>
                                            </p:txEl>
                                          </p:spTgt>
                                        </p:tgtEl>
                                        <p:attrNameLst>
                                          <p:attrName>style.visibility</p:attrName>
                                        </p:attrNameLst>
                                      </p:cBhvr>
                                      <p:to>
                                        <p:strVal val="visible"/>
                                      </p:to>
                                    </p:set>
                                    <p:anim calcmode="lin" valueType="num">
                                      <p:cBhvr additive="base">
                                        <p:cTn id="48" dur="500" fill="hold"/>
                                        <p:tgtEl>
                                          <p:spTgt spid="695298">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9529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95298">
                                            <p:txEl>
                                              <p:pRg st="10" end="10"/>
                                            </p:txEl>
                                          </p:spTgt>
                                        </p:tgtEl>
                                        <p:attrNameLst>
                                          <p:attrName>style.visibility</p:attrName>
                                        </p:attrNameLst>
                                      </p:cBhvr>
                                      <p:to>
                                        <p:strVal val="visible"/>
                                      </p:to>
                                    </p:set>
                                    <p:anim calcmode="lin" valueType="num">
                                      <p:cBhvr additive="base">
                                        <p:cTn id="61" dur="500" fill="hold"/>
                                        <p:tgtEl>
                                          <p:spTgt spid="69529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9529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9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sp>
        <p:nvSpPr>
          <p:cNvPr id="697361" name="Rectangle 17"/>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 3.00-kg mass                                                      is undergoing SHM with a                                                     period of 6.00 seconds.                                                                Its amplitude is 4.00 meters. (a) What is its maximum kinetic energy and what is </a:t>
            </a:r>
            <a:r>
              <a:rPr lang="en-US" altLang="en-US" sz="2400" i="1" dirty="0">
                <a:sym typeface="Symbol" pitchFamily="18" charset="2"/>
              </a:rPr>
              <a:t>x</a:t>
            </a:r>
            <a:r>
              <a:rPr lang="en-US" altLang="en-US" sz="2400" dirty="0">
                <a:sym typeface="Symbol" pitchFamily="18" charset="2"/>
              </a:rPr>
              <a:t> when this occurs?</a:t>
            </a:r>
          </a:p>
          <a:p>
            <a:pPr eaLnBrk="1" hangingPunct="1">
              <a:spcBef>
                <a:spcPts val="400"/>
              </a:spcBef>
              <a:buFontTx/>
              <a:buNone/>
            </a:pPr>
            <a:r>
              <a:rPr lang="en-US" altLang="en-US" sz="2400" dirty="0">
                <a:sym typeface="Symbol" pitchFamily="18" charset="2"/>
              </a:rPr>
              <a:t>SOLUTION:</a:t>
            </a:r>
          </a:p>
          <a:p>
            <a:pPr eaLnBrk="1" hangingPunct="1">
              <a:spcBef>
                <a:spcPts val="400"/>
              </a:spcBef>
              <a:buFontTx/>
              <a:buNone/>
            </a:pPr>
            <a:r>
              <a:rPr lang="en-US" altLang="en-US" sz="2400" dirty="0">
                <a:sym typeface="Symbol" pitchFamily="18" charset="2"/>
              </a:rPr>
              <a:t> =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a:t>
            </a:r>
            <a:r>
              <a:rPr lang="en-US" altLang="en-US" sz="2400" i="1" dirty="0" smtClean="0">
                <a:sym typeface="Symbol" pitchFamily="18" charset="2"/>
              </a:rPr>
              <a:t>T</a:t>
            </a:r>
            <a:r>
              <a:rPr lang="en-US" altLang="en-US" sz="2400" dirty="0" smtClean="0">
                <a:sym typeface="Symbol" pitchFamily="18" charset="2"/>
              </a:rPr>
              <a:t> </a:t>
            </a:r>
            <a:r>
              <a:rPr lang="en-US" altLang="en-US" sz="2400" dirty="0">
                <a:sym typeface="Symbol" pitchFamily="18" charset="2"/>
              </a:rPr>
              <a:t>=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6 </a:t>
            </a:r>
            <a:r>
              <a:rPr lang="en-US" altLang="en-US" sz="2400" dirty="0">
                <a:sym typeface="Symbol" pitchFamily="18" charset="2"/>
              </a:rPr>
              <a:t>= 1.05 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and </a:t>
            </a:r>
            <a:r>
              <a:rPr lang="en-US" altLang="en-US" sz="2400" i="1" dirty="0">
                <a:sym typeface="Symbol" pitchFamily="18" charset="2"/>
              </a:rPr>
              <a:t>x</a:t>
            </a:r>
            <a:r>
              <a:rPr lang="en-US" altLang="en-US" sz="2400" baseline="-25000" dirty="0">
                <a:sym typeface="Symbol" pitchFamily="18" charset="2"/>
              </a:rPr>
              <a:t>0</a:t>
            </a:r>
            <a:r>
              <a:rPr lang="en-US" altLang="en-US" sz="2400" dirty="0">
                <a:sym typeface="Symbol" pitchFamily="18" charset="2"/>
              </a:rPr>
              <a:t> = 4.00 m.</a:t>
            </a:r>
          </a:p>
          <a:p>
            <a:pPr eaLnBrk="1" hangingPunct="1">
              <a:spcBef>
                <a:spcPts val="400"/>
              </a:spcBef>
              <a:buFontTx/>
              <a:buNone/>
            </a:pPr>
            <a:r>
              <a:rPr lang="en-US" altLang="en-US" sz="2400" dirty="0">
                <a:sym typeface="Symbol" pitchFamily="18" charset="2"/>
              </a:rPr>
              <a:t>           </a:t>
            </a: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(1/2)</a:t>
            </a:r>
            <a:r>
              <a:rPr lang="en-US" altLang="en-US" sz="2400" i="1" dirty="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p>
          <a:p>
            <a:pPr eaLnBrk="1" hangingPunct="1">
              <a:spcBef>
                <a:spcPts val="400"/>
              </a:spcBef>
              <a:buFontTx/>
              <a:buNone/>
            </a:pPr>
            <a:r>
              <a:rPr lang="en-US" altLang="en-US" sz="2400" dirty="0">
                <a:solidFill>
                  <a:srgbClr val="000000"/>
                </a:solidFill>
                <a:cs typeface="Times New Roman" pitchFamily="18" charset="0"/>
                <a:sym typeface="Symbol" pitchFamily="18" charset="2"/>
              </a:rPr>
              <a:t>      		= (1/2)(3.00)(1.05</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)(4.00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26.5 J.</a:t>
            </a:r>
          </a:p>
          <a:p>
            <a:pPr eaLnBrk="1" hangingPunct="1">
              <a:spcBef>
                <a:spcPts val="400"/>
              </a:spcBef>
              <a:buFontTx/>
              <a:buNone/>
            </a:pPr>
            <a:r>
              <a:rPr lang="en-US" altLang="en-US" sz="2400" dirty="0">
                <a:sym typeface="Symbol" pitchFamily="18" charset="2"/>
              </a:rPr>
              <a:t>   </a:t>
            </a:r>
            <a:r>
              <a:rPr lang="en-US" altLang="en-US" sz="2400" i="1" dirty="0">
                <a:sym typeface="Symbol" pitchFamily="18" charset="2"/>
              </a:rPr>
              <a:t>E</a:t>
            </a:r>
            <a:r>
              <a:rPr lang="en-US" altLang="en-US" sz="2400" baseline="-25000" dirty="0">
                <a:sym typeface="Symbol" pitchFamily="18" charset="2"/>
              </a:rPr>
              <a:t>K</a:t>
            </a:r>
            <a:r>
              <a:rPr lang="en-US" altLang="en-US" sz="2400" dirty="0">
                <a:sym typeface="Symbol" pitchFamily="18" charset="2"/>
              </a:rPr>
              <a:t> = </a:t>
            </a: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26.5 J when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0.</a:t>
            </a:r>
          </a:p>
        </p:txBody>
      </p:sp>
      <p:sp>
        <p:nvSpPr>
          <p:cNvPr id="697363" name="Freeform 19"/>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64" name="Rectangle 20"/>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1"/>
          <p:cNvGrpSpPr>
            <a:grpSpLocks/>
          </p:cNvGrpSpPr>
          <p:nvPr/>
        </p:nvGrpSpPr>
        <p:grpSpPr bwMode="auto">
          <a:xfrm>
            <a:off x="4479925" y="3014663"/>
            <a:ext cx="4664075" cy="1346200"/>
            <a:chOff x="1708" y="3117"/>
            <a:chExt cx="2938" cy="848"/>
          </a:xfrm>
        </p:grpSpPr>
        <p:sp>
          <p:nvSpPr>
            <p:cNvPr id="43025" name="Freeform 22"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23"/>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7" name="Group 24"/>
            <p:cNvGrpSpPr>
              <a:grpSpLocks/>
            </p:cNvGrpSpPr>
            <p:nvPr/>
          </p:nvGrpSpPr>
          <p:grpSpPr bwMode="auto">
            <a:xfrm>
              <a:off x="2361" y="3117"/>
              <a:ext cx="2084" cy="848"/>
              <a:chOff x="2688" y="1584"/>
              <a:chExt cx="2084" cy="848"/>
            </a:xfrm>
          </p:grpSpPr>
          <p:sp>
            <p:nvSpPr>
              <p:cNvPr id="43028"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0" name="Text Box 27"/>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31" name="Text Box 28"/>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32"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7381" name="Picture 37"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grpSp>
        <p:nvGrpSpPr>
          <p:cNvPr id="32" name="Group 103"/>
          <p:cNvGrpSpPr>
            <a:grpSpLocks/>
          </p:cNvGrpSpPr>
          <p:nvPr/>
        </p:nvGrpSpPr>
        <p:grpSpPr bwMode="auto">
          <a:xfrm>
            <a:off x="846138" y="2319338"/>
            <a:ext cx="7464425" cy="461962"/>
            <a:chOff x="538" y="2994"/>
            <a:chExt cx="4702" cy="291"/>
          </a:xfrm>
        </p:grpSpPr>
        <p:sp>
          <p:nvSpPr>
            <p:cNvPr id="43022"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3023"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3024"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3018" name="Group 45"/>
          <p:cNvGrpSpPr>
            <a:grpSpLocks/>
          </p:cNvGrpSpPr>
          <p:nvPr/>
        </p:nvGrpSpPr>
        <p:grpSpPr bwMode="auto">
          <a:xfrm>
            <a:off x="839788" y="1776413"/>
            <a:ext cx="7464425" cy="461962"/>
            <a:chOff x="529" y="3937"/>
            <a:chExt cx="4702" cy="291"/>
          </a:xfrm>
        </p:grpSpPr>
        <p:sp>
          <p:nvSpPr>
            <p:cNvPr id="43019"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3020"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3021"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7361">
                                            <p:txEl>
                                              <p:pRg st="0" end="0"/>
                                            </p:txEl>
                                          </p:spTgt>
                                        </p:tgtEl>
                                        <p:attrNameLst>
                                          <p:attrName>style.visibility</p:attrName>
                                        </p:attrNameLst>
                                      </p:cBhvr>
                                      <p:to>
                                        <p:strVal val="visible"/>
                                      </p:to>
                                    </p:set>
                                    <p:anim calcmode="lin" valueType="num">
                                      <p:cBhvr additive="base">
                                        <p:cTn id="14" dur="500" fill="hold"/>
                                        <p:tgtEl>
                                          <p:spTgt spid="69736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73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697363"/>
                                        </p:tgtEl>
                                        <p:attrNameLst>
                                          <p:attrName>style.visibility</p:attrName>
                                        </p:attrNameLst>
                                      </p:cBhvr>
                                      <p:to>
                                        <p:strVal val="visible"/>
                                      </p:to>
                                    </p:set>
                                    <p:animEffect transition="in" filter="fade">
                                      <p:cBhvr>
                                        <p:cTn id="18" dur="2000"/>
                                        <p:tgtEl>
                                          <p:spTgt spid="69736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697364"/>
                                        </p:tgtEl>
                                        <p:attrNameLst>
                                          <p:attrName>style.visibility</p:attrName>
                                        </p:attrNameLst>
                                      </p:cBhvr>
                                      <p:to>
                                        <p:strVal val="visible"/>
                                      </p:to>
                                    </p:set>
                                    <p:animEffect transition="in" filter="fade">
                                      <p:cBhvr>
                                        <p:cTn id="21" dur="2000"/>
                                        <p:tgtEl>
                                          <p:spTgt spid="69736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par>
                                <p:cTn id="25" presetID="2" presetClass="entr" presetSubtype="2" fill="hold" nodeType="withEffect">
                                  <p:stCondLst>
                                    <p:cond delay="0"/>
                                  </p:stCondLst>
                                  <p:childTnLst>
                                    <p:set>
                                      <p:cBhvr>
                                        <p:cTn id="26" dur="1" fill="hold">
                                          <p:stCondLst>
                                            <p:cond delay="0"/>
                                          </p:stCondLst>
                                        </p:cTn>
                                        <p:tgtEl>
                                          <p:spTgt spid="697381"/>
                                        </p:tgtEl>
                                        <p:attrNameLst>
                                          <p:attrName>style.visibility</p:attrName>
                                        </p:attrNameLst>
                                      </p:cBhvr>
                                      <p:to>
                                        <p:strVal val="visible"/>
                                      </p:to>
                                    </p:set>
                                    <p:anim calcmode="lin" valueType="num">
                                      <p:cBhvr additive="base">
                                        <p:cTn id="27" dur="500" fill="hold"/>
                                        <p:tgtEl>
                                          <p:spTgt spid="697381"/>
                                        </p:tgtEl>
                                        <p:attrNameLst>
                                          <p:attrName>ppt_x</p:attrName>
                                        </p:attrNameLst>
                                      </p:cBhvr>
                                      <p:tavLst>
                                        <p:tav tm="0">
                                          <p:val>
                                            <p:strVal val="1+#ppt_w/2"/>
                                          </p:val>
                                        </p:tav>
                                        <p:tav tm="100000">
                                          <p:val>
                                            <p:strVal val="#ppt_x"/>
                                          </p:val>
                                        </p:tav>
                                      </p:tavLst>
                                    </p:anim>
                                    <p:anim calcmode="lin" valueType="num">
                                      <p:cBhvr additive="base">
                                        <p:cTn id="28" dur="500" fill="hold"/>
                                        <p:tgtEl>
                                          <p:spTgt spid="6973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2" fill="hold" nodeType="clickEffect">
                                  <p:stCondLst>
                                    <p:cond delay="0"/>
                                  </p:stCondLst>
                                  <p:childTnLst>
                                    <p:anim calcmode="lin" valueType="num">
                                      <p:cBhvr additive="base">
                                        <p:cTn id="32" dur="500"/>
                                        <p:tgtEl>
                                          <p:spTgt spid="697381"/>
                                        </p:tgtEl>
                                        <p:attrNameLst>
                                          <p:attrName>ppt_x</p:attrName>
                                        </p:attrNameLst>
                                      </p:cBhvr>
                                      <p:tavLst>
                                        <p:tav tm="0">
                                          <p:val>
                                            <p:strVal val="ppt_x"/>
                                          </p:val>
                                        </p:tav>
                                        <p:tav tm="100000">
                                          <p:val>
                                            <p:strVal val="1+ppt_w/2"/>
                                          </p:val>
                                        </p:tav>
                                      </p:tavLst>
                                    </p:anim>
                                    <p:anim calcmode="lin" valueType="num">
                                      <p:cBhvr additive="base">
                                        <p:cTn id="33" dur="500"/>
                                        <p:tgtEl>
                                          <p:spTgt spid="697381"/>
                                        </p:tgtEl>
                                        <p:attrNameLst>
                                          <p:attrName>ppt_y</p:attrName>
                                        </p:attrNameLst>
                                      </p:cBhvr>
                                      <p:tavLst>
                                        <p:tav tm="0">
                                          <p:val>
                                            <p:strVal val="ppt_y"/>
                                          </p:val>
                                        </p:tav>
                                        <p:tav tm="100000">
                                          <p:val>
                                            <p:strVal val="ppt_y"/>
                                          </p:val>
                                        </p:tav>
                                      </p:tavLst>
                                    </p:anim>
                                    <p:set>
                                      <p:cBhvr>
                                        <p:cTn id="34" dur="1" fill="hold">
                                          <p:stCondLst>
                                            <p:cond delay="499"/>
                                          </p:stCondLst>
                                        </p:cTn>
                                        <p:tgtEl>
                                          <p:spTgt spid="69738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6" presetClass="emph" presetSubtype="0" repeatCount="indefinite" accel="50000" decel="50000" autoRev="1" fill="hold" grpId="1" nodeType="withEffect">
                                  <p:stCondLst>
                                    <p:cond delay="0"/>
                                  </p:stCondLst>
                                  <p:childTnLst>
                                    <p:animScale>
                                      <p:cBhvr>
                                        <p:cTn id="36" dur="3000" fill="hold"/>
                                        <p:tgtEl>
                                          <p:spTgt spid="697363"/>
                                        </p:tgtEl>
                                      </p:cBhvr>
                                      <p:by x="25000" y="100000"/>
                                    </p:animScale>
                                  </p:childTnLst>
                                </p:cTn>
                              </p:par>
                              <p:par>
                                <p:cTn id="37"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38" dur="3000" fill="hold"/>
                                        <p:tgtEl>
                                          <p:spTgt spid="697363"/>
                                        </p:tgtEl>
                                        <p:attrNameLst>
                                          <p:attrName>ppt_x</p:attrName>
                                          <p:attrName>ppt_y</p:attrName>
                                        </p:attrNameLst>
                                      </p:cBhvr>
                                      <p:rCtr x="-6319" y="0"/>
                                    </p:animMotion>
                                  </p:childTnLst>
                                </p:cTn>
                              </p:par>
                              <p:par>
                                <p:cTn id="3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0" dur="3000" fill="hold"/>
                                        <p:tgtEl>
                                          <p:spTgt spid="697364"/>
                                        </p:tgtEl>
                                        <p:attrNameLst>
                                          <p:attrName>ppt_x</p:attrName>
                                          <p:attrName>ppt_y</p:attrName>
                                        </p:attrNameLst>
                                      </p:cBhvr>
                                      <p:rCtr x="-13351" y="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97361">
                                            <p:txEl>
                                              <p:pRg st="1" end="1"/>
                                            </p:txEl>
                                          </p:spTgt>
                                        </p:tgtEl>
                                        <p:attrNameLst>
                                          <p:attrName>style.visibility</p:attrName>
                                        </p:attrNameLst>
                                      </p:cBhvr>
                                      <p:to>
                                        <p:strVal val="visible"/>
                                      </p:to>
                                    </p:set>
                                    <p:anim calcmode="lin" valueType="num">
                                      <p:cBhvr additive="base">
                                        <p:cTn id="45" dur="500" fill="hold"/>
                                        <p:tgtEl>
                                          <p:spTgt spid="697361">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973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97361">
                                            <p:txEl>
                                              <p:pRg st="2" end="2"/>
                                            </p:txEl>
                                          </p:spTgt>
                                        </p:tgtEl>
                                        <p:attrNameLst>
                                          <p:attrName>style.visibility</p:attrName>
                                        </p:attrNameLst>
                                      </p:cBhvr>
                                      <p:to>
                                        <p:strVal val="visible"/>
                                      </p:to>
                                    </p:set>
                                    <p:anim calcmode="lin" valueType="num">
                                      <p:cBhvr additive="base">
                                        <p:cTn id="51" dur="500" fill="hold"/>
                                        <p:tgtEl>
                                          <p:spTgt spid="697361">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73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97361">
                                            <p:txEl>
                                              <p:pRg st="3" end="3"/>
                                            </p:txEl>
                                          </p:spTgt>
                                        </p:tgtEl>
                                        <p:attrNameLst>
                                          <p:attrName>style.visibility</p:attrName>
                                        </p:attrNameLst>
                                      </p:cBhvr>
                                      <p:to>
                                        <p:strVal val="visible"/>
                                      </p:to>
                                    </p:set>
                                    <p:anim calcmode="lin" valueType="num">
                                      <p:cBhvr additive="base">
                                        <p:cTn id="57" dur="500" fill="hold"/>
                                        <p:tgtEl>
                                          <p:spTgt spid="697361">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973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697361">
                                            <p:txEl>
                                              <p:pRg st="4" end="4"/>
                                            </p:txEl>
                                          </p:spTgt>
                                        </p:tgtEl>
                                        <p:attrNameLst>
                                          <p:attrName>style.visibility</p:attrName>
                                        </p:attrNameLst>
                                      </p:cBhvr>
                                      <p:to>
                                        <p:strVal val="visible"/>
                                      </p:to>
                                    </p:set>
                                    <p:anim calcmode="lin" valueType="num">
                                      <p:cBhvr additive="base">
                                        <p:cTn id="63" dur="500" fill="hold"/>
                                        <p:tgtEl>
                                          <p:spTgt spid="697361">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736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697361">
                                            <p:txEl>
                                              <p:pRg st="5" end="5"/>
                                            </p:txEl>
                                          </p:spTgt>
                                        </p:tgtEl>
                                        <p:attrNameLst>
                                          <p:attrName>style.visibility</p:attrName>
                                        </p:attrNameLst>
                                      </p:cBhvr>
                                      <p:to>
                                        <p:strVal val="visible"/>
                                      </p:to>
                                    </p:set>
                                    <p:anim calcmode="lin" valueType="num">
                                      <p:cBhvr additive="base">
                                        <p:cTn id="69" dur="500" fill="hold"/>
                                        <p:tgtEl>
                                          <p:spTgt spid="69736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9736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3" grpId="0" animBg="1"/>
      <p:bldP spid="697363" grpId="1" animBg="1"/>
      <p:bldP spid="697363" grpId="2" animBg="1"/>
      <p:bldP spid="697364" grpId="0" animBg="1"/>
      <p:bldP spid="69736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404"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3.00-kg mass                                                    is undergoing SHM with a                                                   period of 6.00 seconds.                                                           Its amplitude is 4.00 meters. (b) What is its potential energy when the kinetic energy is maximum and what is the total energy of the system?</a:t>
            </a:r>
          </a:p>
          <a:p>
            <a:pPr eaLnBrk="1" hangingPunct="1">
              <a:buFontTx/>
              <a:buNone/>
            </a:pPr>
            <a:r>
              <a:rPr lang="en-US" altLang="en-US" sz="2400">
                <a:sym typeface="Symbol" pitchFamily="18" charset="2"/>
              </a:rPr>
              <a:t>SOLUTION:</a:t>
            </a:r>
          </a:p>
          <a:p>
            <a:pPr eaLnBrk="1" hangingPunct="1">
              <a:buFontTx/>
              <a:buNone/>
            </a:pP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when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0. Thus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 0.</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solidFill>
                  <a:srgbClr val="000000"/>
                </a:solidFill>
                <a:cs typeface="Times New Roman" pitchFamily="18" charset="0"/>
                <a:sym typeface="Symbol" pitchFamily="18" charset="2"/>
              </a:rPr>
              <a:t>From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 we have</a:t>
            </a:r>
            <a:r>
              <a:rPr lang="en-US" altLang="en-US" sz="2400">
                <a:solidFill>
                  <a:srgbClr val="000000"/>
                </a:solidFill>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          </a:t>
            </a:r>
            <a:r>
              <a:rPr lang="en-US" altLang="en-US" sz="2400">
                <a:cs typeface="Courier New" pitchFamily="49" charset="0"/>
                <a:sym typeface="Symbol" pitchFamily="18" charset="2"/>
              </a:rPr>
              <a:t>26.5 + 0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baseline="30000">
                <a:cs typeface="Courier New" pitchFamily="49" charset="0"/>
                <a:sym typeface="Symbol" pitchFamily="18" charset="2"/>
              </a:rPr>
              <a:t> </a:t>
            </a:r>
            <a:r>
              <a:rPr lang="en-US" altLang="en-US" sz="2400">
                <a:cs typeface="Courier New" pitchFamily="49" charset="0"/>
                <a:sym typeface="Symbol" pitchFamily="18" charset="2"/>
              </a:rPr>
              <a:t>= 26.5 J.</a:t>
            </a:r>
            <a:endParaRPr lang="en-US" altLang="en-US" sz="2400">
              <a:solidFill>
                <a:srgbClr val="000000"/>
              </a:solidFill>
              <a:cs typeface="Times New Roman" pitchFamily="18" charset="0"/>
              <a:sym typeface="Symbol" pitchFamily="18" charset="2"/>
            </a:endParaRPr>
          </a:p>
        </p:txBody>
      </p:sp>
      <p:sp>
        <p:nvSpPr>
          <p:cNvPr id="699405"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406"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4049"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1" name="Group 18"/>
            <p:cNvGrpSpPr>
              <a:grpSpLocks/>
            </p:cNvGrpSpPr>
            <p:nvPr/>
          </p:nvGrpSpPr>
          <p:grpSpPr bwMode="auto">
            <a:xfrm>
              <a:off x="2361" y="3117"/>
              <a:ext cx="2084" cy="848"/>
              <a:chOff x="2688" y="1584"/>
              <a:chExt cx="2084" cy="848"/>
            </a:xfrm>
          </p:grpSpPr>
          <p:sp>
            <p:nvSpPr>
              <p:cNvPr id="44052"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4"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5"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6"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9423"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4404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4041" name="Group 103"/>
          <p:cNvGrpSpPr>
            <a:grpSpLocks/>
          </p:cNvGrpSpPr>
          <p:nvPr/>
        </p:nvGrpSpPr>
        <p:grpSpPr bwMode="auto">
          <a:xfrm>
            <a:off x="846138" y="2319338"/>
            <a:ext cx="7464425" cy="461962"/>
            <a:chOff x="538" y="2994"/>
            <a:chExt cx="4702" cy="291"/>
          </a:xfrm>
        </p:grpSpPr>
        <p:sp>
          <p:nvSpPr>
            <p:cNvPr id="44046"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4047"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4048"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4042" name="Group 45"/>
          <p:cNvGrpSpPr>
            <a:grpSpLocks/>
          </p:cNvGrpSpPr>
          <p:nvPr/>
        </p:nvGrpSpPr>
        <p:grpSpPr bwMode="auto">
          <a:xfrm>
            <a:off x="839788" y="1792288"/>
            <a:ext cx="7464425" cy="461962"/>
            <a:chOff x="529" y="3937"/>
            <a:chExt cx="4702" cy="291"/>
          </a:xfrm>
        </p:grpSpPr>
        <p:sp>
          <p:nvSpPr>
            <p:cNvPr id="44043"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4044"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4045"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9405"/>
                                        </p:tgtEl>
                                        <p:attrNameLst>
                                          <p:attrName>style.visibility</p:attrName>
                                        </p:attrNameLst>
                                      </p:cBhvr>
                                      <p:to>
                                        <p:strVal val="visible"/>
                                      </p:to>
                                    </p:set>
                                    <p:animEffect transition="in" filter="fade">
                                      <p:cBhvr>
                                        <p:cTn id="7" dur="2000"/>
                                        <p:tgtEl>
                                          <p:spTgt spid="69940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99406"/>
                                        </p:tgtEl>
                                        <p:attrNameLst>
                                          <p:attrName>style.visibility</p:attrName>
                                        </p:attrNameLst>
                                      </p:cBhvr>
                                      <p:to>
                                        <p:strVal val="visible"/>
                                      </p:to>
                                    </p:set>
                                    <p:animEffect transition="in" filter="fade">
                                      <p:cBhvr>
                                        <p:cTn id="10" dur="2000"/>
                                        <p:tgtEl>
                                          <p:spTgt spid="69940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699423"/>
                                        </p:tgtEl>
                                        <p:attrNameLst>
                                          <p:attrName>style.visibility</p:attrName>
                                        </p:attrNameLst>
                                      </p:cBhvr>
                                      <p:to>
                                        <p:strVal val="visible"/>
                                      </p:to>
                                    </p:set>
                                    <p:anim calcmode="lin" valueType="num">
                                      <p:cBhvr additive="base">
                                        <p:cTn id="16" dur="500" fill="hold"/>
                                        <p:tgtEl>
                                          <p:spTgt spid="699423"/>
                                        </p:tgtEl>
                                        <p:attrNameLst>
                                          <p:attrName>ppt_x</p:attrName>
                                        </p:attrNameLst>
                                      </p:cBhvr>
                                      <p:tavLst>
                                        <p:tav tm="0">
                                          <p:val>
                                            <p:strVal val="1+#ppt_w/2"/>
                                          </p:val>
                                        </p:tav>
                                        <p:tav tm="100000">
                                          <p:val>
                                            <p:strVal val="#ppt_x"/>
                                          </p:val>
                                        </p:tav>
                                      </p:tavLst>
                                    </p:anim>
                                    <p:anim calcmode="lin" valueType="num">
                                      <p:cBhvr additive="base">
                                        <p:cTn id="17" dur="500" fill="hold"/>
                                        <p:tgtEl>
                                          <p:spTgt spid="6994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699423"/>
                                        </p:tgtEl>
                                        <p:attrNameLst>
                                          <p:attrName>ppt_x</p:attrName>
                                        </p:attrNameLst>
                                      </p:cBhvr>
                                      <p:tavLst>
                                        <p:tav tm="0">
                                          <p:val>
                                            <p:strVal val="ppt_x"/>
                                          </p:val>
                                        </p:tav>
                                        <p:tav tm="100000">
                                          <p:val>
                                            <p:strVal val="1+ppt_w/2"/>
                                          </p:val>
                                        </p:tav>
                                      </p:tavLst>
                                    </p:anim>
                                    <p:anim calcmode="lin" valueType="num">
                                      <p:cBhvr additive="base">
                                        <p:cTn id="22" dur="500"/>
                                        <p:tgtEl>
                                          <p:spTgt spid="699423"/>
                                        </p:tgtEl>
                                        <p:attrNameLst>
                                          <p:attrName>ppt_y</p:attrName>
                                        </p:attrNameLst>
                                      </p:cBhvr>
                                      <p:tavLst>
                                        <p:tav tm="0">
                                          <p:val>
                                            <p:strVal val="ppt_y"/>
                                          </p:val>
                                        </p:tav>
                                        <p:tav tm="100000">
                                          <p:val>
                                            <p:strVal val="ppt_y"/>
                                          </p:val>
                                        </p:tav>
                                      </p:tavLst>
                                    </p:anim>
                                    <p:set>
                                      <p:cBhvr>
                                        <p:cTn id="23" dur="1" fill="hold">
                                          <p:stCondLst>
                                            <p:cond delay="499"/>
                                          </p:stCondLst>
                                        </p:cTn>
                                        <p:tgtEl>
                                          <p:spTgt spid="69942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699405"/>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699405"/>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699406"/>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99404">
                                            <p:txEl>
                                              <p:pRg st="1" end="1"/>
                                            </p:txEl>
                                          </p:spTgt>
                                        </p:tgtEl>
                                        <p:attrNameLst>
                                          <p:attrName>style.visibility</p:attrName>
                                        </p:attrNameLst>
                                      </p:cBhvr>
                                      <p:to>
                                        <p:strVal val="visible"/>
                                      </p:to>
                                    </p:set>
                                    <p:anim calcmode="lin" valueType="num">
                                      <p:cBhvr additive="base">
                                        <p:cTn id="34" dur="500" fill="hold"/>
                                        <p:tgtEl>
                                          <p:spTgt spid="69940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99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99404">
                                            <p:txEl>
                                              <p:pRg st="2" end="2"/>
                                            </p:txEl>
                                          </p:spTgt>
                                        </p:tgtEl>
                                        <p:attrNameLst>
                                          <p:attrName>style.visibility</p:attrName>
                                        </p:attrNameLst>
                                      </p:cBhvr>
                                      <p:to>
                                        <p:strVal val="visible"/>
                                      </p:to>
                                    </p:set>
                                    <p:anim calcmode="lin" valueType="num">
                                      <p:cBhvr additive="base">
                                        <p:cTn id="40" dur="500" fill="hold"/>
                                        <p:tgtEl>
                                          <p:spTgt spid="69940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9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99404">
                                            <p:txEl>
                                              <p:pRg st="3" end="3"/>
                                            </p:txEl>
                                          </p:spTgt>
                                        </p:tgtEl>
                                        <p:attrNameLst>
                                          <p:attrName>style.visibility</p:attrName>
                                        </p:attrNameLst>
                                      </p:cBhvr>
                                      <p:to>
                                        <p:strVal val="visible"/>
                                      </p:to>
                                    </p:set>
                                    <p:anim calcmode="lin" valueType="num">
                                      <p:cBhvr additive="base">
                                        <p:cTn id="46" dur="500" fill="hold"/>
                                        <p:tgtEl>
                                          <p:spTgt spid="69940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99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699404">
                                            <p:txEl>
                                              <p:pRg st="4" end="4"/>
                                            </p:txEl>
                                          </p:spTgt>
                                        </p:tgtEl>
                                        <p:attrNameLst>
                                          <p:attrName>style.visibility</p:attrName>
                                        </p:attrNameLst>
                                      </p:cBhvr>
                                      <p:to>
                                        <p:strVal val="visible"/>
                                      </p:to>
                                    </p:set>
                                    <p:anim calcmode="lin" valueType="num">
                                      <p:cBhvr additive="base">
                                        <p:cTn id="52" dur="500" fill="hold"/>
                                        <p:tgtEl>
                                          <p:spTgt spid="69940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994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05" grpId="0" animBg="1"/>
      <p:bldP spid="699405" grpId="1" animBg="1"/>
      <p:bldP spid="699405" grpId="2" animBg="1"/>
      <p:bldP spid="699406" grpId="0" animBg="1"/>
      <p:bldP spid="69940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2"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3.00-kg mass                                                 is undergoing SHM with a                                                   period of 6.00 seconds.                                                            Its amplitude is 4.00 meters. (c) What is its potential energy when the kinetic energy is 15.0 J?</a:t>
            </a:r>
          </a:p>
          <a:p>
            <a:pPr eaLnBrk="1" hangingPunct="1">
              <a:spcBef>
                <a:spcPts val="400"/>
              </a:spcBef>
              <a:buFontTx/>
              <a:buNone/>
            </a:pPr>
            <a:r>
              <a:rPr lang="en-US" altLang="en-US" sz="2400">
                <a:sym typeface="Symbol" pitchFamily="18" charset="2"/>
              </a:rPr>
              <a:t>SOLUTION:</a:t>
            </a:r>
          </a:p>
          <a:p>
            <a:pPr eaLnBrk="1" hangingPunct="1">
              <a:spcBef>
                <a:spcPts val="400"/>
              </a:spcBef>
              <a:buFontTx/>
              <a:buNone/>
            </a:pPr>
            <a:r>
              <a:rPr lang="en-US" altLang="en-US" sz="2400">
                <a:sym typeface="Symbol" pitchFamily="18" charset="2"/>
              </a:rPr>
              <a:t>Since </a:t>
            </a:r>
            <a:r>
              <a:rPr lang="en-US" altLang="en-US" sz="2400" i="1">
                <a:sym typeface="Symbol" pitchFamily="18" charset="2"/>
              </a:rPr>
              <a:t>E</a:t>
            </a:r>
            <a:r>
              <a:rPr lang="en-US" altLang="en-US" sz="2400" baseline="-25000">
                <a:sym typeface="Symbol" pitchFamily="18" charset="2"/>
              </a:rPr>
              <a:t>T</a:t>
            </a:r>
            <a:r>
              <a:rPr lang="en-US" altLang="en-US" sz="2400">
                <a:sym typeface="Symbol" pitchFamily="18" charset="2"/>
              </a:rPr>
              <a:t> = </a:t>
            </a:r>
            <a:r>
              <a:rPr lang="en-US" altLang="en-US" sz="2400">
                <a:cs typeface="Courier New" pitchFamily="49" charset="0"/>
                <a:sym typeface="Symbol" pitchFamily="18" charset="2"/>
              </a:rPr>
              <a:t>26.5 J then</a:t>
            </a:r>
            <a:endParaRPr lang="en-US" altLang="en-US" sz="2400">
              <a:sym typeface="Symbol" pitchFamily="18" charset="2"/>
            </a:endParaRPr>
          </a:p>
          <a:p>
            <a:pPr eaLnBrk="1" hangingPunct="1">
              <a:spcBef>
                <a:spcPts val="400"/>
              </a:spcBef>
              <a:buFontTx/>
              <a:buNone/>
            </a:pPr>
            <a:r>
              <a:rPr lang="en-US" altLang="en-US" sz="2400">
                <a:sym typeface="Symbol" pitchFamily="18" charset="2"/>
              </a:rPr>
              <a:t></a:t>
            </a:r>
            <a:r>
              <a:rPr lang="en-US" altLang="en-US" sz="2400">
                <a:solidFill>
                  <a:srgbClr val="000000"/>
                </a:solidFill>
                <a:cs typeface="Times New Roman" pitchFamily="18" charset="0"/>
                <a:sym typeface="Symbol" pitchFamily="18" charset="2"/>
              </a:rPr>
              <a:t>From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26.5 = CONST so we have</a:t>
            </a:r>
            <a:r>
              <a:rPr lang="en-US" altLang="en-US" sz="2400">
                <a:solidFill>
                  <a:srgbClr val="000000"/>
                </a:solidFill>
                <a:cs typeface="Times New Roman" pitchFamily="18" charset="0"/>
                <a:sym typeface="Symbol" pitchFamily="18" charset="2"/>
              </a:rPr>
              <a:t> </a:t>
            </a:r>
          </a:p>
          <a:p>
            <a:pPr eaLnBrk="1" hangingPunct="1">
              <a:spcBef>
                <a:spcPts val="400"/>
              </a:spcBef>
              <a:buFontTx/>
              <a:buNone/>
            </a:pPr>
            <a:r>
              <a:rPr lang="en-US" altLang="en-US" sz="2400">
                <a:solidFill>
                  <a:srgbClr val="000000"/>
                </a:solidFill>
                <a:cs typeface="Times New Roman" pitchFamily="18" charset="0"/>
                <a:sym typeface="Symbol" pitchFamily="18" charset="2"/>
              </a:rPr>
              <a:t>             	     </a:t>
            </a:r>
            <a:r>
              <a:rPr lang="en-US" altLang="en-US" sz="2400">
                <a:cs typeface="Courier New" pitchFamily="49" charset="0"/>
                <a:sym typeface="Symbol" pitchFamily="18" charset="2"/>
              </a:rPr>
              <a:t>15.0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26.5 J</a:t>
            </a:r>
          </a:p>
          <a:p>
            <a:pPr eaLnBrk="1" hangingPunct="1">
              <a:spcBef>
                <a:spcPts val="400"/>
              </a:spcBef>
              <a:buFontTx/>
              <a:buNone/>
            </a:pPr>
            <a:r>
              <a:rPr lang="en-US" altLang="en-US" sz="2400" i="1">
                <a:cs typeface="Courier New" pitchFamily="49" charset="0"/>
                <a:sym typeface="Symbol" pitchFamily="18" charset="2"/>
              </a:rPr>
              <a:t>                    		     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11.5 J.</a:t>
            </a:r>
          </a:p>
        </p:txBody>
      </p:sp>
      <p:sp>
        <p:nvSpPr>
          <p:cNvPr id="701453"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1454"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5073"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4"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5" name="Group 18"/>
            <p:cNvGrpSpPr>
              <a:grpSpLocks/>
            </p:cNvGrpSpPr>
            <p:nvPr/>
          </p:nvGrpSpPr>
          <p:grpSpPr bwMode="auto">
            <a:xfrm>
              <a:off x="2361" y="3117"/>
              <a:ext cx="2084" cy="848"/>
              <a:chOff x="2688" y="1584"/>
              <a:chExt cx="2084" cy="848"/>
            </a:xfrm>
          </p:grpSpPr>
          <p:sp>
            <p:nvSpPr>
              <p:cNvPr id="45076"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8"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079"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080"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1471"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45064"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5065" name="Group 103"/>
          <p:cNvGrpSpPr>
            <a:grpSpLocks/>
          </p:cNvGrpSpPr>
          <p:nvPr/>
        </p:nvGrpSpPr>
        <p:grpSpPr bwMode="auto">
          <a:xfrm>
            <a:off x="846138" y="2319338"/>
            <a:ext cx="7464425" cy="461962"/>
            <a:chOff x="538" y="2994"/>
            <a:chExt cx="4702" cy="291"/>
          </a:xfrm>
        </p:grpSpPr>
        <p:sp>
          <p:nvSpPr>
            <p:cNvPr id="45070"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5071"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5072"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5066" name="Group 45"/>
          <p:cNvGrpSpPr>
            <a:grpSpLocks/>
          </p:cNvGrpSpPr>
          <p:nvPr/>
        </p:nvGrpSpPr>
        <p:grpSpPr bwMode="auto">
          <a:xfrm>
            <a:off x="839788" y="1792288"/>
            <a:ext cx="7464425" cy="461962"/>
            <a:chOff x="529" y="3937"/>
            <a:chExt cx="4702" cy="291"/>
          </a:xfrm>
        </p:grpSpPr>
        <p:sp>
          <p:nvSpPr>
            <p:cNvPr id="45067"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5068"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5069"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1453"/>
                                        </p:tgtEl>
                                        <p:attrNameLst>
                                          <p:attrName>style.visibility</p:attrName>
                                        </p:attrNameLst>
                                      </p:cBhvr>
                                      <p:to>
                                        <p:strVal val="visible"/>
                                      </p:to>
                                    </p:set>
                                    <p:animEffect transition="in" filter="fade">
                                      <p:cBhvr>
                                        <p:cTn id="7" dur="2000"/>
                                        <p:tgtEl>
                                          <p:spTgt spid="70145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01454"/>
                                        </p:tgtEl>
                                        <p:attrNameLst>
                                          <p:attrName>style.visibility</p:attrName>
                                        </p:attrNameLst>
                                      </p:cBhvr>
                                      <p:to>
                                        <p:strVal val="visible"/>
                                      </p:to>
                                    </p:set>
                                    <p:animEffect transition="in" filter="fade">
                                      <p:cBhvr>
                                        <p:cTn id="10" dur="2000"/>
                                        <p:tgtEl>
                                          <p:spTgt spid="70145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701471"/>
                                        </p:tgtEl>
                                        <p:attrNameLst>
                                          <p:attrName>style.visibility</p:attrName>
                                        </p:attrNameLst>
                                      </p:cBhvr>
                                      <p:to>
                                        <p:strVal val="visible"/>
                                      </p:to>
                                    </p:set>
                                    <p:anim calcmode="lin" valueType="num">
                                      <p:cBhvr additive="base">
                                        <p:cTn id="16" dur="500" fill="hold"/>
                                        <p:tgtEl>
                                          <p:spTgt spid="701471"/>
                                        </p:tgtEl>
                                        <p:attrNameLst>
                                          <p:attrName>ppt_x</p:attrName>
                                        </p:attrNameLst>
                                      </p:cBhvr>
                                      <p:tavLst>
                                        <p:tav tm="0">
                                          <p:val>
                                            <p:strVal val="1+#ppt_w/2"/>
                                          </p:val>
                                        </p:tav>
                                        <p:tav tm="100000">
                                          <p:val>
                                            <p:strVal val="#ppt_x"/>
                                          </p:val>
                                        </p:tav>
                                      </p:tavLst>
                                    </p:anim>
                                    <p:anim calcmode="lin" valueType="num">
                                      <p:cBhvr additive="base">
                                        <p:cTn id="17" dur="500" fill="hold"/>
                                        <p:tgtEl>
                                          <p:spTgt spid="7014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701471"/>
                                        </p:tgtEl>
                                        <p:attrNameLst>
                                          <p:attrName>ppt_x</p:attrName>
                                        </p:attrNameLst>
                                      </p:cBhvr>
                                      <p:tavLst>
                                        <p:tav tm="0">
                                          <p:val>
                                            <p:strVal val="ppt_x"/>
                                          </p:val>
                                        </p:tav>
                                        <p:tav tm="100000">
                                          <p:val>
                                            <p:strVal val="1+ppt_w/2"/>
                                          </p:val>
                                        </p:tav>
                                      </p:tavLst>
                                    </p:anim>
                                    <p:anim calcmode="lin" valueType="num">
                                      <p:cBhvr additive="base">
                                        <p:cTn id="22" dur="500"/>
                                        <p:tgtEl>
                                          <p:spTgt spid="701471"/>
                                        </p:tgtEl>
                                        <p:attrNameLst>
                                          <p:attrName>ppt_y</p:attrName>
                                        </p:attrNameLst>
                                      </p:cBhvr>
                                      <p:tavLst>
                                        <p:tav tm="0">
                                          <p:val>
                                            <p:strVal val="ppt_y"/>
                                          </p:val>
                                        </p:tav>
                                        <p:tav tm="100000">
                                          <p:val>
                                            <p:strVal val="ppt_y"/>
                                          </p:val>
                                        </p:tav>
                                      </p:tavLst>
                                    </p:anim>
                                    <p:set>
                                      <p:cBhvr>
                                        <p:cTn id="23" dur="1" fill="hold">
                                          <p:stCondLst>
                                            <p:cond delay="499"/>
                                          </p:stCondLst>
                                        </p:cTn>
                                        <p:tgtEl>
                                          <p:spTgt spid="70147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701453"/>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701453"/>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701454"/>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01452">
                                            <p:txEl>
                                              <p:pRg st="1" end="1"/>
                                            </p:txEl>
                                          </p:spTgt>
                                        </p:tgtEl>
                                        <p:attrNameLst>
                                          <p:attrName>style.visibility</p:attrName>
                                        </p:attrNameLst>
                                      </p:cBhvr>
                                      <p:to>
                                        <p:strVal val="visible"/>
                                      </p:to>
                                    </p:set>
                                    <p:anim calcmode="lin" valueType="num">
                                      <p:cBhvr additive="base">
                                        <p:cTn id="34" dur="500" fill="hold"/>
                                        <p:tgtEl>
                                          <p:spTgt spid="70145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01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01452">
                                            <p:txEl>
                                              <p:pRg st="2" end="2"/>
                                            </p:txEl>
                                          </p:spTgt>
                                        </p:tgtEl>
                                        <p:attrNameLst>
                                          <p:attrName>style.visibility</p:attrName>
                                        </p:attrNameLst>
                                      </p:cBhvr>
                                      <p:to>
                                        <p:strVal val="visible"/>
                                      </p:to>
                                    </p:set>
                                    <p:anim calcmode="lin" valueType="num">
                                      <p:cBhvr additive="base">
                                        <p:cTn id="40" dur="500" fill="hold"/>
                                        <p:tgtEl>
                                          <p:spTgt spid="70145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01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01452">
                                            <p:txEl>
                                              <p:pRg st="3" end="3"/>
                                            </p:txEl>
                                          </p:spTgt>
                                        </p:tgtEl>
                                        <p:attrNameLst>
                                          <p:attrName>style.visibility</p:attrName>
                                        </p:attrNameLst>
                                      </p:cBhvr>
                                      <p:to>
                                        <p:strVal val="visible"/>
                                      </p:to>
                                    </p:set>
                                    <p:anim calcmode="lin" valueType="num">
                                      <p:cBhvr additive="base">
                                        <p:cTn id="46" dur="500" fill="hold"/>
                                        <p:tgtEl>
                                          <p:spTgt spid="70145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01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01452">
                                            <p:txEl>
                                              <p:pRg st="4" end="4"/>
                                            </p:txEl>
                                          </p:spTgt>
                                        </p:tgtEl>
                                        <p:attrNameLst>
                                          <p:attrName>style.visibility</p:attrName>
                                        </p:attrNameLst>
                                      </p:cBhvr>
                                      <p:to>
                                        <p:strVal val="visible"/>
                                      </p:to>
                                    </p:set>
                                    <p:anim calcmode="lin" valueType="num">
                                      <p:cBhvr additive="base">
                                        <p:cTn id="52" dur="500" fill="hold"/>
                                        <p:tgtEl>
                                          <p:spTgt spid="70145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01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01452">
                                            <p:txEl>
                                              <p:pRg st="5" end="5"/>
                                            </p:txEl>
                                          </p:spTgt>
                                        </p:tgtEl>
                                        <p:attrNameLst>
                                          <p:attrName>style.visibility</p:attrName>
                                        </p:attrNameLst>
                                      </p:cBhvr>
                                      <p:to>
                                        <p:strVal val="visible"/>
                                      </p:to>
                                    </p:set>
                                    <p:anim calcmode="lin" valueType="num">
                                      <p:cBhvr additive="base">
                                        <p:cTn id="58" dur="500" fill="hold"/>
                                        <p:tgtEl>
                                          <p:spTgt spid="701452">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014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3" grpId="0" animBg="1"/>
      <p:bldP spid="701453" grpId="1" animBg="1"/>
      <p:bldP spid="701453" grpId="2" animBg="1"/>
      <p:bldP spid="701454" grpId="0" animBg="1"/>
      <p:bldP spid="70145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ts val="600"/>
              </a:spcBef>
              <a:buFontTx/>
              <a:buNone/>
            </a:pPr>
            <a:r>
              <a:rPr lang="en-US" altLang="en-US" sz="2400">
                <a:solidFill>
                  <a:srgbClr val="000000"/>
                </a:solidFill>
                <a:cs typeface="Times New Roman" pitchFamily="18" charset="0"/>
                <a:sym typeface="Symbol" pitchFamily="18" charset="2"/>
              </a:rPr>
              <a:t>Since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 0 when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K,max</a:t>
            </a:r>
            <a:r>
              <a:rPr lang="en-US" altLang="en-US" sz="2400">
                <a:cs typeface="Courier New" pitchFamily="49" charset="0"/>
                <a:sym typeface="Symbol" pitchFamily="18" charset="2"/>
              </a:rPr>
              <a:t> we have</a:t>
            </a:r>
          </a:p>
          <a:p>
            <a:pPr eaLnBrk="1" hangingPunct="1">
              <a:spcBef>
                <a:spcPct val="0"/>
              </a:spcBef>
              <a:buFont typeface="Symbol" pitchFamily="18" charset="2"/>
              <a:buNone/>
            </a:pPr>
            <a:r>
              <a:rPr lang="en-US" altLang="en-US" sz="2400" i="1">
                <a:cs typeface="Courier New" pitchFamily="49" charset="0"/>
                <a:sym typeface="Symbol" pitchFamily="18" charset="2"/>
              </a:rPr>
              <a:t>                   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endParaRPr lang="en-US" altLang="en-US" sz="2400">
              <a:cs typeface="Courier New" pitchFamily="49" charset="0"/>
              <a:sym typeface="Symbol" pitchFamily="18" charset="2"/>
            </a:endParaRPr>
          </a:p>
          <a:p>
            <a:pPr eaLnBrk="1" hangingPunct="1">
              <a:spcBef>
                <a:spcPct val="0"/>
              </a:spcBef>
              <a:buFont typeface="Symbol" pitchFamily="18" charset="2"/>
              <a:buNone/>
            </a:pPr>
            <a:r>
              <a:rPr lang="en-US" altLang="en-US" sz="2400" i="1">
                <a:cs typeface="Courier New" pitchFamily="49" charset="0"/>
                <a:sym typeface="Symbol" pitchFamily="18" charset="2"/>
              </a:rPr>
              <a:t>                E</a:t>
            </a:r>
            <a:r>
              <a:rPr lang="en-US" altLang="en-US" sz="2400" baseline="-25000">
                <a:cs typeface="Courier New" pitchFamily="49" charset="0"/>
                <a:sym typeface="Symbol" pitchFamily="18" charset="2"/>
              </a:rPr>
              <a:t>K,max</a:t>
            </a:r>
            <a:r>
              <a:rPr lang="en-US" altLang="en-US" sz="2400">
                <a:cs typeface="Courier New" pitchFamily="49" charset="0"/>
                <a:sym typeface="Symbol" pitchFamily="18" charset="2"/>
              </a:rPr>
              <a:t> + 0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ts val="900"/>
              </a:spcBef>
              <a:buFontTx/>
              <a:buNone/>
            </a:pPr>
            <a:r>
              <a:rPr lang="en-US" altLang="en-US" sz="2400">
                <a:solidFill>
                  <a:srgbClr val="000000"/>
                </a:solidFill>
                <a:cs typeface="Times New Roman" pitchFamily="18" charset="0"/>
                <a:sym typeface="Symbol" pitchFamily="18" charset="2"/>
              </a:rPr>
              <a:t>From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we get</a:t>
            </a:r>
          </a:p>
          <a:p>
            <a:pPr eaLnBrk="1" hangingPunct="1">
              <a:spcBef>
                <a:spcPct val="0"/>
              </a:spcBef>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endParaRPr lang="en-US" altLang="en-US" sz="2400" baseline="-25000">
              <a:solidFill>
                <a:srgbClr val="000000"/>
              </a:solidFill>
              <a:cs typeface="Times New Roman" pitchFamily="18" charset="0"/>
              <a:sym typeface="Symbol" pitchFamily="18" charset="2"/>
            </a:endParaRPr>
          </a:p>
          <a:p>
            <a:pPr eaLnBrk="1" hangingPunct="1">
              <a:spcBef>
                <a:spcPct val="0"/>
              </a:spcBef>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p>
          <a:p>
            <a:pPr eaLnBrk="1" hangingPunct="1">
              <a:spcBef>
                <a:spcPct val="0"/>
              </a:spcBef>
              <a:buFontTx/>
              <a:buNone/>
            </a:pPr>
            <a:r>
              <a:rPr lang="en-US" altLang="en-US" sz="2400" i="1">
                <a:solidFill>
                  <a:srgbClr val="000000"/>
                </a:solidFill>
                <a:cs typeface="Times New Roman" pitchFamily="18" charset="0"/>
                <a:sym typeface="Symbol" pitchFamily="18" charset="2"/>
              </a:rPr>
              <a:t>                E</a:t>
            </a:r>
            <a:r>
              <a:rPr lang="en-US" altLang="en-US" sz="2400" baseline="-25000">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p>
        </p:txBody>
      </p:sp>
      <p:grpSp>
        <p:nvGrpSpPr>
          <p:cNvPr id="46083" name="Group 4"/>
          <p:cNvGrpSpPr>
            <a:grpSpLocks/>
          </p:cNvGrpSpPr>
          <p:nvPr/>
        </p:nvGrpSpPr>
        <p:grpSpPr bwMode="auto">
          <a:xfrm>
            <a:off x="839788" y="1789113"/>
            <a:ext cx="7464425" cy="461962"/>
            <a:chOff x="529" y="1379"/>
            <a:chExt cx="4702" cy="291"/>
          </a:xfrm>
        </p:grpSpPr>
        <p:sp>
          <p:nvSpPr>
            <p:cNvPr id="46107" name="Rectangle 5"/>
            <p:cNvSpPr>
              <a:spLocks noChangeArrowheads="1"/>
            </p:cNvSpPr>
            <p:nvPr/>
          </p:nvSpPr>
          <p:spPr bwMode="auto">
            <a:xfrm>
              <a:off x="532" y="1391"/>
              <a:ext cx="234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6108" name="Text Box 6"/>
            <p:cNvSpPr txBox="1">
              <a:spLocks noChangeArrowheads="1"/>
            </p:cNvSpPr>
            <p:nvPr/>
          </p:nvSpPr>
          <p:spPr bwMode="auto">
            <a:xfrm>
              <a:off x="2686" y="1379"/>
              <a:ext cx="2545"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109" name="Rectangle 7"/>
            <p:cNvSpPr>
              <a:spLocks noChangeArrowheads="1"/>
            </p:cNvSpPr>
            <p:nvPr/>
          </p:nvSpPr>
          <p:spPr bwMode="auto">
            <a:xfrm>
              <a:off x="529" y="1381"/>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9"/>
          <p:cNvGrpSpPr>
            <a:grpSpLocks/>
          </p:cNvGrpSpPr>
          <p:nvPr/>
        </p:nvGrpSpPr>
        <p:grpSpPr bwMode="auto">
          <a:xfrm>
            <a:off x="841375" y="2293938"/>
            <a:ext cx="7464425" cy="461962"/>
            <a:chOff x="538" y="2994"/>
            <a:chExt cx="4702" cy="291"/>
          </a:xfrm>
        </p:grpSpPr>
        <p:sp>
          <p:nvSpPr>
            <p:cNvPr id="46104" name="Rectangle 10"/>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a:t>
              </a:r>
            </a:p>
          </p:txBody>
        </p:sp>
        <p:sp>
          <p:nvSpPr>
            <p:cNvPr id="46105" name="Text Box 11"/>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6106" name="Rectangle 12"/>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3"/>
          <p:cNvGrpSpPr>
            <a:grpSpLocks/>
          </p:cNvGrpSpPr>
          <p:nvPr/>
        </p:nvGrpSpPr>
        <p:grpSpPr bwMode="auto">
          <a:xfrm>
            <a:off x="842963" y="2808288"/>
            <a:ext cx="7464425" cy="461962"/>
            <a:chOff x="538" y="2994"/>
            <a:chExt cx="4702" cy="291"/>
          </a:xfrm>
        </p:grpSpPr>
        <p:sp>
          <p:nvSpPr>
            <p:cNvPr id="46101" name="Rectangle 1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6102" name="Text Box 1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3" name="Rectangle 1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17"/>
          <p:cNvGrpSpPr>
            <a:grpSpLocks/>
          </p:cNvGrpSpPr>
          <p:nvPr/>
        </p:nvGrpSpPr>
        <p:grpSpPr bwMode="auto">
          <a:xfrm>
            <a:off x="844550" y="4411663"/>
            <a:ext cx="7464425" cy="461962"/>
            <a:chOff x="538" y="2994"/>
            <a:chExt cx="4702" cy="291"/>
          </a:xfrm>
        </p:grpSpPr>
        <p:sp>
          <p:nvSpPr>
            <p:cNvPr id="46098" name="Rectangle 18"/>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6099" name="Text Box 19"/>
            <p:cNvSpPr txBox="1">
              <a:spLocks noChangeArrowheads="1"/>
            </p:cNvSpPr>
            <p:nvPr/>
          </p:nvSpPr>
          <p:spPr bwMode="auto">
            <a:xfrm>
              <a:off x="2692" y="2994"/>
              <a:ext cx="2548"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0" name="Rectangle 20"/>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 name="Group 21"/>
          <p:cNvGrpSpPr>
            <a:grpSpLocks/>
          </p:cNvGrpSpPr>
          <p:nvPr/>
        </p:nvGrpSpPr>
        <p:grpSpPr bwMode="auto">
          <a:xfrm>
            <a:off x="846138" y="6354763"/>
            <a:ext cx="7464425" cy="461962"/>
            <a:chOff x="538" y="2994"/>
            <a:chExt cx="4702" cy="291"/>
          </a:xfrm>
        </p:grpSpPr>
        <p:sp>
          <p:nvSpPr>
            <p:cNvPr id="46095" name="Rectangle 22"/>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p>
          </p:txBody>
        </p:sp>
        <p:sp>
          <p:nvSpPr>
            <p:cNvPr id="46096" name="Text Box 23"/>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097" name="Rectangle 24"/>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03514" name="Rectangle 26"/>
          <p:cNvSpPr>
            <a:spLocks noChangeArrowheads="1"/>
          </p:cNvSpPr>
          <p:nvPr/>
        </p:nvSpPr>
        <p:spPr bwMode="auto">
          <a:xfrm>
            <a:off x="3459163" y="5973763"/>
            <a:ext cx="1676400" cy="36671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5" name="Rectangle 27"/>
          <p:cNvSpPr>
            <a:spLocks noChangeArrowheads="1"/>
          </p:cNvSpPr>
          <p:nvPr/>
        </p:nvSpPr>
        <p:spPr bwMode="auto">
          <a:xfrm>
            <a:off x="1550988" y="1846263"/>
            <a:ext cx="506412" cy="37941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6" name="Rectangle 28"/>
          <p:cNvSpPr>
            <a:spLocks noChangeArrowheads="1"/>
          </p:cNvSpPr>
          <p:nvPr/>
        </p:nvSpPr>
        <p:spPr bwMode="auto">
          <a:xfrm>
            <a:off x="879475" y="2841625"/>
            <a:ext cx="2803525" cy="419100"/>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7" name="Rectangle 29"/>
          <p:cNvSpPr>
            <a:spLocks noChangeArrowheads="1"/>
          </p:cNvSpPr>
          <p:nvPr/>
        </p:nvSpPr>
        <p:spPr bwMode="auto">
          <a:xfrm>
            <a:off x="2085975" y="4040188"/>
            <a:ext cx="869950" cy="395287"/>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8" name="Rectangle 30"/>
          <p:cNvSpPr>
            <a:spLocks noChangeArrowheads="1"/>
          </p:cNvSpPr>
          <p:nvPr/>
        </p:nvSpPr>
        <p:spPr bwMode="auto">
          <a:xfrm>
            <a:off x="869950" y="4449763"/>
            <a:ext cx="2443163" cy="395287"/>
          </a:xfrm>
          <a:prstGeom prst="rect">
            <a:avLst/>
          </a:prstGeom>
          <a:solidFill>
            <a:srgbClr val="FF99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9" name="Rectangle 31"/>
          <p:cNvSpPr>
            <a:spLocks noChangeArrowheads="1"/>
          </p:cNvSpPr>
          <p:nvPr/>
        </p:nvSpPr>
        <p:spPr bwMode="auto">
          <a:xfrm>
            <a:off x="2849563" y="5230813"/>
            <a:ext cx="1630362" cy="392112"/>
          </a:xfrm>
          <a:prstGeom prst="rect">
            <a:avLst/>
          </a:prstGeom>
          <a:solidFill>
            <a:srgbClr val="FF99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60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3490">
                                            <p:txEl>
                                              <p:pRg st="5" end="5"/>
                                            </p:txEl>
                                          </p:spTgt>
                                        </p:tgtEl>
                                        <p:attrNameLst>
                                          <p:attrName>style.visibility</p:attrName>
                                        </p:attrNameLst>
                                      </p:cBhvr>
                                      <p:to>
                                        <p:strVal val="visible"/>
                                      </p:to>
                                    </p:set>
                                    <p:anim calcmode="lin" valueType="num">
                                      <p:cBhvr additive="base">
                                        <p:cTn id="21" dur="500" fill="hold"/>
                                        <p:tgtEl>
                                          <p:spTgt spid="70349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34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03490">
                                            <p:txEl>
                                              <p:pRg st="6" end="6"/>
                                            </p:txEl>
                                          </p:spTgt>
                                        </p:tgtEl>
                                        <p:attrNameLst>
                                          <p:attrName>style.visibility</p:attrName>
                                        </p:attrNameLst>
                                      </p:cBhvr>
                                      <p:to>
                                        <p:strVal val="visible"/>
                                      </p:to>
                                    </p:set>
                                    <p:anim calcmode="lin" valueType="num">
                                      <p:cBhvr additive="base">
                                        <p:cTn id="27" dur="500" fill="hold"/>
                                        <p:tgtEl>
                                          <p:spTgt spid="70349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34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03490">
                                            <p:txEl>
                                              <p:pRg st="7" end="7"/>
                                            </p:txEl>
                                          </p:spTgt>
                                        </p:tgtEl>
                                        <p:attrNameLst>
                                          <p:attrName>style.visibility</p:attrName>
                                        </p:attrNameLst>
                                      </p:cBhvr>
                                      <p:to>
                                        <p:strVal val="visible"/>
                                      </p:to>
                                    </p:set>
                                    <p:anim calcmode="lin" valueType="num">
                                      <p:cBhvr additive="base">
                                        <p:cTn id="33" dur="500" fill="hold"/>
                                        <p:tgtEl>
                                          <p:spTgt spid="70349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34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3517"/>
                                        </p:tgtEl>
                                        <p:attrNameLst>
                                          <p:attrName>style.visibility</p:attrName>
                                        </p:attrNameLst>
                                      </p:cBhvr>
                                      <p:to>
                                        <p:strVal val="visible"/>
                                      </p:to>
                                    </p:set>
                                    <p:animEffect transition="in" filter="wipe(left)">
                                      <p:cBhvr>
                                        <p:cTn id="39" dur="500"/>
                                        <p:tgtEl>
                                          <p:spTgt spid="70351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03516"/>
                                        </p:tgtEl>
                                        <p:attrNameLst>
                                          <p:attrName>style.visibility</p:attrName>
                                        </p:attrNameLst>
                                      </p:cBhvr>
                                      <p:to>
                                        <p:strVal val="visible"/>
                                      </p:to>
                                    </p:set>
                                    <p:animEffect transition="in" filter="wipe(left)">
                                      <p:cBhvr>
                                        <p:cTn id="44" dur="500"/>
                                        <p:tgtEl>
                                          <p:spTgt spid="703516"/>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03490">
                                            <p:txEl>
                                              <p:pRg st="9" end="9"/>
                                            </p:txEl>
                                          </p:spTgt>
                                        </p:tgtEl>
                                        <p:attrNameLst>
                                          <p:attrName>style.visibility</p:attrName>
                                        </p:attrNameLst>
                                      </p:cBhvr>
                                      <p:to>
                                        <p:strVal val="visible"/>
                                      </p:to>
                                    </p:set>
                                    <p:anim calcmode="lin" valueType="num">
                                      <p:cBhvr additive="base">
                                        <p:cTn id="56" dur="500" fill="hold"/>
                                        <p:tgtEl>
                                          <p:spTgt spid="703490">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0349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03490">
                                            <p:txEl>
                                              <p:pRg st="10" end="10"/>
                                            </p:txEl>
                                          </p:spTgt>
                                        </p:tgtEl>
                                        <p:attrNameLst>
                                          <p:attrName>style.visibility</p:attrName>
                                        </p:attrNameLst>
                                      </p:cBhvr>
                                      <p:to>
                                        <p:strVal val="visible"/>
                                      </p:to>
                                    </p:set>
                                    <p:anim calcmode="lin" valueType="num">
                                      <p:cBhvr additive="base">
                                        <p:cTn id="62" dur="500" fill="hold"/>
                                        <p:tgtEl>
                                          <p:spTgt spid="703490">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0349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03519"/>
                                        </p:tgtEl>
                                        <p:attrNameLst>
                                          <p:attrName>style.visibility</p:attrName>
                                        </p:attrNameLst>
                                      </p:cBhvr>
                                      <p:to>
                                        <p:strVal val="visible"/>
                                      </p:to>
                                    </p:set>
                                    <p:animEffect transition="in" filter="wipe(left)">
                                      <p:cBhvr>
                                        <p:cTn id="68" dur="500"/>
                                        <p:tgtEl>
                                          <p:spTgt spid="703519"/>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03518"/>
                                        </p:tgtEl>
                                        <p:attrNameLst>
                                          <p:attrName>style.visibility</p:attrName>
                                        </p:attrNameLst>
                                      </p:cBhvr>
                                      <p:to>
                                        <p:strVal val="visible"/>
                                      </p:to>
                                    </p:set>
                                    <p:animEffect transition="in" filter="wipe(left)">
                                      <p:cBhvr>
                                        <p:cTn id="73" dur="500"/>
                                        <p:tgtEl>
                                          <p:spTgt spid="703518"/>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703490">
                                            <p:txEl>
                                              <p:pRg st="11" end="11"/>
                                            </p:txEl>
                                          </p:spTgt>
                                        </p:tgtEl>
                                        <p:attrNameLst>
                                          <p:attrName>style.visibility</p:attrName>
                                        </p:attrNameLst>
                                      </p:cBhvr>
                                      <p:to>
                                        <p:strVal val="visible"/>
                                      </p:to>
                                    </p:set>
                                    <p:anim calcmode="lin" valueType="num">
                                      <p:cBhvr additive="base">
                                        <p:cTn id="78" dur="500" fill="hold"/>
                                        <p:tgtEl>
                                          <p:spTgt spid="703490">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0349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703490">
                                            <p:txEl>
                                              <p:pRg st="12" end="12"/>
                                            </p:txEl>
                                          </p:spTgt>
                                        </p:tgtEl>
                                        <p:attrNameLst>
                                          <p:attrName>style.visibility</p:attrName>
                                        </p:attrNameLst>
                                      </p:cBhvr>
                                      <p:to>
                                        <p:strVal val="visible"/>
                                      </p:to>
                                    </p:set>
                                    <p:anim calcmode="lin" valueType="num">
                                      <p:cBhvr additive="base">
                                        <p:cTn id="84" dur="500" fill="hold"/>
                                        <p:tgtEl>
                                          <p:spTgt spid="703490">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03490">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703515"/>
                                        </p:tgtEl>
                                        <p:attrNameLst>
                                          <p:attrName>style.visibility</p:attrName>
                                        </p:attrNameLst>
                                      </p:cBhvr>
                                      <p:to>
                                        <p:strVal val="visible"/>
                                      </p:to>
                                    </p:set>
                                    <p:animEffect transition="in" filter="wipe(left)">
                                      <p:cBhvr>
                                        <p:cTn id="90" dur="500"/>
                                        <p:tgtEl>
                                          <p:spTgt spid="703515"/>
                                        </p:tgtEl>
                                      </p:cBhvr>
                                    </p:animEffect>
                                  </p:childTnLst>
                                  <p:subTnLst>
                                    <p:audio>
                                      <p:cMediaNode>
                                        <p:cTn display="0" masterRel="sameClick">
                                          <p:stCondLst>
                                            <p:cond evt="begin" delay="0">
                                              <p:tn val="88"/>
                                            </p:cond>
                                          </p:stCondLst>
                                          <p:endCondLst>
                                            <p:cond evt="onStopAudio" delay="0">
                                              <p:tgtEl>
                                                <p:sldTgt/>
                                              </p:tgtEl>
                                            </p:cond>
                                          </p:endCondLst>
                                        </p:cTn>
                                        <p:tgtEl>
                                          <p:sndTgt r:embed="rId5" name="cashre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03514"/>
                                        </p:tgtEl>
                                        <p:attrNameLst>
                                          <p:attrName>style.visibility</p:attrName>
                                        </p:attrNameLst>
                                      </p:cBhvr>
                                      <p:to>
                                        <p:strVal val="visible"/>
                                      </p:to>
                                    </p:set>
                                    <p:animEffect transition="in" filter="wipe(left)">
                                      <p:cBhvr>
                                        <p:cTn id="95" dur="500"/>
                                        <p:tgtEl>
                                          <p:spTgt spid="70351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0"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fill="hold"/>
                                        <p:tgtEl>
                                          <p:spTgt spid="6"/>
                                        </p:tgtEl>
                                        <p:attrNameLst>
                                          <p:attrName>ppt_w</p:attrName>
                                        </p:attrNameLst>
                                      </p:cBhvr>
                                      <p:tavLst>
                                        <p:tav tm="0">
                                          <p:val>
                                            <p:fltVal val="0"/>
                                          </p:val>
                                        </p:tav>
                                        <p:tav tm="100000">
                                          <p:val>
                                            <p:strVal val="#ppt_w"/>
                                          </p:val>
                                        </p:tav>
                                      </p:tavLst>
                                    </p:anim>
                                    <p:anim calcmode="lin" valueType="num">
                                      <p:cBhvr>
                                        <p:cTn id="101" dur="500" fill="hold"/>
                                        <p:tgtEl>
                                          <p:spTgt spid="6"/>
                                        </p:tgtEl>
                                        <p:attrNameLst>
                                          <p:attrName>ppt_h</p:attrName>
                                        </p:attrNameLst>
                                      </p:cBhvr>
                                      <p:tavLst>
                                        <p:tav tm="0">
                                          <p:val>
                                            <p:fltVal val="0"/>
                                          </p:val>
                                        </p:tav>
                                        <p:tav tm="100000">
                                          <p:val>
                                            <p:strVal val="#ppt_h"/>
                                          </p:val>
                                        </p:tav>
                                      </p:tavLst>
                                    </p:anim>
                                    <p:animEffect transition="in" filter="fade">
                                      <p:cBhvr>
                                        <p:cTn id="102" dur="500"/>
                                        <p:tgtEl>
                                          <p:spTgt spid="6"/>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4" grpId="0" animBg="1"/>
      <p:bldP spid="703515" grpId="0" animBg="1"/>
      <p:bldP spid="703516" grpId="0" animBg="1"/>
      <p:bldP spid="703517" grpId="0" animBg="1"/>
      <p:bldP spid="703518" grpId="0" animBg="1"/>
      <p:bldP spid="7035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343025"/>
            <a:ext cx="7772400" cy="1631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sp>
        <p:nvSpPr>
          <p:cNvPr id="705548"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 3.00-kg mass                                                  is undergoing SHM with a                                                  period of 6.00 seconds.                                                              Its amplitude is 4.00 meters. Find the potential energy when </a:t>
            </a:r>
            <a:r>
              <a:rPr lang="en-US" altLang="en-US" sz="2400" i="1" dirty="0">
                <a:sym typeface="Symbol" pitchFamily="18" charset="2"/>
              </a:rPr>
              <a:t>x</a:t>
            </a:r>
            <a:r>
              <a:rPr lang="en-US" altLang="en-US" sz="2400" dirty="0">
                <a:sym typeface="Symbol" pitchFamily="18" charset="2"/>
              </a:rPr>
              <a:t> = 2.00 m. Find the kinetic energy at </a:t>
            </a:r>
            <a:r>
              <a:rPr lang="en-US" altLang="en-US" sz="2400" i="1" dirty="0">
                <a:sym typeface="Symbol" pitchFamily="18" charset="2"/>
              </a:rPr>
              <a:t>x</a:t>
            </a:r>
            <a:r>
              <a:rPr lang="en-US" altLang="en-US" sz="2400" dirty="0">
                <a:sym typeface="Symbol" pitchFamily="18" charset="2"/>
              </a:rPr>
              <a:t> = 2.00 m. </a:t>
            </a:r>
          </a:p>
          <a:p>
            <a:pPr eaLnBrk="1" hangingPunct="1">
              <a:spcBef>
                <a:spcPts val="400"/>
              </a:spcBef>
              <a:buFontTx/>
              <a:buNone/>
            </a:pPr>
            <a:r>
              <a:rPr lang="en-US" altLang="en-US" sz="2400" dirty="0">
                <a:sym typeface="Symbol" pitchFamily="18" charset="2"/>
              </a:rPr>
              <a:t>SOLUTION:</a:t>
            </a:r>
          </a:p>
          <a:p>
            <a:pPr eaLnBrk="1" hangingPunct="1">
              <a:spcBef>
                <a:spcPts val="400"/>
              </a:spcBef>
              <a:buFontTx/>
              <a:buNone/>
            </a:pPr>
            <a:r>
              <a:rPr lang="en-US" altLang="en-US" sz="2400" dirty="0">
                <a:sym typeface="Symbol" pitchFamily="18" charset="2"/>
              </a:rPr>
              <a:t> =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a:t>
            </a:r>
            <a:r>
              <a:rPr lang="en-US" altLang="en-US" sz="2400" i="1" dirty="0" smtClean="0">
                <a:sym typeface="Symbol" pitchFamily="18" charset="2"/>
              </a:rPr>
              <a:t>T</a:t>
            </a:r>
            <a:r>
              <a:rPr lang="en-US" altLang="en-US" sz="2400" dirty="0" smtClean="0">
                <a:sym typeface="Symbol" pitchFamily="18" charset="2"/>
              </a:rPr>
              <a:t> </a:t>
            </a:r>
            <a:r>
              <a:rPr lang="en-US" altLang="en-US" sz="2400" dirty="0">
                <a:sym typeface="Symbol" pitchFamily="18" charset="2"/>
              </a:rPr>
              <a:t>=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6 </a:t>
            </a:r>
            <a:r>
              <a:rPr lang="en-US" altLang="en-US" sz="2400" dirty="0">
                <a:sym typeface="Symbol" pitchFamily="18" charset="2"/>
              </a:rPr>
              <a:t>= 1.05 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t>
            </a:r>
            <a:r>
              <a:rPr lang="en-US" altLang="en-US" sz="2400" i="1" dirty="0">
                <a:sym typeface="Symbol" pitchFamily="18" charset="2"/>
              </a:rPr>
              <a:t>x</a:t>
            </a:r>
            <a:r>
              <a:rPr lang="en-US" altLang="en-US" sz="2400" baseline="-25000" dirty="0">
                <a:sym typeface="Symbol" pitchFamily="18" charset="2"/>
              </a:rPr>
              <a:t>0</a:t>
            </a:r>
            <a:r>
              <a:rPr lang="en-US" altLang="en-US" sz="2400" dirty="0">
                <a:sym typeface="Symbol" pitchFamily="18" charset="2"/>
              </a:rPr>
              <a:t> = 4 m.</a:t>
            </a:r>
          </a:p>
          <a:p>
            <a:pPr eaLnBrk="1" hangingPunct="1">
              <a:spcBef>
                <a:spcPts val="400"/>
              </a:spcBef>
              <a:buFontTx/>
              <a:buNone/>
            </a:pPr>
            <a:r>
              <a:rPr lang="en-US" altLang="en-US" sz="2400" dirty="0">
                <a:sym typeface="Symbol" pitchFamily="18" charset="2"/>
              </a:rPr>
              <a:t></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(1/2)</a:t>
            </a:r>
            <a:r>
              <a:rPr lang="en-US" altLang="en-US" sz="2400" i="1" dirty="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(1/2)(3)(1.05</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)(4</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dirty="0">
                <a:cs typeface="Courier New" pitchFamily="49" charset="0"/>
                <a:sym typeface="Symbol" pitchFamily="18" charset="2"/>
              </a:rPr>
              <a:t>26.5 J.</a:t>
            </a:r>
            <a:endParaRPr lang="en-US" altLang="en-US" sz="2400" dirty="0">
              <a:solidFill>
                <a:srgbClr val="000000"/>
              </a:solidFill>
              <a:cs typeface="Times New Roman" pitchFamily="18" charset="0"/>
              <a:sym typeface="Symbol" pitchFamily="18" charset="2"/>
            </a:endParaRPr>
          </a:p>
          <a:p>
            <a:pPr eaLnBrk="1" hangingPunct="1">
              <a:spcBef>
                <a:spcPts val="400"/>
              </a:spcBef>
              <a:buFontTx/>
              <a:buNone/>
            </a:pPr>
            <a:r>
              <a:rPr lang="en-US" altLang="en-US" sz="2400" dirty="0">
                <a:sym typeface="Symbol" pitchFamily="18" charset="2"/>
              </a:rPr>
              <a:t></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(1/2)</a:t>
            </a:r>
            <a:r>
              <a:rPr lang="en-US" altLang="en-US" sz="2400" i="1" dirty="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(1/2)(3)(1.05</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)(2</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dirty="0">
                <a:cs typeface="Courier New" pitchFamily="49" charset="0"/>
                <a:sym typeface="Symbol" pitchFamily="18" charset="2"/>
              </a:rPr>
              <a:t>6.62 J.</a:t>
            </a:r>
          </a:p>
          <a:p>
            <a:pPr eaLnBrk="1" hangingPunct="1">
              <a:spcBef>
                <a:spcPts val="400"/>
              </a:spcBef>
              <a:buFontTx/>
              <a:buNone/>
            </a:pPr>
            <a:r>
              <a:rPr lang="en-US" altLang="en-US" sz="2400" dirty="0">
                <a:sym typeface="Symbol" pitchFamily="18" charset="2"/>
              </a:rPr>
              <a:t></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  </a:t>
            </a:r>
            <a:r>
              <a:rPr lang="en-US" altLang="en-US" sz="2400" dirty="0">
                <a:solidFill>
                  <a:srgbClr val="000000"/>
                </a:solidFill>
                <a:cs typeface="Times New Roman" pitchFamily="18" charset="0"/>
                <a:sym typeface="Symbol" pitchFamily="18" charset="2"/>
              </a:rPr>
              <a:t>so </a:t>
            </a:r>
            <a:r>
              <a:rPr lang="en-US" altLang="en-US" sz="2400" dirty="0">
                <a:cs typeface="Courier New" pitchFamily="49" charset="0"/>
                <a:sym typeface="Symbol" pitchFamily="18" charset="2"/>
              </a:rPr>
              <a:t>26.5</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a:cs typeface="Courier New" pitchFamily="49" charset="0"/>
                <a:sym typeface="Symbol" pitchFamily="18" charset="2"/>
              </a:rPr>
              <a:t>6.62 or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19.9 J.</a:t>
            </a:r>
          </a:p>
        </p:txBody>
      </p:sp>
      <p:sp>
        <p:nvSpPr>
          <p:cNvPr id="705549"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5550"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5"/>
          <p:cNvGrpSpPr>
            <a:grpSpLocks/>
          </p:cNvGrpSpPr>
          <p:nvPr/>
        </p:nvGrpSpPr>
        <p:grpSpPr bwMode="auto">
          <a:xfrm>
            <a:off x="4479925" y="3014663"/>
            <a:ext cx="4664075" cy="1346200"/>
            <a:chOff x="1708" y="3117"/>
            <a:chExt cx="2938" cy="848"/>
          </a:xfrm>
        </p:grpSpPr>
        <p:sp>
          <p:nvSpPr>
            <p:cNvPr id="47121"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2"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3" name="Group 18"/>
            <p:cNvGrpSpPr>
              <a:grpSpLocks/>
            </p:cNvGrpSpPr>
            <p:nvPr/>
          </p:nvGrpSpPr>
          <p:grpSpPr bwMode="auto">
            <a:xfrm>
              <a:off x="2361" y="3117"/>
              <a:ext cx="2084" cy="848"/>
              <a:chOff x="2688" y="1584"/>
              <a:chExt cx="2084" cy="848"/>
            </a:xfrm>
          </p:grpSpPr>
          <p:sp>
            <p:nvSpPr>
              <p:cNvPr id="47124"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6"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7127"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7128"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5567"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0"/>
          <p:cNvGrpSpPr>
            <a:grpSpLocks/>
          </p:cNvGrpSpPr>
          <p:nvPr/>
        </p:nvGrpSpPr>
        <p:grpSpPr bwMode="auto">
          <a:xfrm>
            <a:off x="847725" y="1778000"/>
            <a:ext cx="7464425" cy="461963"/>
            <a:chOff x="538" y="2994"/>
            <a:chExt cx="4702" cy="291"/>
          </a:xfrm>
        </p:grpSpPr>
        <p:sp>
          <p:nvSpPr>
            <p:cNvPr id="47118" name="Rectangle 41"/>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p>
          </p:txBody>
        </p:sp>
        <p:sp>
          <p:nvSpPr>
            <p:cNvPr id="47119" name="Text Box 42"/>
            <p:cNvSpPr txBox="1">
              <a:spLocks noChangeArrowheads="1"/>
            </p:cNvSpPr>
            <p:nvPr/>
          </p:nvSpPr>
          <p:spPr bwMode="auto">
            <a:xfrm>
              <a:off x="2596" y="2994"/>
              <a:ext cx="264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t>
              </a:r>
              <a:r>
                <a:rPr lang="en-US" altLang="en-US" sz="2400" b="1">
                  <a:solidFill>
                    <a:schemeClr val="bg1"/>
                  </a:solidFill>
                </a:rPr>
                <a:t>and x</a:t>
              </a:r>
              <a:r>
                <a:rPr lang="en-US" altLang="en-US" sz="2400" b="1" baseline="-25000">
                  <a:solidFill>
                    <a:schemeClr val="bg1"/>
                  </a:solidFill>
                </a:rPr>
                <a:t>0</a:t>
              </a:r>
              <a:endParaRPr lang="en-US" altLang="en-US" sz="2400" b="1">
                <a:solidFill>
                  <a:schemeClr val="bg1"/>
                </a:solidFill>
                <a:sym typeface="Symbol" pitchFamily="18" charset="2"/>
              </a:endParaRPr>
            </a:p>
          </p:txBody>
        </p:sp>
        <p:sp>
          <p:nvSpPr>
            <p:cNvPr id="47120" name="Rectangle 43"/>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48"/>
          <p:cNvGrpSpPr>
            <a:grpSpLocks/>
          </p:cNvGrpSpPr>
          <p:nvPr/>
        </p:nvGrpSpPr>
        <p:grpSpPr bwMode="auto">
          <a:xfrm>
            <a:off x="846138" y="2312988"/>
            <a:ext cx="7464425" cy="461962"/>
            <a:chOff x="538" y="2994"/>
            <a:chExt cx="4702" cy="291"/>
          </a:xfrm>
        </p:grpSpPr>
        <p:sp>
          <p:nvSpPr>
            <p:cNvPr id="47115" name="Rectangle 49"/>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p>
          </p:txBody>
        </p:sp>
        <p:sp>
          <p:nvSpPr>
            <p:cNvPr id="47116" name="Text Box 50"/>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7117" name="Rectangle 5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71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5548">
                                            <p:txEl>
                                              <p:pRg st="0" end="0"/>
                                            </p:txEl>
                                          </p:spTgt>
                                        </p:tgtEl>
                                        <p:attrNameLst>
                                          <p:attrName>style.visibility</p:attrName>
                                        </p:attrNameLst>
                                      </p:cBhvr>
                                      <p:to>
                                        <p:strVal val="visible"/>
                                      </p:to>
                                    </p:set>
                                    <p:anim calcmode="lin" valueType="num">
                                      <p:cBhvr additive="base">
                                        <p:cTn id="21" dur="500" fill="hold"/>
                                        <p:tgtEl>
                                          <p:spTgt spid="70554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5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705549"/>
                                        </p:tgtEl>
                                        <p:attrNameLst>
                                          <p:attrName>style.visibility</p:attrName>
                                        </p:attrNameLst>
                                      </p:cBhvr>
                                      <p:to>
                                        <p:strVal val="visible"/>
                                      </p:to>
                                    </p:set>
                                    <p:animEffect transition="in" filter="fade">
                                      <p:cBhvr>
                                        <p:cTn id="25" dur="2000"/>
                                        <p:tgtEl>
                                          <p:spTgt spid="70554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705550"/>
                                        </p:tgtEl>
                                        <p:attrNameLst>
                                          <p:attrName>style.visibility</p:attrName>
                                        </p:attrNameLst>
                                      </p:cBhvr>
                                      <p:to>
                                        <p:strVal val="visible"/>
                                      </p:to>
                                    </p:set>
                                    <p:animEffect transition="in" filter="fade">
                                      <p:cBhvr>
                                        <p:cTn id="28" dur="2000"/>
                                        <p:tgtEl>
                                          <p:spTgt spid="70555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par>
                                <p:cTn id="32" presetID="2" presetClass="entr" presetSubtype="2" fill="hold" nodeType="withEffect">
                                  <p:stCondLst>
                                    <p:cond delay="0"/>
                                  </p:stCondLst>
                                  <p:childTnLst>
                                    <p:set>
                                      <p:cBhvr>
                                        <p:cTn id="33" dur="1" fill="hold">
                                          <p:stCondLst>
                                            <p:cond delay="0"/>
                                          </p:stCondLst>
                                        </p:cTn>
                                        <p:tgtEl>
                                          <p:spTgt spid="705567"/>
                                        </p:tgtEl>
                                        <p:attrNameLst>
                                          <p:attrName>style.visibility</p:attrName>
                                        </p:attrNameLst>
                                      </p:cBhvr>
                                      <p:to>
                                        <p:strVal val="visible"/>
                                      </p:to>
                                    </p:set>
                                    <p:anim calcmode="lin" valueType="num">
                                      <p:cBhvr additive="base">
                                        <p:cTn id="34" dur="500" fill="hold"/>
                                        <p:tgtEl>
                                          <p:spTgt spid="705567"/>
                                        </p:tgtEl>
                                        <p:attrNameLst>
                                          <p:attrName>ppt_x</p:attrName>
                                        </p:attrNameLst>
                                      </p:cBhvr>
                                      <p:tavLst>
                                        <p:tav tm="0">
                                          <p:val>
                                            <p:strVal val="1+#ppt_w/2"/>
                                          </p:val>
                                        </p:tav>
                                        <p:tav tm="100000">
                                          <p:val>
                                            <p:strVal val="#ppt_x"/>
                                          </p:val>
                                        </p:tav>
                                      </p:tavLst>
                                    </p:anim>
                                    <p:anim calcmode="lin" valueType="num">
                                      <p:cBhvr additive="base">
                                        <p:cTn id="35" dur="500" fill="hold"/>
                                        <p:tgtEl>
                                          <p:spTgt spid="705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2" fill="hold" nodeType="clickEffect">
                                  <p:stCondLst>
                                    <p:cond delay="0"/>
                                  </p:stCondLst>
                                  <p:childTnLst>
                                    <p:anim calcmode="lin" valueType="num">
                                      <p:cBhvr additive="base">
                                        <p:cTn id="39" dur="500"/>
                                        <p:tgtEl>
                                          <p:spTgt spid="705567"/>
                                        </p:tgtEl>
                                        <p:attrNameLst>
                                          <p:attrName>ppt_x</p:attrName>
                                        </p:attrNameLst>
                                      </p:cBhvr>
                                      <p:tavLst>
                                        <p:tav tm="0">
                                          <p:val>
                                            <p:strVal val="ppt_x"/>
                                          </p:val>
                                        </p:tav>
                                        <p:tav tm="100000">
                                          <p:val>
                                            <p:strVal val="1+ppt_w/2"/>
                                          </p:val>
                                        </p:tav>
                                      </p:tavLst>
                                    </p:anim>
                                    <p:anim calcmode="lin" valueType="num">
                                      <p:cBhvr additive="base">
                                        <p:cTn id="40" dur="500"/>
                                        <p:tgtEl>
                                          <p:spTgt spid="705567"/>
                                        </p:tgtEl>
                                        <p:attrNameLst>
                                          <p:attrName>ppt_y</p:attrName>
                                        </p:attrNameLst>
                                      </p:cBhvr>
                                      <p:tavLst>
                                        <p:tav tm="0">
                                          <p:val>
                                            <p:strVal val="ppt_y"/>
                                          </p:val>
                                        </p:tav>
                                        <p:tav tm="100000">
                                          <p:val>
                                            <p:strVal val="ppt_y"/>
                                          </p:val>
                                        </p:tav>
                                      </p:tavLst>
                                    </p:anim>
                                    <p:set>
                                      <p:cBhvr>
                                        <p:cTn id="41" dur="1" fill="hold">
                                          <p:stCondLst>
                                            <p:cond delay="499"/>
                                          </p:stCondLst>
                                        </p:cTn>
                                        <p:tgtEl>
                                          <p:spTgt spid="70556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6" presetClass="emph" presetSubtype="0" repeatCount="indefinite" accel="50000" decel="50000" autoRev="1" fill="hold" grpId="1" nodeType="withEffect">
                                  <p:stCondLst>
                                    <p:cond delay="0"/>
                                  </p:stCondLst>
                                  <p:childTnLst>
                                    <p:animScale>
                                      <p:cBhvr>
                                        <p:cTn id="43" dur="3000" fill="hold"/>
                                        <p:tgtEl>
                                          <p:spTgt spid="705549"/>
                                        </p:tgtEl>
                                      </p:cBhvr>
                                      <p:by x="25000" y="100000"/>
                                    </p:animScale>
                                  </p:childTnLst>
                                </p:cTn>
                              </p:par>
                              <p:par>
                                <p:cTn id="44"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45" dur="3000" fill="hold"/>
                                        <p:tgtEl>
                                          <p:spTgt spid="705549"/>
                                        </p:tgtEl>
                                        <p:attrNameLst>
                                          <p:attrName>ppt_x</p:attrName>
                                          <p:attrName>ppt_y</p:attrName>
                                        </p:attrNameLst>
                                      </p:cBhvr>
                                      <p:rCtr x="-6319" y="0"/>
                                    </p:animMotion>
                                  </p:childTnLst>
                                </p:cTn>
                              </p:par>
                              <p:par>
                                <p:cTn id="46"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7" dur="3000" fill="hold"/>
                                        <p:tgtEl>
                                          <p:spTgt spid="705550"/>
                                        </p:tgtEl>
                                        <p:attrNameLst>
                                          <p:attrName>ppt_x</p:attrName>
                                          <p:attrName>ppt_y</p:attrName>
                                        </p:attrNameLst>
                                      </p:cBhvr>
                                      <p:rCtr x="-13351" y="0"/>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05548">
                                            <p:txEl>
                                              <p:pRg st="1" end="1"/>
                                            </p:txEl>
                                          </p:spTgt>
                                        </p:tgtEl>
                                        <p:attrNameLst>
                                          <p:attrName>style.visibility</p:attrName>
                                        </p:attrNameLst>
                                      </p:cBhvr>
                                      <p:to>
                                        <p:strVal val="visible"/>
                                      </p:to>
                                    </p:set>
                                    <p:anim calcmode="lin" valueType="num">
                                      <p:cBhvr additive="base">
                                        <p:cTn id="52" dur="500" fill="hold"/>
                                        <p:tgtEl>
                                          <p:spTgt spid="705548">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05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05548">
                                            <p:txEl>
                                              <p:pRg st="2" end="2"/>
                                            </p:txEl>
                                          </p:spTgt>
                                        </p:tgtEl>
                                        <p:attrNameLst>
                                          <p:attrName>style.visibility</p:attrName>
                                        </p:attrNameLst>
                                      </p:cBhvr>
                                      <p:to>
                                        <p:strVal val="visible"/>
                                      </p:to>
                                    </p:set>
                                    <p:anim calcmode="lin" valueType="num">
                                      <p:cBhvr additive="base">
                                        <p:cTn id="58" dur="500" fill="hold"/>
                                        <p:tgtEl>
                                          <p:spTgt spid="705548">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05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05548">
                                            <p:txEl>
                                              <p:pRg st="3" end="3"/>
                                            </p:txEl>
                                          </p:spTgt>
                                        </p:tgtEl>
                                        <p:attrNameLst>
                                          <p:attrName>style.visibility</p:attrName>
                                        </p:attrNameLst>
                                      </p:cBhvr>
                                      <p:to>
                                        <p:strVal val="visible"/>
                                      </p:to>
                                    </p:set>
                                    <p:anim calcmode="lin" valueType="num">
                                      <p:cBhvr additive="base">
                                        <p:cTn id="64" dur="500" fill="hold"/>
                                        <p:tgtEl>
                                          <p:spTgt spid="705548">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055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705548">
                                            <p:txEl>
                                              <p:pRg st="4" end="4"/>
                                            </p:txEl>
                                          </p:spTgt>
                                        </p:tgtEl>
                                        <p:attrNameLst>
                                          <p:attrName>style.visibility</p:attrName>
                                        </p:attrNameLst>
                                      </p:cBhvr>
                                      <p:to>
                                        <p:strVal val="visible"/>
                                      </p:to>
                                    </p:set>
                                    <p:anim calcmode="lin" valueType="num">
                                      <p:cBhvr additive="base">
                                        <p:cTn id="70" dur="500" fill="hold"/>
                                        <p:tgtEl>
                                          <p:spTgt spid="705548">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055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705548">
                                            <p:txEl>
                                              <p:pRg st="5" end="5"/>
                                            </p:txEl>
                                          </p:spTgt>
                                        </p:tgtEl>
                                        <p:attrNameLst>
                                          <p:attrName>style.visibility</p:attrName>
                                        </p:attrNameLst>
                                      </p:cBhvr>
                                      <p:to>
                                        <p:strVal val="visible"/>
                                      </p:to>
                                    </p:set>
                                    <p:anim calcmode="lin" valueType="num">
                                      <p:cBhvr additive="base">
                                        <p:cTn id="76" dur="500" fill="hold"/>
                                        <p:tgtEl>
                                          <p:spTgt spid="705548">
                                            <p:txEl>
                                              <p:pRg st="5" end="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055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9" grpId="0" animBg="1"/>
      <p:bldP spid="705549" grpId="1" animBg="1"/>
      <p:bldP spid="705549" grpId="2" animBg="1"/>
      <p:bldP spid="705550" grpId="0" animBg="1"/>
      <p:bldP spid="70555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56" name="Rectangle 24"/>
          <p:cNvSpPr>
            <a:spLocks noChangeArrowheads="1"/>
          </p:cNvSpPr>
          <p:nvPr/>
        </p:nvSpPr>
        <p:spPr bwMode="auto">
          <a:xfrm>
            <a:off x="682625" y="5172075"/>
            <a:ext cx="7764463" cy="16859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All of these problems assume the friction is zero.</a:t>
            </a:r>
          </a:p>
          <a:p>
            <a:pPr eaLnBrk="1" hangingPunct="1">
              <a:buFontTx/>
              <a:buNone/>
            </a:pPr>
            <a:r>
              <a:rPr lang="en-US" altLang="en-US" sz="2400" b="1">
                <a:sym typeface="Symbol" pitchFamily="18" charset="2"/>
              </a:rPr>
              <a:t></a:t>
            </a:r>
            <a:r>
              <a:rPr lang="en-US" altLang="en-US" sz="2400">
                <a:sym typeface="Symbol" pitchFamily="18" charset="2"/>
              </a:rPr>
              <a:t>The potential energy formula is </a:t>
            </a:r>
            <a:r>
              <a:rPr lang="en-US" altLang="en-US" sz="2400" u="sng">
                <a:sym typeface="Symbol" pitchFamily="18" charset="2"/>
              </a:rPr>
              <a:t>not</a:t>
            </a:r>
            <a:r>
              <a:rPr lang="en-US" altLang="en-US" sz="2400">
                <a:sym typeface="Symbol" pitchFamily="18" charset="2"/>
              </a:rPr>
              <a:t> on the Data Booklet.</a:t>
            </a:r>
          </a:p>
        </p:txBody>
      </p:sp>
      <p:sp>
        <p:nvSpPr>
          <p:cNvPr id="709634" name="Rectangle 2"/>
          <p:cNvSpPr>
            <a:spLocks noChangeArrowheads="1"/>
          </p:cNvSpPr>
          <p:nvPr/>
        </p:nvSpPr>
        <p:spPr bwMode="auto">
          <a:xfrm>
            <a:off x="681038" y="1790700"/>
            <a:ext cx="7772400" cy="33813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t>PRACTICE: </a:t>
            </a:r>
            <a:r>
              <a:rPr lang="en-US" altLang="en-US" sz="2400" dirty="0">
                <a:sym typeface="Symbol" pitchFamily="18" charset="2"/>
              </a:rPr>
              <a:t>A 2.00-kg                                                       mass is undergoing SHM                                                          with a period of 1.75 s. </a:t>
            </a:r>
          </a:p>
          <a:p>
            <a:pPr eaLnBrk="1" hangingPunct="1">
              <a:spcBef>
                <a:spcPct val="0"/>
              </a:spcBef>
              <a:buFontTx/>
              <a:buAutoNum type="alphaLcParenBoth"/>
            </a:pPr>
            <a:r>
              <a:rPr lang="en-US" altLang="en-US" sz="2400" dirty="0">
                <a:sym typeface="Symbol" pitchFamily="18" charset="2"/>
              </a:rPr>
              <a:t> What is the total energy of this system?</a:t>
            </a:r>
          </a:p>
          <a:p>
            <a:pPr eaLnBrk="1" hangingPunct="1">
              <a:spcBef>
                <a:spcPct val="0"/>
              </a:spcBef>
              <a:buFontTx/>
              <a:buNone/>
            </a:pPr>
            <a:r>
              <a:rPr lang="en-US" altLang="en-US" sz="2400" dirty="0">
                <a:sym typeface="Symbol" pitchFamily="18" charset="2"/>
              </a:rPr>
              <a:t> =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a:t>
            </a:r>
            <a:r>
              <a:rPr lang="en-US" altLang="en-US" sz="2400" i="1" dirty="0" smtClean="0">
                <a:sym typeface="Symbol" pitchFamily="18" charset="2"/>
              </a:rPr>
              <a:t>T</a:t>
            </a:r>
            <a:r>
              <a:rPr lang="en-US" altLang="en-US" sz="2400" dirty="0" smtClean="0">
                <a:sym typeface="Symbol" pitchFamily="18" charset="2"/>
              </a:rPr>
              <a:t> </a:t>
            </a:r>
            <a:r>
              <a:rPr lang="en-US" altLang="en-US" sz="2400" dirty="0">
                <a:sym typeface="Symbol" pitchFamily="18" charset="2"/>
              </a:rPr>
              <a:t>= 2</a:t>
            </a:r>
            <a:r>
              <a:rPr lang="en-US" altLang="en-US" sz="2400" dirty="0" smtClean="0">
                <a:sym typeface="Symbol" pitchFamily="18" charset="2"/>
              </a:rPr>
              <a:t> </a:t>
            </a:r>
            <a:r>
              <a:rPr lang="en-US" altLang="en-US" sz="2400" i="1" dirty="0" smtClean="0">
                <a:sym typeface="Symbol" pitchFamily="18" charset="2"/>
              </a:rPr>
              <a:t>/</a:t>
            </a:r>
            <a:r>
              <a:rPr lang="en-US" altLang="en-US" sz="2400" dirty="0" smtClean="0">
                <a:sym typeface="Symbol" pitchFamily="18" charset="2"/>
              </a:rPr>
              <a:t> 1.75 </a:t>
            </a:r>
            <a:r>
              <a:rPr lang="en-US" altLang="en-US" sz="2400" dirty="0">
                <a:sym typeface="Symbol" pitchFamily="18" charset="2"/>
              </a:rPr>
              <a:t>= 3.59 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t>
            </a:r>
            <a:r>
              <a:rPr lang="en-US" altLang="en-US" sz="2400" i="1" dirty="0">
                <a:sym typeface="Symbol" pitchFamily="18" charset="2"/>
              </a:rPr>
              <a:t>x</a:t>
            </a:r>
            <a:r>
              <a:rPr lang="en-US" altLang="en-US" sz="2400" baseline="-25000" dirty="0">
                <a:sym typeface="Symbol" pitchFamily="18" charset="2"/>
              </a:rPr>
              <a:t>0</a:t>
            </a:r>
            <a:r>
              <a:rPr lang="en-US" altLang="en-US" sz="2400" dirty="0">
                <a:sym typeface="Symbol" pitchFamily="18" charset="2"/>
              </a:rPr>
              <a:t> = 3 m.</a:t>
            </a:r>
          </a:p>
          <a:p>
            <a:pPr eaLnBrk="1" hangingPunct="1">
              <a:spcBef>
                <a:spcPct val="0"/>
              </a:spcBef>
              <a:buFontTx/>
              <a:buNone/>
            </a:pPr>
            <a:r>
              <a:rPr lang="en-US" altLang="en-US" sz="2400" dirty="0">
                <a:sym typeface="Symbol" pitchFamily="18" charset="2"/>
              </a:rPr>
              <a:t></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(1/2)</a:t>
            </a:r>
            <a:r>
              <a:rPr lang="en-US" altLang="en-US" sz="2400" i="1" dirty="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(1/2)(2)(3.59</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)(3</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dirty="0">
                <a:cs typeface="Courier New" pitchFamily="49" charset="0"/>
                <a:sym typeface="Symbol" pitchFamily="18" charset="2"/>
              </a:rPr>
              <a:t>116 J.</a:t>
            </a:r>
          </a:p>
          <a:p>
            <a:pPr eaLnBrk="1" hangingPunct="1">
              <a:spcBef>
                <a:spcPct val="0"/>
              </a:spcBef>
              <a:buFontTx/>
              <a:buNone/>
            </a:pPr>
            <a:r>
              <a:rPr lang="en-US" altLang="en-US" sz="2400" dirty="0">
                <a:sym typeface="Symbol" pitchFamily="18" charset="2"/>
              </a:rPr>
              <a:t>(b) What is the potential energy of this system when </a:t>
            </a:r>
            <a:r>
              <a:rPr lang="en-US" altLang="en-US" sz="2400" i="1" dirty="0">
                <a:sym typeface="Symbol" pitchFamily="18" charset="2"/>
              </a:rPr>
              <a:t>x</a:t>
            </a:r>
            <a:r>
              <a:rPr lang="en-US" altLang="en-US" sz="2400" dirty="0">
                <a:sym typeface="Symbol" pitchFamily="18" charset="2"/>
              </a:rPr>
              <a:t> = 2.50 m?</a:t>
            </a:r>
          </a:p>
          <a:p>
            <a:pPr eaLnBrk="1" hangingPunct="1">
              <a:spcBef>
                <a:spcPct val="0"/>
              </a:spcBef>
              <a:buFontTx/>
              <a:buNone/>
            </a:pPr>
            <a:r>
              <a:rPr lang="en-US" altLang="en-US" sz="2400" dirty="0">
                <a:sym typeface="Symbol" pitchFamily="18" charset="2"/>
              </a:rPr>
              <a:t></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(1/2)</a:t>
            </a:r>
            <a:r>
              <a:rPr lang="en-US" altLang="en-US" sz="2400" i="1" dirty="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(1/2)(2)(3.59</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)(2.5</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dirty="0">
                <a:cs typeface="Courier New" pitchFamily="49" charset="0"/>
                <a:sym typeface="Symbol" pitchFamily="18" charset="2"/>
              </a:rPr>
              <a:t>80.6 J.</a:t>
            </a:r>
            <a:endParaRPr lang="en-US" altLang="en-US" sz="2400" dirty="0">
              <a:sym typeface="Symbol" pitchFamily="18" charset="2"/>
            </a:endParaRPr>
          </a:p>
          <a:p>
            <a:pPr eaLnBrk="1" hangingPunct="1">
              <a:spcBef>
                <a:spcPct val="0"/>
              </a:spcBef>
              <a:buFontTx/>
              <a:buNone/>
            </a:pPr>
            <a:endParaRPr lang="en-US" altLang="en-US" sz="2400" dirty="0">
              <a:cs typeface="Courier New" pitchFamily="49" charset="0"/>
              <a:sym typeface="Symbol" pitchFamily="18" charset="2"/>
            </a:endParaRPr>
          </a:p>
        </p:txBody>
      </p:sp>
      <p:sp>
        <p:nvSpPr>
          <p:cNvPr id="48132" name="Rectangle 3"/>
          <p:cNvSpPr>
            <a:spLocks noChangeArrowheads="1"/>
          </p:cNvSpPr>
          <p:nvPr/>
        </p:nvSpPr>
        <p:spPr bwMode="auto">
          <a:xfrm>
            <a:off x="685800" y="1343025"/>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sp>
        <p:nvSpPr>
          <p:cNvPr id="709637" name="Freeform 5"/>
          <p:cNvSpPr>
            <a:spLocks/>
          </p:cNvSpPr>
          <p:nvPr/>
        </p:nvSpPr>
        <p:spPr bwMode="auto">
          <a:xfrm>
            <a:off x="4648200" y="2060575"/>
            <a:ext cx="3255963"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38" name="Rectangle 6"/>
          <p:cNvSpPr>
            <a:spLocks noChangeArrowheads="1"/>
          </p:cNvSpPr>
          <p:nvPr/>
        </p:nvSpPr>
        <p:spPr bwMode="auto">
          <a:xfrm>
            <a:off x="7802563" y="20621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4479925" y="2060575"/>
            <a:ext cx="4664075" cy="1346200"/>
            <a:chOff x="1708" y="3117"/>
            <a:chExt cx="2938" cy="848"/>
          </a:xfrm>
        </p:grpSpPr>
        <p:sp>
          <p:nvSpPr>
            <p:cNvPr id="48139" name="Freeform 8"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9"/>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41" name="Group 10"/>
            <p:cNvGrpSpPr>
              <a:grpSpLocks/>
            </p:cNvGrpSpPr>
            <p:nvPr/>
          </p:nvGrpSpPr>
          <p:grpSpPr bwMode="auto">
            <a:xfrm>
              <a:off x="2361" y="3117"/>
              <a:ext cx="2084" cy="848"/>
              <a:chOff x="2688" y="1584"/>
              <a:chExt cx="2084" cy="848"/>
            </a:xfrm>
          </p:grpSpPr>
          <p:sp>
            <p:nvSpPr>
              <p:cNvPr id="48142" name="Line 11"/>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3" name="Line 12"/>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Text Box 13"/>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8145" name="Text Box 14"/>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8146" name="Line 15"/>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Line 16"/>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17"/>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18"/>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19"/>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20"/>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21"/>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Line 22"/>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9655" name="Picture 23"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005763" y="207010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9657" name="Rectangle 25"/>
          <p:cNvSpPr>
            <a:spLocks noChangeArrowheads="1"/>
          </p:cNvSpPr>
          <p:nvPr/>
        </p:nvSpPr>
        <p:spPr bwMode="auto">
          <a:xfrm>
            <a:off x="900113" y="4779963"/>
            <a:ext cx="2187575" cy="37306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81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9634">
                                            <p:txEl>
                                              <p:pRg st="0" end="0"/>
                                            </p:txEl>
                                          </p:spTgt>
                                        </p:tgtEl>
                                        <p:attrNameLst>
                                          <p:attrName>style.visibility</p:attrName>
                                        </p:attrNameLst>
                                      </p:cBhvr>
                                      <p:to>
                                        <p:strVal val="visible"/>
                                      </p:to>
                                    </p:set>
                                    <p:anim calcmode="lin" valueType="num">
                                      <p:cBhvr additive="base">
                                        <p:cTn id="7" dur="500" fill="hold"/>
                                        <p:tgtEl>
                                          <p:spTgt spid="70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9634">
                                            <p:txEl>
                                              <p:pRg st="1" end="1"/>
                                            </p:txEl>
                                          </p:spTgt>
                                        </p:tgtEl>
                                        <p:attrNameLst>
                                          <p:attrName>style.visibility</p:attrName>
                                        </p:attrNameLst>
                                      </p:cBhvr>
                                      <p:to>
                                        <p:strVal val="visible"/>
                                      </p:to>
                                    </p:set>
                                    <p:anim calcmode="lin" valueType="num">
                                      <p:cBhvr additive="base">
                                        <p:cTn id="13" dur="500" fill="hold"/>
                                        <p:tgtEl>
                                          <p:spTgt spid="70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709637"/>
                                        </p:tgtEl>
                                        <p:attrNameLst>
                                          <p:attrName>style.visibility</p:attrName>
                                        </p:attrNameLst>
                                      </p:cBhvr>
                                      <p:to>
                                        <p:strVal val="visible"/>
                                      </p:to>
                                    </p:set>
                                    <p:animEffect transition="in" filter="fade">
                                      <p:cBhvr>
                                        <p:cTn id="17" dur="2000"/>
                                        <p:tgtEl>
                                          <p:spTgt spid="709637"/>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709638"/>
                                        </p:tgtEl>
                                        <p:attrNameLst>
                                          <p:attrName>style.visibility</p:attrName>
                                        </p:attrNameLst>
                                      </p:cBhvr>
                                      <p:to>
                                        <p:strVal val="visible"/>
                                      </p:to>
                                    </p:set>
                                    <p:animEffect transition="in" filter="fade">
                                      <p:cBhvr>
                                        <p:cTn id="20" dur="2000"/>
                                        <p:tgtEl>
                                          <p:spTgt spid="709638"/>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2" presetClass="entr" presetSubtype="2" fill="hold" nodeType="withEffect">
                                  <p:stCondLst>
                                    <p:cond delay="0"/>
                                  </p:stCondLst>
                                  <p:childTnLst>
                                    <p:set>
                                      <p:cBhvr>
                                        <p:cTn id="25" dur="1" fill="hold">
                                          <p:stCondLst>
                                            <p:cond delay="0"/>
                                          </p:stCondLst>
                                        </p:cTn>
                                        <p:tgtEl>
                                          <p:spTgt spid="709655"/>
                                        </p:tgtEl>
                                        <p:attrNameLst>
                                          <p:attrName>style.visibility</p:attrName>
                                        </p:attrNameLst>
                                      </p:cBhvr>
                                      <p:to>
                                        <p:strVal val="visible"/>
                                      </p:to>
                                    </p:set>
                                    <p:anim calcmode="lin" valueType="num">
                                      <p:cBhvr additive="base">
                                        <p:cTn id="26" dur="500" fill="hold"/>
                                        <p:tgtEl>
                                          <p:spTgt spid="709655"/>
                                        </p:tgtEl>
                                        <p:attrNameLst>
                                          <p:attrName>ppt_x</p:attrName>
                                        </p:attrNameLst>
                                      </p:cBhvr>
                                      <p:tavLst>
                                        <p:tav tm="0">
                                          <p:val>
                                            <p:strVal val="1+#ppt_w/2"/>
                                          </p:val>
                                        </p:tav>
                                        <p:tav tm="100000">
                                          <p:val>
                                            <p:strVal val="#ppt_x"/>
                                          </p:val>
                                        </p:tav>
                                      </p:tavLst>
                                    </p:anim>
                                    <p:anim calcmode="lin" valueType="num">
                                      <p:cBhvr additive="base">
                                        <p:cTn id="27" dur="500" fill="hold"/>
                                        <p:tgtEl>
                                          <p:spTgt spid="709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2" fill="hold" nodeType="clickEffect">
                                  <p:stCondLst>
                                    <p:cond delay="0"/>
                                  </p:stCondLst>
                                  <p:childTnLst>
                                    <p:anim calcmode="lin" valueType="num">
                                      <p:cBhvr additive="base">
                                        <p:cTn id="31" dur="500"/>
                                        <p:tgtEl>
                                          <p:spTgt spid="709655"/>
                                        </p:tgtEl>
                                        <p:attrNameLst>
                                          <p:attrName>ppt_x</p:attrName>
                                        </p:attrNameLst>
                                      </p:cBhvr>
                                      <p:tavLst>
                                        <p:tav tm="0">
                                          <p:val>
                                            <p:strVal val="ppt_x"/>
                                          </p:val>
                                        </p:tav>
                                        <p:tav tm="100000">
                                          <p:val>
                                            <p:strVal val="1+ppt_w/2"/>
                                          </p:val>
                                        </p:tav>
                                      </p:tavLst>
                                    </p:anim>
                                    <p:anim calcmode="lin" valueType="num">
                                      <p:cBhvr additive="base">
                                        <p:cTn id="32" dur="500"/>
                                        <p:tgtEl>
                                          <p:spTgt spid="709655"/>
                                        </p:tgtEl>
                                        <p:attrNameLst>
                                          <p:attrName>ppt_y</p:attrName>
                                        </p:attrNameLst>
                                      </p:cBhvr>
                                      <p:tavLst>
                                        <p:tav tm="0">
                                          <p:val>
                                            <p:strVal val="ppt_y"/>
                                          </p:val>
                                        </p:tav>
                                        <p:tav tm="100000">
                                          <p:val>
                                            <p:strVal val="ppt_y"/>
                                          </p:val>
                                        </p:tav>
                                      </p:tavLst>
                                    </p:anim>
                                    <p:set>
                                      <p:cBhvr>
                                        <p:cTn id="33" dur="1" fill="hold">
                                          <p:stCondLst>
                                            <p:cond delay="499"/>
                                          </p:stCondLst>
                                        </p:cTn>
                                        <p:tgtEl>
                                          <p:spTgt spid="70965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6" presetClass="emph" presetSubtype="0" repeatCount="indefinite" accel="50000" decel="50000" autoRev="1" fill="hold" grpId="1" nodeType="withEffect">
                                  <p:stCondLst>
                                    <p:cond delay="0"/>
                                  </p:stCondLst>
                                  <p:childTnLst>
                                    <p:animScale>
                                      <p:cBhvr>
                                        <p:cTn id="35" dur="1000" fill="hold"/>
                                        <p:tgtEl>
                                          <p:spTgt spid="709637"/>
                                        </p:tgtEl>
                                      </p:cBhvr>
                                      <p:by x="50000" y="100000"/>
                                    </p:animScale>
                                  </p:childTnLst>
                                </p:cTn>
                              </p:par>
                              <p:par>
                                <p:cTn id="36" presetID="35" presetClass="path" presetSubtype="0" repeatCount="indefinite" accel="50000" decel="50000" autoRev="1" fill="hold" grpId="2" nodeType="withEffect">
                                  <p:stCondLst>
                                    <p:cond delay="0"/>
                                  </p:stCondLst>
                                  <p:childTnLst>
                                    <p:animMotion origin="layout" path="M -5.55556E-7 -2.59259E-6 L -0.10399 -2.59259E-6 " pathEditMode="relative" rAng="0" ptsTypes="AA">
                                      <p:cBhvr>
                                        <p:cTn id="37" dur="1000" fill="hold"/>
                                        <p:tgtEl>
                                          <p:spTgt spid="709637"/>
                                        </p:tgtEl>
                                        <p:attrNameLst>
                                          <p:attrName>ppt_x</p:attrName>
                                          <p:attrName>ppt_y</p:attrName>
                                        </p:attrNameLst>
                                      </p:cBhvr>
                                      <p:rCtr x="-5208" y="0"/>
                                    </p:animMotion>
                                  </p:childTnLst>
                                </p:cTn>
                              </p:par>
                              <p:par>
                                <p:cTn id="38" presetID="35" presetClass="path" presetSubtype="0" repeatCount="indefinite" accel="50000" decel="50000" autoRev="1" fill="hold" grpId="1" nodeType="withEffect">
                                  <p:stCondLst>
                                    <p:cond delay="0"/>
                                  </p:stCondLst>
                                  <p:childTnLst>
                                    <p:animMotion origin="layout" path="M -1.38889E-6 -2.59259E-6 L -0.19861 -2.59259E-6 " pathEditMode="relative" rAng="0" ptsTypes="AA">
                                      <p:cBhvr>
                                        <p:cTn id="39" dur="1000" fill="hold"/>
                                        <p:tgtEl>
                                          <p:spTgt spid="709638"/>
                                        </p:tgtEl>
                                        <p:attrNameLst>
                                          <p:attrName>ppt_x</p:attrName>
                                          <p:attrName>ppt_y</p:attrName>
                                        </p:attrNameLst>
                                      </p:cBhvr>
                                      <p:rCtr x="-9931" y="0"/>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09634">
                                            <p:txEl>
                                              <p:pRg st="2" end="2"/>
                                            </p:txEl>
                                          </p:spTgt>
                                        </p:tgtEl>
                                        <p:attrNameLst>
                                          <p:attrName>style.visibility</p:attrName>
                                        </p:attrNameLst>
                                      </p:cBhvr>
                                      <p:to>
                                        <p:strVal val="visible"/>
                                      </p:to>
                                    </p:set>
                                    <p:anim calcmode="lin" valueType="num">
                                      <p:cBhvr additive="base">
                                        <p:cTn id="44" dur="500" fill="hold"/>
                                        <p:tgtEl>
                                          <p:spTgt spid="70963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09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09634">
                                            <p:txEl>
                                              <p:pRg st="3" end="3"/>
                                            </p:txEl>
                                          </p:spTgt>
                                        </p:tgtEl>
                                        <p:attrNameLst>
                                          <p:attrName>style.visibility</p:attrName>
                                        </p:attrNameLst>
                                      </p:cBhvr>
                                      <p:to>
                                        <p:strVal val="visible"/>
                                      </p:to>
                                    </p:set>
                                    <p:anim calcmode="lin" valueType="num">
                                      <p:cBhvr additive="base">
                                        <p:cTn id="50" dur="500" fill="hold"/>
                                        <p:tgtEl>
                                          <p:spTgt spid="70963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09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09634">
                                            <p:txEl>
                                              <p:pRg st="4" end="4"/>
                                            </p:txEl>
                                          </p:spTgt>
                                        </p:tgtEl>
                                        <p:attrNameLst>
                                          <p:attrName>style.visibility</p:attrName>
                                        </p:attrNameLst>
                                      </p:cBhvr>
                                      <p:to>
                                        <p:strVal val="visible"/>
                                      </p:to>
                                    </p:set>
                                    <p:anim calcmode="lin" valueType="num">
                                      <p:cBhvr additive="base">
                                        <p:cTn id="56" dur="500" fill="hold"/>
                                        <p:tgtEl>
                                          <p:spTgt spid="70963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09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09634">
                                            <p:txEl>
                                              <p:pRg st="5" end="5"/>
                                            </p:txEl>
                                          </p:spTgt>
                                        </p:tgtEl>
                                        <p:attrNameLst>
                                          <p:attrName>style.visibility</p:attrName>
                                        </p:attrNameLst>
                                      </p:cBhvr>
                                      <p:to>
                                        <p:strVal val="visible"/>
                                      </p:to>
                                    </p:set>
                                    <p:anim calcmode="lin" valueType="num">
                                      <p:cBhvr additive="base">
                                        <p:cTn id="62" dur="500" fill="hold"/>
                                        <p:tgtEl>
                                          <p:spTgt spid="70963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09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709656">
                                            <p:txEl>
                                              <p:pRg st="1" end="1"/>
                                            </p:txEl>
                                          </p:spTgt>
                                        </p:tgtEl>
                                        <p:attrNameLst>
                                          <p:attrName>style.visibility</p:attrName>
                                        </p:attrNameLst>
                                      </p:cBhvr>
                                      <p:to>
                                        <p:strVal val="visible"/>
                                      </p:to>
                                    </p:set>
                                    <p:anim calcmode="lin" valueType="num">
                                      <p:cBhvr additive="base">
                                        <p:cTn id="68" dur="500" fill="hold"/>
                                        <p:tgtEl>
                                          <p:spTgt spid="70965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096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709656">
                                            <p:txEl>
                                              <p:pRg st="2" end="2"/>
                                            </p:txEl>
                                          </p:spTgt>
                                        </p:tgtEl>
                                        <p:attrNameLst>
                                          <p:attrName>style.visibility</p:attrName>
                                        </p:attrNameLst>
                                      </p:cBhvr>
                                      <p:to>
                                        <p:strVal val="visible"/>
                                      </p:to>
                                    </p:set>
                                    <p:anim calcmode="lin" valueType="num">
                                      <p:cBhvr additive="base">
                                        <p:cTn id="74" dur="500" fill="hold"/>
                                        <p:tgtEl>
                                          <p:spTgt spid="709656">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96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709657"/>
                                        </p:tgtEl>
                                        <p:attrNameLst>
                                          <p:attrName>style.visibility</p:attrName>
                                        </p:attrNameLst>
                                      </p:cBhvr>
                                      <p:to>
                                        <p:strVal val="visible"/>
                                      </p:to>
                                    </p:set>
                                    <p:animEffect transition="in" filter="wipe(left)">
                                      <p:cBhvr>
                                        <p:cTn id="80" dur="500"/>
                                        <p:tgtEl>
                                          <p:spTgt spid="709657"/>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7" grpId="0" animBg="1"/>
      <p:bldP spid="709637" grpId="1" animBg="1"/>
      <p:bldP spid="709637" grpId="2" animBg="1"/>
      <p:bldP spid="709638" grpId="0" animBg="1"/>
      <p:bldP spid="709638" grpId="1" animBg="1"/>
      <p:bldP spid="7096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616" name="Rectangle 32"/>
          <p:cNvSpPr>
            <a:spLocks noChangeArrowheads="1"/>
          </p:cNvSpPr>
          <p:nvPr/>
        </p:nvSpPr>
        <p:spPr bwMode="auto">
          <a:xfrm>
            <a:off x="690563" y="1781175"/>
            <a:ext cx="7772400" cy="50768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a:t>
            </a:r>
            <a:r>
              <a:rPr lang="en-US" altLang="en-US" sz="2400">
                <a:sym typeface="Symbol" pitchFamily="18" charset="2"/>
              </a:rPr>
              <a:t>A 2-kg mass is un-                                                               dergoing SHM with                                                                        a displacement vs.                                                                     time plot shown. </a:t>
            </a:r>
          </a:p>
          <a:p>
            <a:pPr eaLnBrk="1" hangingPunct="1">
              <a:spcBef>
                <a:spcPct val="0"/>
              </a:spcBef>
              <a:buFontTx/>
              <a:buAutoNum type="alphaLcParenBoth"/>
            </a:pPr>
            <a:r>
              <a:rPr lang="en-US" altLang="en-US" sz="2400">
                <a:sym typeface="Symbol" pitchFamily="18" charset="2"/>
              </a:rPr>
              <a:t> What is the total energy of this system?</a:t>
            </a:r>
          </a:p>
          <a:p>
            <a:pPr eaLnBrk="1" hangingPunct="1">
              <a:lnSpc>
                <a:spcPct val="95000"/>
              </a:lnSpc>
              <a:spcBef>
                <a:spcPct val="0"/>
              </a:spcBef>
              <a:buFontTx/>
              <a:buNone/>
            </a:pPr>
            <a:r>
              <a:rPr lang="en-US" altLang="en-US" sz="2400">
                <a:sym typeface="Symbol" pitchFamily="18" charset="2"/>
              </a:rPr>
              <a:t>  = 2 </a:t>
            </a:r>
            <a:r>
              <a:rPr lang="en-US" altLang="en-US" sz="2400" i="1">
                <a:sym typeface="Symbol" pitchFamily="18" charset="2"/>
              </a:rPr>
              <a:t>/ T</a:t>
            </a:r>
            <a:r>
              <a:rPr lang="en-US" altLang="en-US" sz="2400">
                <a:sym typeface="Symbol" pitchFamily="18" charset="2"/>
              </a:rPr>
              <a:t> = 2 </a:t>
            </a:r>
            <a:r>
              <a:rPr lang="en-US" altLang="en-US" sz="2400" i="1">
                <a:sym typeface="Symbol" pitchFamily="18" charset="2"/>
              </a:rPr>
              <a:t>/ </a:t>
            </a:r>
            <a:r>
              <a:rPr lang="en-US" altLang="en-US" sz="2400">
                <a:sym typeface="Symbol" pitchFamily="18" charset="2"/>
              </a:rPr>
              <a:t>0.3 = 20.94 rad</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0</a:t>
            </a:r>
            <a:r>
              <a:rPr lang="en-US" altLang="en-US" sz="2400">
                <a:sym typeface="Symbol" pitchFamily="18" charset="2"/>
              </a:rPr>
              <a:t> = .0040 m.</a:t>
            </a:r>
          </a:p>
          <a:p>
            <a:pPr eaLnBrk="1" hangingPunct="1">
              <a:lnSpc>
                <a:spcPct val="95000"/>
              </a:lnSpc>
              <a:spcBef>
                <a:spcPct val="0"/>
              </a:spcBef>
              <a:buFontTx/>
              <a:buNone/>
            </a:pPr>
            <a:r>
              <a:rPr lang="en-US" altLang="en-US" sz="2400">
                <a:sym typeface="Symbol" pitchFamily="18" charset="2"/>
              </a:rPr>
              <a:t>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(1/2)(2)(20.94</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)(.0040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a:cs typeface="Courier New" pitchFamily="49" charset="0"/>
                <a:sym typeface="Symbol" pitchFamily="18" charset="2"/>
              </a:rPr>
              <a:t>.0070 J.</a:t>
            </a:r>
          </a:p>
          <a:p>
            <a:pPr eaLnBrk="1" hangingPunct="1">
              <a:spcBef>
                <a:spcPct val="0"/>
              </a:spcBef>
              <a:buFontTx/>
              <a:buNone/>
            </a:pPr>
            <a:r>
              <a:rPr lang="en-US" altLang="en-US" sz="2400">
                <a:sym typeface="Symbol" pitchFamily="18" charset="2"/>
              </a:rPr>
              <a:t>(b) What is the potential energy at </a:t>
            </a:r>
            <a:r>
              <a:rPr lang="en-US" altLang="en-US" sz="2400" i="1">
                <a:sym typeface="Symbol" pitchFamily="18" charset="2"/>
              </a:rPr>
              <a:t>t</a:t>
            </a:r>
            <a:r>
              <a:rPr lang="en-US" altLang="en-US" sz="2400">
                <a:sym typeface="Symbol" pitchFamily="18" charset="2"/>
              </a:rPr>
              <a:t> = 0.125 s?</a:t>
            </a:r>
          </a:p>
          <a:p>
            <a:pPr eaLnBrk="1" hangingPunct="1">
              <a:lnSpc>
                <a:spcPct val="95000"/>
              </a:lnSpc>
              <a:spcBef>
                <a:spcPct val="0"/>
              </a:spcBef>
              <a:buFontTx/>
              <a:buNone/>
            </a:pPr>
            <a:r>
              <a:rPr lang="en-US" altLang="en-US" sz="2400">
                <a:sym typeface="Symbol" pitchFamily="18" charset="2"/>
              </a:rPr>
              <a:t> </a:t>
            </a:r>
            <a:r>
              <a:rPr lang="en-US" altLang="en-US" sz="2400">
                <a:solidFill>
                  <a:srgbClr val="000000"/>
                </a:solidFill>
                <a:sym typeface="Symbol" pitchFamily="18" charset="2"/>
              </a:rPr>
              <a:t>From the graph </a:t>
            </a:r>
            <a:r>
              <a:rPr lang="en-US" altLang="en-US" sz="2400" i="1">
                <a:solidFill>
                  <a:srgbClr val="000000"/>
                </a:solidFill>
                <a:sym typeface="Symbol" pitchFamily="18" charset="2"/>
              </a:rPr>
              <a:t>x</a:t>
            </a:r>
            <a:r>
              <a:rPr lang="en-US" altLang="en-US" sz="2400">
                <a:solidFill>
                  <a:srgbClr val="000000"/>
                </a:solidFill>
                <a:sym typeface="Symbol" pitchFamily="18" charset="2"/>
              </a:rPr>
              <a:t> = 0.0020 m so that</a:t>
            </a:r>
            <a:endParaRPr lang="en-US" altLang="en-US" sz="2400">
              <a:sym typeface="Symbol" pitchFamily="18" charset="2"/>
            </a:endParaRPr>
          </a:p>
          <a:p>
            <a:pPr eaLnBrk="1" hangingPunct="1">
              <a:lnSpc>
                <a:spcPct val="95000"/>
              </a:lnSpc>
              <a:spcBef>
                <a:spcPct val="0"/>
              </a:spcBef>
              <a:buFontTx/>
              <a:buNone/>
            </a:pPr>
            <a:r>
              <a:rPr lang="en-US" altLang="en-US" sz="2400">
                <a:sym typeface="Symbol" pitchFamily="18" charset="2"/>
              </a:rPr>
              <a:t>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 (1/2)</a:t>
            </a:r>
            <a:r>
              <a:rPr lang="en-US" altLang="en-US" sz="2400" i="1">
                <a:solidFill>
                  <a:srgbClr val="000000"/>
                </a:solidFill>
                <a:cs typeface="Times New Roman" pitchFamily="18" charset="0"/>
                <a:sym typeface="Symbol" pitchFamily="18" charset="2"/>
              </a:rPr>
              <a:t>m</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x</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(1/2)(2)(20.94</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)(.0020</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a:t>
            </a:r>
            <a:r>
              <a:rPr lang="en-US" altLang="en-US" sz="2400">
                <a:cs typeface="Courier New" pitchFamily="49" charset="0"/>
                <a:sym typeface="Symbol" pitchFamily="18" charset="2"/>
              </a:rPr>
              <a:t>.0018 J.</a:t>
            </a:r>
          </a:p>
          <a:p>
            <a:pPr eaLnBrk="1" hangingPunct="1">
              <a:spcBef>
                <a:spcPct val="0"/>
              </a:spcBef>
              <a:buFontTx/>
              <a:buNone/>
            </a:pPr>
            <a:r>
              <a:rPr lang="en-US" altLang="en-US" sz="2400">
                <a:sym typeface="Symbol" pitchFamily="18" charset="2"/>
              </a:rPr>
              <a:t>(c) What is the kinetic energy at </a:t>
            </a:r>
            <a:r>
              <a:rPr lang="en-US" altLang="en-US" sz="2400" i="1">
                <a:sym typeface="Symbol" pitchFamily="18" charset="2"/>
              </a:rPr>
              <a:t>t</a:t>
            </a:r>
            <a:r>
              <a:rPr lang="en-US" altLang="en-US" sz="2400">
                <a:sym typeface="Symbol" pitchFamily="18" charset="2"/>
              </a:rPr>
              <a:t> = 0.125 s?</a:t>
            </a:r>
          </a:p>
          <a:p>
            <a:pPr eaLnBrk="1" hangingPunct="1">
              <a:lnSpc>
                <a:spcPct val="95000"/>
              </a:lnSpc>
              <a:spcBef>
                <a:spcPct val="0"/>
              </a:spcBef>
              <a:buFontTx/>
              <a:buNone/>
            </a:pPr>
            <a:r>
              <a:rPr lang="en-US" altLang="en-US" sz="2400">
                <a:sym typeface="Symbol" pitchFamily="18" charset="2"/>
              </a:rPr>
              <a:t> </a:t>
            </a:r>
            <a:r>
              <a:rPr lang="en-US" altLang="en-US" sz="2400">
                <a:solidFill>
                  <a:srgbClr val="000000"/>
                </a:solidFill>
                <a:sym typeface="Symbol" pitchFamily="18" charset="2"/>
              </a:rPr>
              <a:t>From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a:t>
            </a:r>
            <a:r>
              <a:rPr lang="en-US" altLang="en-US" sz="2400">
                <a:solidFill>
                  <a:srgbClr val="000000"/>
                </a:solidFill>
                <a:sym typeface="Symbol" pitchFamily="18" charset="2"/>
              </a:rPr>
              <a:t>we get</a:t>
            </a:r>
            <a:endParaRPr lang="en-US" altLang="en-US" sz="2400">
              <a:sym typeface="Symbol" pitchFamily="18" charset="2"/>
            </a:endParaRPr>
          </a:p>
          <a:p>
            <a:pPr eaLnBrk="1" hangingPunct="1">
              <a:lnSpc>
                <a:spcPct val="95000"/>
              </a:lnSpc>
              <a:spcBef>
                <a:spcPct val="0"/>
              </a:spcBef>
              <a:buFontTx/>
              <a:buNone/>
            </a:pPr>
            <a:r>
              <a:rPr lang="en-US" altLang="en-US" sz="2400">
                <a:sym typeface="Symbol" pitchFamily="18" charset="2"/>
              </a:rPr>
              <a:t>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 .0018 = </a:t>
            </a:r>
            <a:r>
              <a:rPr lang="en-US" altLang="en-US" sz="2400">
                <a:cs typeface="Courier New" pitchFamily="49" charset="0"/>
                <a:sym typeface="Symbol" pitchFamily="18" charset="2"/>
              </a:rPr>
              <a:t>.0070 so that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.0052 J.</a:t>
            </a:r>
          </a:p>
        </p:txBody>
      </p:sp>
      <p:sp>
        <p:nvSpPr>
          <p:cNvPr id="49155" name="Rectangle 2"/>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pic>
        <p:nvPicPr>
          <p:cNvPr id="707618" name="Picture 34"/>
          <p:cNvPicPr>
            <a:picLocks noChangeAspect="1" noChangeArrowheads="1"/>
          </p:cNvPicPr>
          <p:nvPr/>
        </p:nvPicPr>
        <p:blipFill>
          <a:blip r:embed="rId6"/>
          <a:srcRect/>
          <a:stretch>
            <a:fillRect/>
          </a:stretch>
        </p:blipFill>
        <p:spPr bwMode="auto">
          <a:xfrm>
            <a:off x="3503613" y="1851025"/>
            <a:ext cx="5516562"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619" name="Line 35"/>
          <p:cNvSpPr>
            <a:spLocks noChangeShapeType="1"/>
          </p:cNvSpPr>
          <p:nvPr/>
        </p:nvSpPr>
        <p:spPr bwMode="auto">
          <a:xfrm>
            <a:off x="3956050" y="2770188"/>
            <a:ext cx="24796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620" name="Line 36"/>
          <p:cNvSpPr>
            <a:spLocks noChangeShapeType="1"/>
          </p:cNvSpPr>
          <p:nvPr/>
        </p:nvSpPr>
        <p:spPr bwMode="auto">
          <a:xfrm flipV="1">
            <a:off x="3962400" y="1946786"/>
            <a:ext cx="4916" cy="8138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21" name="Line 37"/>
          <p:cNvSpPr>
            <a:spLocks noChangeShapeType="1"/>
          </p:cNvSpPr>
          <p:nvPr/>
        </p:nvSpPr>
        <p:spPr bwMode="auto">
          <a:xfrm flipH="1" flipV="1">
            <a:off x="4997450" y="2355850"/>
            <a:ext cx="0" cy="38576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7616">
                                            <p:txEl>
                                              <p:pRg st="0" end="0"/>
                                            </p:txEl>
                                          </p:spTgt>
                                        </p:tgtEl>
                                        <p:attrNameLst>
                                          <p:attrName>style.visibility</p:attrName>
                                        </p:attrNameLst>
                                      </p:cBhvr>
                                      <p:to>
                                        <p:strVal val="visible"/>
                                      </p:to>
                                    </p:set>
                                    <p:anim calcmode="lin" valueType="num">
                                      <p:cBhvr additive="base">
                                        <p:cTn id="7" dur="500" fill="hold"/>
                                        <p:tgtEl>
                                          <p:spTgt spid="7076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6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07618"/>
                                        </p:tgtEl>
                                        <p:attrNameLst>
                                          <p:attrName>style.visibility</p:attrName>
                                        </p:attrNameLst>
                                      </p:cBhvr>
                                      <p:to>
                                        <p:strVal val="visible"/>
                                      </p:to>
                                    </p:set>
                                    <p:anim calcmode="lin" valueType="num">
                                      <p:cBhvr>
                                        <p:cTn id="11" dur="500" fill="hold"/>
                                        <p:tgtEl>
                                          <p:spTgt spid="707618"/>
                                        </p:tgtEl>
                                        <p:attrNameLst>
                                          <p:attrName>ppt_w</p:attrName>
                                        </p:attrNameLst>
                                      </p:cBhvr>
                                      <p:tavLst>
                                        <p:tav tm="0">
                                          <p:val>
                                            <p:fltVal val="0"/>
                                          </p:val>
                                        </p:tav>
                                        <p:tav tm="100000">
                                          <p:val>
                                            <p:strVal val="#ppt_w"/>
                                          </p:val>
                                        </p:tav>
                                      </p:tavLst>
                                    </p:anim>
                                    <p:anim calcmode="lin" valueType="num">
                                      <p:cBhvr>
                                        <p:cTn id="12" dur="500" fill="hold"/>
                                        <p:tgtEl>
                                          <p:spTgt spid="707618"/>
                                        </p:tgtEl>
                                        <p:attrNameLst>
                                          <p:attrName>ppt_h</p:attrName>
                                        </p:attrNameLst>
                                      </p:cBhvr>
                                      <p:tavLst>
                                        <p:tav tm="0">
                                          <p:val>
                                            <p:fltVal val="0"/>
                                          </p:val>
                                        </p:tav>
                                        <p:tav tm="100000">
                                          <p:val>
                                            <p:strVal val="#ppt_h"/>
                                          </p:val>
                                        </p:tav>
                                      </p:tavLst>
                                    </p:anim>
                                    <p:animEffect transition="in" filter="fade">
                                      <p:cBhvr>
                                        <p:cTn id="13" dur="500"/>
                                        <p:tgtEl>
                                          <p:spTgt spid="7076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07616">
                                            <p:txEl>
                                              <p:pRg st="1" end="1"/>
                                            </p:txEl>
                                          </p:spTgt>
                                        </p:tgtEl>
                                        <p:attrNameLst>
                                          <p:attrName>style.visibility</p:attrName>
                                        </p:attrNameLst>
                                      </p:cBhvr>
                                      <p:to>
                                        <p:strVal val="visible"/>
                                      </p:to>
                                    </p:set>
                                    <p:anim calcmode="lin" valueType="num">
                                      <p:cBhvr additive="base">
                                        <p:cTn id="18" dur="500" fill="hold"/>
                                        <p:tgtEl>
                                          <p:spTgt spid="7076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076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7619"/>
                                        </p:tgtEl>
                                        <p:attrNameLst>
                                          <p:attrName>style.visibility</p:attrName>
                                        </p:attrNameLst>
                                      </p:cBhvr>
                                      <p:to>
                                        <p:strVal val="visible"/>
                                      </p:to>
                                    </p:set>
                                    <p:animEffect transition="in" filter="wipe(left)">
                                      <p:cBhvr>
                                        <p:cTn id="24" dur="500"/>
                                        <p:tgtEl>
                                          <p:spTgt spid="707619"/>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07620"/>
                                        </p:tgtEl>
                                        <p:attrNameLst>
                                          <p:attrName>style.visibility</p:attrName>
                                        </p:attrNameLst>
                                      </p:cBhvr>
                                      <p:to>
                                        <p:strVal val="visible"/>
                                      </p:to>
                                    </p:set>
                                    <p:animEffect transition="in" filter="wipe(down)">
                                      <p:cBhvr>
                                        <p:cTn id="29" dur="500"/>
                                        <p:tgtEl>
                                          <p:spTgt spid="707620"/>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07616">
                                            <p:txEl>
                                              <p:pRg st="2" end="2"/>
                                            </p:txEl>
                                          </p:spTgt>
                                        </p:tgtEl>
                                        <p:attrNameLst>
                                          <p:attrName>style.visibility</p:attrName>
                                        </p:attrNameLst>
                                      </p:cBhvr>
                                      <p:to>
                                        <p:strVal val="visible"/>
                                      </p:to>
                                    </p:set>
                                    <p:anim calcmode="lin" valueType="num">
                                      <p:cBhvr additive="base">
                                        <p:cTn id="34" dur="500" fill="hold"/>
                                        <p:tgtEl>
                                          <p:spTgt spid="707616">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076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07616">
                                            <p:txEl>
                                              <p:pRg st="3" end="3"/>
                                            </p:txEl>
                                          </p:spTgt>
                                        </p:tgtEl>
                                        <p:attrNameLst>
                                          <p:attrName>style.visibility</p:attrName>
                                        </p:attrNameLst>
                                      </p:cBhvr>
                                      <p:to>
                                        <p:strVal val="visible"/>
                                      </p:to>
                                    </p:set>
                                    <p:anim calcmode="lin" valueType="num">
                                      <p:cBhvr additive="base">
                                        <p:cTn id="40" dur="500" fill="hold"/>
                                        <p:tgtEl>
                                          <p:spTgt spid="70761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076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07616">
                                            <p:txEl>
                                              <p:pRg st="4" end="4"/>
                                            </p:txEl>
                                          </p:spTgt>
                                        </p:tgtEl>
                                        <p:attrNameLst>
                                          <p:attrName>style.visibility</p:attrName>
                                        </p:attrNameLst>
                                      </p:cBhvr>
                                      <p:to>
                                        <p:strVal val="visible"/>
                                      </p:to>
                                    </p:set>
                                    <p:anim calcmode="lin" valueType="num">
                                      <p:cBhvr additive="base">
                                        <p:cTn id="46" dur="500" fill="hold"/>
                                        <p:tgtEl>
                                          <p:spTgt spid="707616">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076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07621"/>
                                        </p:tgtEl>
                                        <p:attrNameLst>
                                          <p:attrName>style.visibility</p:attrName>
                                        </p:attrNameLst>
                                      </p:cBhvr>
                                      <p:to>
                                        <p:strVal val="visible"/>
                                      </p:to>
                                    </p:set>
                                    <p:animEffect transition="in" filter="wipe(down)">
                                      <p:cBhvr>
                                        <p:cTn id="52" dur="500"/>
                                        <p:tgtEl>
                                          <p:spTgt spid="707621"/>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07616">
                                            <p:txEl>
                                              <p:pRg st="5" end="5"/>
                                            </p:txEl>
                                          </p:spTgt>
                                        </p:tgtEl>
                                        <p:attrNameLst>
                                          <p:attrName>style.visibility</p:attrName>
                                        </p:attrNameLst>
                                      </p:cBhvr>
                                      <p:to>
                                        <p:strVal val="visible"/>
                                      </p:to>
                                    </p:set>
                                    <p:anim calcmode="lin" valueType="num">
                                      <p:cBhvr additive="base">
                                        <p:cTn id="57" dur="500" fill="hold"/>
                                        <p:tgtEl>
                                          <p:spTgt spid="70761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076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07616">
                                            <p:txEl>
                                              <p:pRg st="6" end="6"/>
                                            </p:txEl>
                                          </p:spTgt>
                                        </p:tgtEl>
                                        <p:attrNameLst>
                                          <p:attrName>style.visibility</p:attrName>
                                        </p:attrNameLst>
                                      </p:cBhvr>
                                      <p:to>
                                        <p:strVal val="visible"/>
                                      </p:to>
                                    </p:set>
                                    <p:anim calcmode="lin" valueType="num">
                                      <p:cBhvr additive="base">
                                        <p:cTn id="63" dur="500" fill="hold"/>
                                        <p:tgtEl>
                                          <p:spTgt spid="707616">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076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707616">
                                            <p:txEl>
                                              <p:pRg st="7" end="7"/>
                                            </p:txEl>
                                          </p:spTgt>
                                        </p:tgtEl>
                                        <p:attrNameLst>
                                          <p:attrName>style.visibility</p:attrName>
                                        </p:attrNameLst>
                                      </p:cBhvr>
                                      <p:to>
                                        <p:strVal val="visible"/>
                                      </p:to>
                                    </p:set>
                                    <p:anim calcmode="lin" valueType="num">
                                      <p:cBhvr additive="base">
                                        <p:cTn id="69" dur="500" fill="hold"/>
                                        <p:tgtEl>
                                          <p:spTgt spid="70761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076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707616">
                                            <p:txEl>
                                              <p:pRg st="8" end="8"/>
                                            </p:txEl>
                                          </p:spTgt>
                                        </p:tgtEl>
                                        <p:attrNameLst>
                                          <p:attrName>style.visibility</p:attrName>
                                        </p:attrNameLst>
                                      </p:cBhvr>
                                      <p:to>
                                        <p:strVal val="visible"/>
                                      </p:to>
                                    </p:set>
                                    <p:anim calcmode="lin" valueType="num">
                                      <p:cBhvr additive="base">
                                        <p:cTn id="75" dur="500" fill="hold"/>
                                        <p:tgtEl>
                                          <p:spTgt spid="70761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0761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707616">
                                            <p:txEl>
                                              <p:pRg st="9" end="9"/>
                                            </p:txEl>
                                          </p:spTgt>
                                        </p:tgtEl>
                                        <p:attrNameLst>
                                          <p:attrName>style.visibility</p:attrName>
                                        </p:attrNameLst>
                                      </p:cBhvr>
                                      <p:to>
                                        <p:strVal val="visible"/>
                                      </p:to>
                                    </p:set>
                                    <p:anim calcmode="lin" valueType="num">
                                      <p:cBhvr additive="base">
                                        <p:cTn id="81" dur="500" fill="hold"/>
                                        <p:tgtEl>
                                          <p:spTgt spid="707616">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0761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19" grpId="0" animBg="1"/>
      <p:bldP spid="707620" grpId="0" animBg="1"/>
      <p:bldP spid="7076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487997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(a) Determine the maximum                                                 velocity of the mass.</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cs typeface="Times New Roman" pitchFamily="18" charset="0"/>
                <a:sym typeface="Symbol" pitchFamily="18" charset="2"/>
              </a:rPr>
              <a:t>When </a:t>
            </a:r>
            <a:r>
              <a:rPr lang="en-US" altLang="en-US" sz="2400" i="1" dirty="0" smtClean="0">
                <a:solidFill>
                  <a:srgbClr val="000000"/>
                </a:solidFill>
                <a:cs typeface="Times New Roman" pitchFamily="18" charset="0"/>
                <a:sym typeface="Symbol" pitchFamily="18" charset="2"/>
              </a:rPr>
              <a:t>E</a:t>
            </a:r>
            <a:r>
              <a:rPr lang="en-US" altLang="en-US" sz="2400" baseline="-25000" dirty="0" smtClean="0">
                <a:solidFill>
                  <a:srgbClr val="000000"/>
                </a:solidFill>
                <a:cs typeface="Times New Roman" pitchFamily="18" charset="0"/>
                <a:sym typeface="Symbol" pitchFamily="18" charset="2"/>
              </a:rPr>
              <a:t>K</a:t>
            </a:r>
            <a:r>
              <a:rPr lang="en-US" altLang="en-US" sz="2400" dirty="0" smtClean="0">
                <a:solidFill>
                  <a:srgbClr val="000000"/>
                </a:solidFill>
                <a:cs typeface="Times New Roman" pitchFamily="18" charset="0"/>
                <a:sym typeface="Symbol" pitchFamily="18" charset="2"/>
              </a:rPr>
              <a:t> is maximum, so is </a:t>
            </a:r>
            <a:r>
              <a:rPr lang="en-US" altLang="en-US" sz="2400" i="1" dirty="0" smtClean="0">
                <a:solidFill>
                  <a:srgbClr val="000000"/>
                </a:solidFill>
                <a:cs typeface="Times New Roman" pitchFamily="18" charset="0"/>
                <a:sym typeface="Symbol" pitchFamily="18" charset="2"/>
              </a:rPr>
              <a:t>v</a:t>
            </a:r>
            <a:r>
              <a:rPr lang="en-US" altLang="en-US" sz="2400" dirty="0" smtClean="0">
                <a:solidFill>
                  <a:srgbClr val="000000"/>
                </a:solidFill>
                <a:cs typeface="Times New Roman" pitchFamily="18" charset="0"/>
                <a:sym typeface="Symbol" pitchFamily="18" charset="2"/>
              </a:rPr>
              <a:t>. </a:t>
            </a:r>
          </a:p>
          <a:p>
            <a:pPr>
              <a:buFontTx/>
              <a:buNone/>
              <a:defRPr/>
            </a:pPr>
            <a:r>
              <a:rPr lang="en-US" altLang="en-US" sz="2400" dirty="0" smtClean="0">
                <a:solidFill>
                  <a:srgbClr val="000000"/>
                </a:solidFill>
                <a:cs typeface="Times New Roman" pitchFamily="18" charset="0"/>
                <a:sym typeface="Symbol" pitchFamily="18" charset="2"/>
              </a:rPr>
              <a:t>Thus 4.0 = (1</a:t>
            </a:r>
            <a:r>
              <a:rPr lang="en-US" altLang="en-US" sz="2400" i="1" dirty="0" smtClean="0">
                <a:solidFill>
                  <a:srgbClr val="000000"/>
                </a:solidFill>
                <a:cs typeface="Times New Roman" pitchFamily="18" charset="0"/>
                <a:sym typeface="Symbol" pitchFamily="18" charset="2"/>
              </a:rPr>
              <a:t>/</a:t>
            </a:r>
            <a:r>
              <a:rPr lang="en-US" altLang="en-US" sz="2400" i="1" baseline="-25000"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2)</a:t>
            </a:r>
            <a:r>
              <a:rPr lang="en-US" altLang="en-US" sz="2400" i="1" dirty="0" smtClean="0">
                <a:solidFill>
                  <a:srgbClr val="000000"/>
                </a:solidFill>
                <a:cs typeface="Times New Roman" pitchFamily="18" charset="0"/>
                <a:sym typeface="Symbol" pitchFamily="18" charset="2"/>
              </a:rPr>
              <a:t>mv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so that</a:t>
            </a:r>
          </a:p>
          <a:p>
            <a:pPr>
              <a:buFontTx/>
              <a:buNone/>
              <a:defRPr/>
            </a:pPr>
            <a:r>
              <a:rPr lang="en-US" altLang="en-US" sz="2400" dirty="0" smtClean="0">
                <a:solidFill>
                  <a:srgbClr val="000000"/>
                </a:solidFill>
                <a:latin typeface="+mn-lt"/>
                <a:cs typeface="Times New Roman" pitchFamily="18" charset="0"/>
                <a:sym typeface="Symbol" pitchFamily="18" charset="2"/>
              </a:rPr>
              <a:t>         4.0 = (1</a:t>
            </a:r>
            <a:r>
              <a:rPr lang="en-US" altLang="en-US" sz="2400" i="1" dirty="0" smtClean="0">
                <a:solidFill>
                  <a:srgbClr val="000000"/>
                </a:solidFill>
                <a:latin typeface="+mn-lt"/>
                <a:cs typeface="Times New Roman" pitchFamily="18" charset="0"/>
                <a:sym typeface="Symbol" pitchFamily="18" charset="2"/>
              </a:rPr>
              <a:t>/</a:t>
            </a:r>
            <a:r>
              <a:rPr lang="en-US" altLang="en-US" sz="2400" i="1"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2)(.125)</a:t>
            </a:r>
            <a:r>
              <a:rPr lang="en-US" altLang="en-US" sz="2400" i="1" dirty="0" smtClean="0">
                <a:solidFill>
                  <a:srgbClr val="000000"/>
                </a:solidFill>
                <a:cs typeface="Times New Roman" pitchFamily="18" charset="0"/>
                <a:sym typeface="Symbol" pitchFamily="18" charset="2"/>
              </a:rPr>
              <a:t>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a:t>
            </a:r>
          </a:p>
          <a:p>
            <a:pPr>
              <a:buFontTx/>
              <a:buNone/>
              <a:defRPr/>
            </a:pPr>
            <a:r>
              <a:rPr lang="en-US" altLang="en-US" sz="2400" dirty="0" smtClean="0">
                <a:solidFill>
                  <a:srgbClr val="000000"/>
                </a:solidFill>
                <a:latin typeface="+mn-lt"/>
                <a:cs typeface="Times New Roman" pitchFamily="18" charset="0"/>
                <a:sym typeface="Symbol"/>
              </a:rPr>
              <a:t>    </a:t>
            </a:r>
            <a:r>
              <a:rPr lang="en-US" altLang="en-US" sz="2400" i="1" dirty="0" err="1" smtClean="0">
                <a:solidFill>
                  <a:srgbClr val="000000"/>
                </a:solidFill>
                <a:latin typeface="+mn-lt"/>
                <a:cs typeface="Times New Roman" pitchFamily="18" charset="0"/>
                <a:sym typeface="Symbol"/>
              </a:rPr>
              <a:t>v</a:t>
            </a:r>
            <a:r>
              <a:rPr lang="en-US" altLang="en-US" sz="2400" baseline="-25000" dirty="0" err="1" smtClean="0">
                <a:solidFill>
                  <a:srgbClr val="000000"/>
                </a:solidFill>
                <a:latin typeface="+mn-lt"/>
                <a:cs typeface="Times New Roman" pitchFamily="18" charset="0"/>
                <a:sym typeface="Symbol"/>
              </a:rPr>
              <a:t>MAX</a:t>
            </a:r>
            <a:r>
              <a:rPr lang="en-US" altLang="en-US" sz="2400" dirty="0" smtClean="0">
                <a:solidFill>
                  <a:srgbClr val="000000"/>
                </a:solidFill>
                <a:latin typeface="+mn-lt"/>
                <a:cs typeface="Times New Roman" pitchFamily="18" charset="0"/>
                <a:sym typeface="Symbol"/>
              </a:rPr>
              <a:t> = 8.0 ms</a:t>
            </a:r>
            <a:r>
              <a:rPr lang="en-US" altLang="en-US" sz="2400" baseline="30000" dirty="0" smtClean="0">
                <a:solidFill>
                  <a:srgbClr val="000000"/>
                </a:solidFill>
                <a:latin typeface="+mn-lt"/>
                <a:cs typeface="Times New Roman" pitchFamily="18" charset="0"/>
                <a:sym typeface="Symbol"/>
              </a:rPr>
              <a:t>-1</a:t>
            </a:r>
            <a:r>
              <a:rPr lang="en-US" altLang="en-US" sz="2400" dirty="0" smtClean="0">
                <a:solidFill>
                  <a:srgbClr val="000000"/>
                </a:solidFill>
                <a:latin typeface="+mn-lt"/>
                <a:cs typeface="Times New Roman" pitchFamily="18" charset="0"/>
                <a:sym typeface="Symbol"/>
              </a:rPr>
              <a:t>.</a:t>
            </a:r>
            <a:endParaRPr lang="en-US" altLang="en-US" sz="2400" dirty="0" smtClean="0">
              <a:solidFill>
                <a:srgbClr val="000000"/>
              </a:solidFill>
              <a:latin typeface="+mn-lt"/>
              <a:cs typeface="Times New Roman" pitchFamily="18" charset="0"/>
              <a:sym typeface="Symbol" pitchFamily="18" charset="2"/>
            </a:endParaRPr>
          </a:p>
        </p:txBody>
      </p:sp>
      <p:sp>
        <p:nvSpPr>
          <p:cNvPr id="50178"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27675"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5245100"/>
            <a:ext cx="4078287" cy="990600"/>
            <a:chOff x="1190" y="3183"/>
            <a:chExt cx="2993" cy="727"/>
          </a:xfrm>
        </p:grpSpPr>
        <p:sp>
          <p:nvSpPr>
            <p:cNvPr id="5019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019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28"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29"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0" end="0"/>
                                            </p:txEl>
                                          </p:spTgt>
                                        </p:tgtEl>
                                        <p:attrNameLst>
                                          <p:attrName>style.visibility</p:attrName>
                                        </p:attrNameLst>
                                      </p:cBhvr>
                                      <p:to>
                                        <p:strVal val="visible"/>
                                      </p:to>
                                    </p:set>
                                    <p:anim calcmode="lin" valueType="num">
                                      <p:cBhvr additive="base">
                                        <p:cTn id="13"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7675"/>
                                        </p:tgtEl>
                                        <p:attrNameLst>
                                          <p:attrName>style.visibility</p:attrName>
                                        </p:attrNameLst>
                                      </p:cBhvr>
                                      <p:to>
                                        <p:strVal val="visible"/>
                                      </p:to>
                                    </p:set>
                                    <p:anim calcmode="lin" valueType="num">
                                      <p:cBhvr>
                                        <p:cTn id="17" dur="500" fill="hold"/>
                                        <p:tgtEl>
                                          <p:spTgt spid="27675"/>
                                        </p:tgtEl>
                                        <p:attrNameLst>
                                          <p:attrName>ppt_w</p:attrName>
                                        </p:attrNameLst>
                                      </p:cBhvr>
                                      <p:tavLst>
                                        <p:tav tm="0">
                                          <p:val>
                                            <p:fltVal val="0"/>
                                          </p:val>
                                        </p:tav>
                                        <p:tav tm="100000">
                                          <p:val>
                                            <p:strVal val="#ppt_w"/>
                                          </p:val>
                                        </p:tav>
                                      </p:tavLst>
                                    </p:anim>
                                    <p:anim calcmode="lin" valueType="num">
                                      <p:cBhvr>
                                        <p:cTn id="18" dur="500" fill="hold"/>
                                        <p:tgtEl>
                                          <p:spTgt spid="27675"/>
                                        </p:tgtEl>
                                        <p:attrNameLst>
                                          <p:attrName>ppt_h</p:attrName>
                                        </p:attrNameLst>
                                      </p:cBhvr>
                                      <p:tavLst>
                                        <p:tav tm="0">
                                          <p:val>
                                            <p:fltVal val="0"/>
                                          </p:val>
                                        </p:tav>
                                        <p:tav tm="100000">
                                          <p:val>
                                            <p:strVal val="#ppt_h"/>
                                          </p:val>
                                        </p:tav>
                                      </p:tavLst>
                                    </p:anim>
                                    <p:animEffect transition="in" filter="fade">
                                      <p:cBhvr>
                                        <p:cTn id="19" dur="500"/>
                                        <p:tgtEl>
                                          <p:spTgt spid="27675"/>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3000" fill="hold"/>
                                        <p:tgtEl>
                                          <p:spTgt spid="8"/>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62" dur="3000" fill="hold"/>
                                        <p:tgtEl>
                                          <p:spTgt spid="8"/>
                                        </p:tgtEl>
                                        <p:attrNameLst>
                                          <p:attrName>ppt_x</p:attrName>
                                          <p:attrName>ppt_y</p:attrName>
                                        </p:attrNameLst>
                                      </p:cBhvr>
                                      <p:rCtr x="-6806" y="0"/>
                                    </p:animMotion>
                                  </p:childTnLst>
                                </p:cTn>
                              </p:par>
                              <p:par>
                                <p:cTn id="63"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64" dur="3000" fill="hold"/>
                                        <p:tgtEl>
                                          <p:spTgt spid="9"/>
                                        </p:tgtEl>
                                        <p:attrNameLst>
                                          <p:attrName>ppt_x</p:attrName>
                                          <p:attrName>ppt_y</p:attrName>
                                        </p:attrNameLst>
                                      </p:cBhvr>
                                      <p:rCtr x="-11441" y="0"/>
                                    </p:animMotion>
                                  </p:childTnLst>
                                </p:cTn>
                              </p:par>
                              <p:par>
                                <p:cTn id="65"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66" dur="3000" fill="hold"/>
                                        <p:tgtEl>
                                          <p:spTgt spid="5"/>
                                        </p:tgtEl>
                                        <p:attrNameLst>
                                          <p:attrName>ppt_x</p:attrName>
                                          <p:attrName>ppt_y</p:attrName>
                                        </p:attrNameLst>
                                      </p:cBhvr>
                                      <p:rCtr x="-14253" y="-18472"/>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4084">
                                            <p:txEl>
                                              <p:pRg st="1" end="1"/>
                                            </p:txEl>
                                          </p:spTgt>
                                        </p:tgtEl>
                                        <p:attrNameLst>
                                          <p:attrName>style.visibility</p:attrName>
                                        </p:attrNameLst>
                                      </p:cBhvr>
                                      <p:to>
                                        <p:strVal val="visible"/>
                                      </p:to>
                                    </p:set>
                                    <p:anim calcmode="lin" valueType="num">
                                      <p:cBhvr additive="base">
                                        <p:cTn id="71"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74084">
                                            <p:txEl>
                                              <p:pRg st="2" end="2"/>
                                            </p:txEl>
                                          </p:spTgt>
                                        </p:tgtEl>
                                        <p:attrNameLst>
                                          <p:attrName>style.visibility</p:attrName>
                                        </p:attrNameLst>
                                      </p:cBhvr>
                                      <p:to>
                                        <p:strVal val="visible"/>
                                      </p:to>
                                    </p:set>
                                    <p:anim calcmode="lin" valueType="num">
                                      <p:cBhvr additive="base">
                                        <p:cTn id="7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74084">
                                            <p:txEl>
                                              <p:pRg st="3" end="3"/>
                                            </p:txEl>
                                          </p:spTgt>
                                        </p:tgtEl>
                                        <p:attrNameLst>
                                          <p:attrName>style.visibility</p:attrName>
                                        </p:attrNameLst>
                                      </p:cBhvr>
                                      <p:to>
                                        <p:strVal val="visible"/>
                                      </p:to>
                                    </p:set>
                                    <p:anim calcmode="lin" valueType="num">
                                      <p:cBhvr additive="base">
                                        <p:cTn id="8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74084">
                                            <p:txEl>
                                              <p:pRg st="4" end="4"/>
                                            </p:txEl>
                                          </p:spTgt>
                                        </p:tgtEl>
                                        <p:attrNameLst>
                                          <p:attrName>style.visibility</p:attrName>
                                        </p:attrNameLst>
                                      </p:cBhvr>
                                      <p:to>
                                        <p:strVal val="visible"/>
                                      </p:to>
                                    </p:set>
                                    <p:anim calcmode="lin" valueType="num">
                                      <p:cBhvr additive="base">
                                        <p:cTn id="8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174084">
                                            <p:txEl>
                                              <p:pRg st="5" end="5"/>
                                            </p:txEl>
                                          </p:spTgt>
                                        </p:tgtEl>
                                        <p:attrNameLst>
                                          <p:attrName>style.visibility</p:attrName>
                                        </p:attrNameLst>
                                      </p:cBhvr>
                                      <p:to>
                                        <p:strVal val="visible"/>
                                      </p:to>
                                    </p:set>
                                    <p:anim calcmode="lin" valueType="num">
                                      <p:cBhvr additive="base">
                                        <p:cTn id="9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74084">
                                            <p:txEl>
                                              <p:pRg st="6" end="6"/>
                                            </p:txEl>
                                          </p:spTgt>
                                        </p:tgtEl>
                                        <p:attrNameLst>
                                          <p:attrName>style.visibility</p:attrName>
                                        </p:attrNameLst>
                                      </p:cBhvr>
                                      <p:to>
                                        <p:strVal val="visible"/>
                                      </p:to>
                                    </p:set>
                                    <p:anim calcmode="lin" valueType="num">
                                      <p:cBhvr additive="base">
                                        <p:cTn id="10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6" grpId="0"/>
      <p:bldP spid="28" grpId="0"/>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(b) Sketch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P</a:t>
            </a:r>
            <a:r>
              <a:rPr lang="en-US" altLang="en-US" sz="2400" dirty="0" smtClean="0">
                <a:solidFill>
                  <a:srgbClr val="000000"/>
                </a:solidFill>
                <a:latin typeface="+mn-lt"/>
                <a:cs typeface="Times New Roman" pitchFamily="18" charset="0"/>
                <a:sym typeface="Symbol" pitchFamily="18" charset="2"/>
              </a:rPr>
              <a:t> and </a:t>
            </a:r>
            <a:r>
              <a:rPr lang="en-US" altLang="en-US" sz="2400" dirty="0" smtClean="0">
                <a:solidFill>
                  <a:srgbClr val="000000"/>
                </a:solidFill>
                <a:cs typeface="Times New Roman" pitchFamily="18" charset="0"/>
                <a:sym typeface="Symbol" pitchFamily="18" charset="2"/>
              </a:rPr>
              <a:t>determine the                                             total energy of the system.</a:t>
            </a:r>
            <a:endParaRPr lang="en-US" altLang="en-US" sz="2400" dirty="0" smtClean="0">
              <a:solidFill>
                <a:srgbClr val="000000"/>
              </a:solidFill>
              <a:latin typeface="+mn-lt"/>
              <a:cs typeface="Times New Roman" pitchFamily="18" charset="0"/>
              <a:sym typeface="Symbol" pitchFamily="18" charset="2"/>
            </a:endParaRPr>
          </a:p>
          <a:p>
            <a:pPr>
              <a:spcBef>
                <a:spcPts val="600"/>
              </a:spcBef>
              <a:buFontTx/>
              <a:buNone/>
              <a:defRPr/>
            </a:pPr>
            <a:r>
              <a:rPr lang="en-US" altLang="en-US" sz="2400" dirty="0" smtClean="0">
                <a:solidFill>
                  <a:srgbClr val="000000"/>
                </a:solidFill>
                <a:latin typeface="+mn-lt"/>
                <a:cs typeface="Times New Roman" pitchFamily="18" charset="0"/>
                <a:sym typeface="Symbol" pitchFamily="18" charset="2"/>
              </a:rPr>
              <a:t>SOLUTION: </a:t>
            </a:r>
          </a:p>
          <a:p>
            <a:pPr>
              <a:spcBef>
                <a:spcPts val="300"/>
              </a:spcBef>
              <a:buFontTx/>
              <a:buNone/>
              <a:defRPr/>
            </a:pPr>
            <a:r>
              <a:rPr lang="en-US" altLang="en-US" sz="2400" dirty="0" smtClean="0">
                <a:solidFill>
                  <a:srgbClr val="000000"/>
                </a:solidFill>
                <a:cs typeface="Times New Roman" pitchFamily="18" charset="0"/>
                <a:sym typeface="Symbol" pitchFamily="18" charset="2"/>
              </a:rPr>
              <a:t>Since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CONST</a:t>
            </a:r>
            <a:r>
              <a:rPr lang="en-US" altLang="en-US" sz="2400" dirty="0" smtClean="0">
                <a:solidFill>
                  <a:srgbClr val="000000"/>
                </a:solidFill>
                <a:latin typeface="+mn-lt"/>
                <a:cs typeface="Times New Roman" pitchFamily="18" charset="0"/>
                <a:sym typeface="Symbol" pitchFamily="18" charset="2"/>
              </a:rPr>
              <a:t>,                                                  and since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0 when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K,MAX</a:t>
            </a:r>
            <a:r>
              <a:rPr lang="en-US" altLang="en-US" sz="2400" dirty="0" smtClean="0">
                <a:cs typeface="Courier New" pitchFamily="49" charset="0"/>
                <a:sym typeface="Symbol" pitchFamily="18" charset="2"/>
              </a:rPr>
              <a:t>, it must be that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K,MAX </a:t>
            </a:r>
            <a:r>
              <a:rPr lang="en-US" altLang="en-US" sz="2400" dirty="0" smtClean="0">
                <a:cs typeface="Courier New" pitchFamily="49" charset="0"/>
                <a:sym typeface="Symbol" pitchFamily="18" charset="2"/>
              </a:rPr>
              <a:t>= 4.0 J. </a:t>
            </a:r>
          </a:p>
          <a:p>
            <a:pPr>
              <a:spcBef>
                <a:spcPts val="3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cs typeface="Courier New" pitchFamily="49" charset="0"/>
                <a:sym typeface="Symbol" pitchFamily="18" charset="2"/>
              </a:rPr>
              <a:t>Thus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will be an “inverted”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a:t>
            </a:r>
            <a:endParaRPr lang="en-US" altLang="en-US" sz="2400" i="1" dirty="0" smtClean="0">
              <a:sym typeface="Symbol" pitchFamily="18" charset="2"/>
            </a:endParaRPr>
          </a:p>
        </p:txBody>
      </p:sp>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1205" name="Group 7"/>
          <p:cNvGrpSpPr>
            <a:grpSpLocks/>
          </p:cNvGrpSpPr>
          <p:nvPr/>
        </p:nvGrpSpPr>
        <p:grpSpPr bwMode="auto">
          <a:xfrm>
            <a:off x="5065713" y="5245100"/>
            <a:ext cx="4078287" cy="990600"/>
            <a:chOff x="1190" y="3183"/>
            <a:chExt cx="2993" cy="727"/>
          </a:xfrm>
        </p:grpSpPr>
        <p:sp>
          <p:nvSpPr>
            <p:cNvPr id="5122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122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0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7"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1208"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3" name="Picture 27"/>
          <p:cNvPicPr>
            <a:picLocks noChangeAspect="1" noChangeArrowheads="1"/>
          </p:cNvPicPr>
          <p:nvPr/>
        </p:nvPicPr>
        <p:blipFill>
          <a:blip r:embed="rId8"/>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5922963" y="2068513"/>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 name="Straight Connector 31"/>
          <p:cNvCxnSpPr>
            <a:stCxn id="30" idx="0"/>
            <a:endCxn id="30" idx="2"/>
          </p:cNvCxnSpPr>
          <p:nvPr/>
        </p:nvCxnSpPr>
        <p:spPr>
          <a:xfrm>
            <a:off x="5922963" y="2068513"/>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TextBox 5"/>
          <p:cNvSpPr txBox="1">
            <a:spLocks noChangeArrowheads="1"/>
          </p:cNvSpPr>
          <p:nvPr/>
        </p:nvSpPr>
        <p:spPr bwMode="auto">
          <a:xfrm>
            <a:off x="7883525" y="2009775"/>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E</a:t>
            </a:r>
            <a:r>
              <a:rPr lang="en-US" altLang="en-US" sz="2400" baseline="-25000"/>
              <a:t>T</a:t>
            </a:r>
            <a:endParaRPr lang="en-US" altLang="en-US" sz="2400" i="1"/>
          </a:p>
        </p:txBody>
      </p:sp>
      <p:sp>
        <p:nvSpPr>
          <p:cNvPr id="31" name="TextBox 5"/>
          <p:cNvSpPr txBox="1">
            <a:spLocks noChangeArrowheads="1"/>
          </p:cNvSpPr>
          <p:nvPr/>
        </p:nvSpPr>
        <p:spPr bwMode="auto">
          <a:xfrm>
            <a:off x="7939088" y="396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006600"/>
                </a:solidFill>
              </a:rPr>
              <a:t>E</a:t>
            </a:r>
            <a:r>
              <a:rPr lang="en-US" altLang="en-US" sz="2400" baseline="-25000">
                <a:solidFill>
                  <a:srgbClr val="006600"/>
                </a:solidFill>
              </a:rPr>
              <a:t>P</a:t>
            </a:r>
            <a:endParaRPr lang="en-US" altLang="en-US" sz="2400" i="1">
              <a:solidFill>
                <a:srgbClr val="006600"/>
              </a:solidFill>
            </a:endParaRPr>
          </a:p>
        </p:txBody>
      </p:sp>
      <p:sp>
        <p:nvSpPr>
          <p:cNvPr id="34" name="TextBox 5"/>
          <p:cNvSpPr txBox="1">
            <a:spLocks noChangeArrowheads="1"/>
          </p:cNvSpPr>
          <p:nvPr/>
        </p:nvSpPr>
        <p:spPr bwMode="auto">
          <a:xfrm>
            <a:off x="7321550" y="3076575"/>
            <a:ext cx="525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E</a:t>
            </a:r>
            <a:r>
              <a:rPr lang="en-US" altLang="en-US" sz="2400" baseline="-25000">
                <a:solidFill>
                  <a:srgbClr val="FF0000"/>
                </a:solidFill>
              </a:rPr>
              <a:t>K</a:t>
            </a:r>
            <a:endParaRPr lang="en-US" altLang="en-US" sz="2400" i="1">
              <a:solidFill>
                <a:srgbClr val="FF0000"/>
              </a:solidFill>
            </a:endParaRPr>
          </a:p>
        </p:txBody>
      </p:sp>
      <p:cxnSp>
        <p:nvCxnSpPr>
          <p:cNvPr id="40" name="Straight Connector 39"/>
          <p:cNvCxnSpPr/>
          <p:nvPr/>
        </p:nvCxnSpPr>
        <p:spPr>
          <a:xfrm rot="5400000" flipH="1" flipV="1">
            <a:off x="6639719" y="3363119"/>
            <a:ext cx="2560638"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497763" y="4151313"/>
            <a:ext cx="984250"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7061200" y="3825876"/>
            <a:ext cx="16287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6651625" y="3360738"/>
            <a:ext cx="255905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2" presetID="2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2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64" presetClass="path" presetSubtype="0" accel="50000" decel="50000" fill="hold" nodeType="clickEffect">
                                  <p:stCondLst>
                                    <p:cond delay="0"/>
                                  </p:stCondLst>
                                  <p:childTnLst>
                                    <p:animMotion origin="layout" path="M -4.72222E-6 -4.07407E-6 L -0.01336 -0.23657 " pathEditMode="relative" rAng="0" ptsTypes="AA">
                                      <p:cBhvr>
                                        <p:cTn id="89" dur="2000" fill="hold"/>
                                        <p:tgtEl>
                                          <p:spTgt spid="42"/>
                                        </p:tgtEl>
                                        <p:attrNameLst>
                                          <p:attrName>ppt_x</p:attrName>
                                          <p:attrName>ppt_y</p:attrName>
                                        </p:attrNameLst>
                                      </p:cBhvr>
                                      <p:rCtr x="-677" y="-11829"/>
                                    </p:animMotion>
                                  </p:childTnLst>
                                  <p:subTnLst>
                                    <p:audio>
                                      <p:cMediaNode>
                                        <p:cTn display="0" masterRel="sameClick">
                                          <p:stCondLst>
                                            <p:cond evt="begin" delay="0">
                                              <p:tn val="88"/>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29" grpId="0"/>
      <p:bldP spid="31"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408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4: </a:t>
            </a:r>
            <a:r>
              <a:rPr lang="en-US" altLang="en-US" sz="2400"/>
              <a:t>students can use this topic to develop their ability to synthesize complex and diverse scientific information </a:t>
            </a:r>
          </a:p>
          <a:p>
            <a:pPr eaLnBrk="1" hangingPunct="1">
              <a:spcBef>
                <a:spcPct val="0"/>
              </a:spcBef>
              <a:buFontTx/>
              <a:buNone/>
            </a:pPr>
            <a:r>
              <a:rPr lang="en-US" altLang="en-US" sz="2400"/>
              <a:t>• </a:t>
            </a:r>
            <a:r>
              <a:rPr lang="en-US" altLang="en-US" sz="2400" b="1"/>
              <a:t>Aim 6: </a:t>
            </a:r>
            <a:r>
              <a:rPr lang="en-US" altLang="en-US" sz="2400"/>
              <a:t>experiments could include (but are not limited to): investigation of simple or torsional pendulums; measuring the vibrations of a tuning fork; further extensions of the experiments conducted in sub-topic 4.1.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(c) Determine the spring                                                   constant </a:t>
            </a:r>
            <a:r>
              <a:rPr lang="en-US" altLang="en-US" sz="2400" i="1" dirty="0" smtClean="0">
                <a:solidFill>
                  <a:srgbClr val="000000"/>
                </a:solidFill>
                <a:latin typeface="+mn-lt"/>
                <a:cs typeface="Times New Roman" pitchFamily="18" charset="0"/>
                <a:sym typeface="Symbol" pitchFamily="18" charset="2"/>
              </a:rPr>
              <a:t>k </a:t>
            </a:r>
            <a:r>
              <a:rPr lang="en-US" altLang="en-US" sz="2400" dirty="0" smtClean="0">
                <a:solidFill>
                  <a:srgbClr val="000000"/>
                </a:solidFill>
                <a:latin typeface="+mn-lt"/>
                <a:cs typeface="Times New Roman" pitchFamily="18" charset="0"/>
                <a:sym typeface="Symbol" pitchFamily="18" charset="2"/>
              </a:rPr>
              <a:t>of the spring.</a:t>
            </a:r>
          </a:p>
          <a:p>
            <a:pPr>
              <a:buFontTx/>
              <a:buNone/>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8000"/>
                </a:solidFill>
                <a:cs typeface="Times New Roman" pitchFamily="18" charset="0"/>
                <a:sym typeface="Symbol" pitchFamily="18" charset="2"/>
              </a:rPr>
              <a:t>E</a:t>
            </a:r>
            <a:r>
              <a:rPr lang="en-US" altLang="en-US" sz="2400" baseline="-25000" dirty="0" smtClean="0">
                <a:solidFill>
                  <a:srgbClr val="008000"/>
                </a:solidFill>
                <a:cs typeface="Times New Roman" pitchFamily="18" charset="0"/>
                <a:sym typeface="Symbol" pitchFamily="18" charset="2"/>
              </a:rPr>
              <a:t>P</a:t>
            </a:r>
            <a:r>
              <a:rPr lang="en-US" altLang="en-US" sz="2400" dirty="0" smtClean="0">
                <a:solidFill>
                  <a:srgbClr val="000000"/>
                </a:solidFill>
                <a:cs typeface="Times New Roman" pitchFamily="18" charset="0"/>
                <a:sym typeface="Symbol" pitchFamily="18" charset="2"/>
              </a:rPr>
              <a:t> = (1/2)</a:t>
            </a:r>
            <a:r>
              <a:rPr lang="en-US" altLang="en-US" sz="2400" i="1" dirty="0"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a:t>
            </a:r>
            <a:r>
              <a:rPr lang="en-US" altLang="en-US" sz="2400" i="1" dirty="0" smtClean="0">
                <a:solidFill>
                  <a:srgbClr val="FF0000"/>
                </a:solidFill>
                <a:cs typeface="Times New Roman" pitchFamily="18" charset="0"/>
                <a:sym typeface="Symbol" pitchFamily="18" charset="2"/>
              </a:rPr>
              <a:t>E</a:t>
            </a:r>
            <a:r>
              <a:rPr lang="en-US" altLang="en-US" sz="2400" baseline="-25000" dirty="0" smtClean="0">
                <a:solidFill>
                  <a:srgbClr val="FF0000"/>
                </a:solidFill>
                <a:cs typeface="Times New Roman" pitchFamily="18" charset="0"/>
                <a:sym typeface="Symbol" pitchFamily="18" charset="2"/>
              </a:rPr>
              <a:t>K</a:t>
            </a:r>
            <a:r>
              <a:rPr lang="en-US" altLang="en-US" sz="2400" dirty="0" smtClean="0">
                <a:solidFill>
                  <a:srgbClr val="000000"/>
                </a:solidFill>
                <a:cs typeface="Times New Roman" pitchFamily="18" charset="0"/>
                <a:sym typeface="Symbol" pitchFamily="18" charset="2"/>
              </a:rPr>
              <a:t> = 0 at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 </a:t>
            </a:r>
            <a:r>
              <a:rPr lang="en-US" altLang="en-US" sz="2400" i="1" dirty="0" err="1" smtClean="0">
                <a:solidFill>
                  <a:srgbClr val="000000"/>
                </a:solidFill>
                <a:cs typeface="Times New Roman" pitchFamily="18" charset="0"/>
                <a:sym typeface="Symbol" pitchFamily="18" charset="2"/>
              </a:rPr>
              <a:t>x</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cs typeface="Times New Roman" pitchFamily="18" charset="0"/>
                <a:sym typeface="Symbol" pitchFamily="18" charset="2"/>
              </a:rPr>
              <a:t> = 2.0 cm. </a:t>
            </a:r>
            <a:endParaRPr lang="en-US" altLang="en-US" sz="2400" dirty="0">
              <a:solidFill>
                <a:srgbClr val="000000"/>
              </a:solidFill>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Thus</a:t>
            </a:r>
            <a:r>
              <a:rPr lang="en-US" altLang="en-US" sz="2400" dirty="0">
                <a:solidFill>
                  <a:srgbClr val="000000"/>
                </a:solidFill>
                <a:cs typeface="Times New Roman" pitchFamily="18" charset="0"/>
                <a:sym typeface="Symbol" pitchFamily="18" charset="2"/>
              </a:rPr>
              <a:t>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CONST</a:t>
            </a:r>
            <a:r>
              <a:rPr lang="en-US" altLang="en-US" sz="2400" dirty="0" smtClean="0">
                <a:cs typeface="Courier New" pitchFamily="49" charset="0"/>
                <a:sym typeface="Symbol" pitchFamily="18" charset="2"/>
              </a:rPr>
              <a:t> </a:t>
            </a:r>
            <a:endParaRPr lang="en-US" altLang="en-US" sz="2400" dirty="0">
              <a:cs typeface="Courier New" pitchFamily="49" charset="0"/>
              <a:sym typeface="Symbol" pitchFamily="18" charset="2"/>
            </a:endParaRPr>
          </a:p>
          <a:p>
            <a:pPr>
              <a:buFontTx/>
              <a:buNone/>
              <a:defRPr/>
            </a:pPr>
            <a:r>
              <a:rPr lang="en-US" altLang="en-US" sz="2400" dirty="0" smtClean="0">
                <a:cs typeface="Courier New" pitchFamily="49" charset="0"/>
                <a:sym typeface="Symbol"/>
              </a:rPr>
              <a:t>  </a:t>
            </a:r>
            <a:r>
              <a:rPr lang="en-US" altLang="en-US" sz="2400" dirty="0" smtClean="0">
                <a:cs typeface="Courier New" pitchFamily="49" charset="0"/>
                <a:sym typeface="Symbol" pitchFamily="18" charset="2"/>
              </a:rPr>
              <a:t>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a:cs typeface="Courier New" pitchFamily="49" charset="0"/>
                <a:sym typeface="Symbol" pitchFamily="18" charset="2"/>
              </a:rPr>
              <a:t>	</a:t>
            </a:r>
            <a:r>
              <a:rPr lang="en-US" altLang="en-US" sz="2400" dirty="0" smtClean="0">
                <a:cs typeface="Courier New" pitchFamily="49" charset="0"/>
                <a:sym typeface="Symbol" pitchFamily="18" charset="2"/>
              </a:rPr>
              <a:t>=</a:t>
            </a:r>
            <a:r>
              <a:rPr lang="en-US" altLang="en-US" sz="2400" dirty="0" smtClean="0">
                <a:cs typeface="Courier New" pitchFamily="49" charset="0"/>
                <a:sym typeface="Symbol"/>
              </a:rPr>
              <a:t> 0 + (1</a:t>
            </a:r>
            <a:r>
              <a:rPr lang="en-US" altLang="en-US" sz="2400" i="1" dirty="0" smtClean="0">
                <a:cs typeface="Courier New" pitchFamily="49" charset="0"/>
                <a:sym typeface="Symbol"/>
              </a:rPr>
              <a:t>/</a:t>
            </a:r>
            <a:r>
              <a:rPr lang="en-US" altLang="en-US" sz="2400" i="1" baseline="-25000" dirty="0" smtClean="0">
                <a:cs typeface="Courier New" pitchFamily="49" charset="0"/>
                <a:sym typeface="Symbol"/>
              </a:rPr>
              <a:t> </a:t>
            </a:r>
            <a:r>
              <a:rPr lang="en-US" altLang="en-US" sz="2400" dirty="0" smtClean="0">
                <a:cs typeface="Courier New" pitchFamily="49" charset="0"/>
                <a:sym typeface="Symbol"/>
              </a:rPr>
              <a:t>2)</a:t>
            </a:r>
            <a:r>
              <a:rPr lang="en-US" altLang="en-US" sz="2400" i="1" dirty="0" smtClean="0">
                <a:cs typeface="Courier New" pitchFamily="49" charset="0"/>
                <a:sym typeface="Symbol"/>
              </a:rPr>
              <a:t>kx</a:t>
            </a:r>
            <a:r>
              <a:rPr lang="en-US" altLang="en-US" sz="2400" baseline="-25000" dirty="0" smtClean="0">
                <a:cs typeface="Courier New" pitchFamily="49" charset="0"/>
                <a:sym typeface="Symbol"/>
              </a:rPr>
              <a:t>MAX</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so that</a:t>
            </a:r>
          </a:p>
          <a:p>
            <a:pPr>
              <a:buFontTx/>
              <a:buNone/>
              <a:defRPr/>
            </a:pPr>
            <a:r>
              <a:rPr lang="en-US" altLang="en-US" sz="2400" dirty="0" smtClean="0">
                <a:cs typeface="Courier New" pitchFamily="49" charset="0"/>
                <a:sym typeface="Symbol"/>
              </a:rPr>
              <a:t>     4.0	= (1</a:t>
            </a:r>
            <a:r>
              <a:rPr lang="en-US" altLang="en-US" sz="2400" i="1" dirty="0" smtClean="0">
                <a:cs typeface="Courier New" pitchFamily="49" charset="0"/>
                <a:sym typeface="Symbol"/>
              </a:rPr>
              <a:t>/</a:t>
            </a:r>
            <a:r>
              <a:rPr lang="en-US" altLang="en-US" sz="2400" baseline="-25000" dirty="0" smtClean="0">
                <a:cs typeface="Courier New" pitchFamily="49" charset="0"/>
                <a:sym typeface="Symbol"/>
              </a:rPr>
              <a:t> </a:t>
            </a:r>
            <a:r>
              <a:rPr lang="en-US" altLang="en-US" sz="2400" dirty="0" smtClean="0">
                <a:cs typeface="Courier New" pitchFamily="49" charset="0"/>
                <a:sym typeface="Symbol"/>
              </a:rPr>
              <a:t>2)</a:t>
            </a:r>
            <a:r>
              <a:rPr lang="en-US" altLang="en-US" sz="2400" i="1" dirty="0" smtClean="0">
                <a:cs typeface="Courier New" pitchFamily="49" charset="0"/>
                <a:sym typeface="Symbol"/>
              </a:rPr>
              <a:t>k </a:t>
            </a:r>
            <a:r>
              <a:rPr lang="en-US" altLang="en-US" sz="2400" dirty="0" smtClean="0">
                <a:cs typeface="Courier New" pitchFamily="49" charset="0"/>
                <a:sym typeface="Symbol"/>
              </a:rPr>
              <a:t>0.020</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 </a:t>
            </a:r>
            <a:r>
              <a:rPr lang="en-US" altLang="en-US" sz="2400" i="1" dirty="0" smtClean="0">
                <a:cs typeface="Courier New" pitchFamily="49" charset="0"/>
                <a:sym typeface="Symbol"/>
              </a:rPr>
              <a:t>k</a:t>
            </a:r>
            <a:r>
              <a:rPr lang="en-US" altLang="en-US" sz="2400" dirty="0" smtClean="0">
                <a:cs typeface="Courier New" pitchFamily="49" charset="0"/>
                <a:sym typeface="Symbol"/>
              </a:rPr>
              <a:t> = 20000 Nm</a:t>
            </a:r>
            <a:r>
              <a:rPr lang="en-US" altLang="en-US" sz="2400" baseline="30000" dirty="0" smtClean="0">
                <a:cs typeface="Courier New" pitchFamily="49" charset="0"/>
                <a:sym typeface="Symbol"/>
              </a:rPr>
              <a:t>-1</a:t>
            </a:r>
            <a:r>
              <a:rPr lang="en-US" altLang="en-US" sz="2400" dirty="0" smtClean="0">
                <a:cs typeface="Courier New" pitchFamily="49" charset="0"/>
                <a:sym typeface="Symbol"/>
              </a:rPr>
              <a:t>.</a:t>
            </a:r>
            <a:endParaRPr lang="en-US" altLang="en-US" sz="2400" dirty="0" smtClean="0">
              <a:solidFill>
                <a:srgbClr val="000000"/>
              </a:solidFill>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14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14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2229" name="Group 7"/>
          <p:cNvGrpSpPr>
            <a:grpSpLocks/>
          </p:cNvGrpSpPr>
          <p:nvPr/>
        </p:nvGrpSpPr>
        <p:grpSpPr bwMode="auto">
          <a:xfrm>
            <a:off x="5065713" y="5254625"/>
            <a:ext cx="4078287" cy="990600"/>
            <a:chOff x="1190" y="3183"/>
            <a:chExt cx="2993" cy="727"/>
          </a:xfrm>
        </p:grpSpPr>
        <p:sp>
          <p:nvSpPr>
            <p:cNvPr id="5224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224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30" name="TextBox 5"/>
          <p:cNvSpPr txBox="1">
            <a:spLocks noChangeArrowheads="1"/>
          </p:cNvSpPr>
          <p:nvPr/>
        </p:nvSpPr>
        <p:spPr bwMode="auto">
          <a:xfrm>
            <a:off x="5807075" y="5981700"/>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1" name="TextBox 27"/>
          <p:cNvSpPr txBox="1">
            <a:spLocks noChangeArrowheads="1"/>
          </p:cNvSpPr>
          <p:nvPr/>
        </p:nvSpPr>
        <p:spPr bwMode="auto">
          <a:xfrm>
            <a:off x="6908800" y="5981700"/>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2232" name="TextBox 28"/>
          <p:cNvSpPr txBox="1">
            <a:spLocks noChangeArrowheads="1"/>
          </p:cNvSpPr>
          <p:nvPr/>
        </p:nvSpPr>
        <p:spPr bwMode="auto">
          <a:xfrm>
            <a:off x="7962900" y="5981700"/>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1"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8513"/>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8513"/>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2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084">
                                            <p:txEl>
                                              <p:pRg st="6" end="6"/>
                                            </p:txEl>
                                          </p:spTgt>
                                        </p:tgtEl>
                                        <p:attrNameLst>
                                          <p:attrName>style.visibility</p:attrName>
                                        </p:attrNameLst>
                                      </p:cBhvr>
                                      <p:to>
                                        <p:strVal val="visible"/>
                                      </p:to>
                                    </p:set>
                                    <p:anim calcmode="lin" valueType="num">
                                      <p:cBhvr additive="base">
                                        <p:cTn id="47"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(c) Determine the acceleration                                                        of the mass at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 1.0 cm.</a:t>
            </a:r>
          </a:p>
          <a:p>
            <a:pPr>
              <a:buFontTx/>
              <a:buNone/>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r>
              <a:rPr lang="en-US" altLang="en-US" sz="2400" i="1" dirty="0" err="1" smtClean="0">
                <a:solidFill>
                  <a:srgbClr val="000000"/>
                </a:solidFill>
                <a:latin typeface="+mn-lt"/>
                <a:cs typeface="Times New Roman" pitchFamily="18" charset="0"/>
                <a:sym typeface="Symbol" pitchFamily="18" charset="2"/>
              </a:rPr>
              <a:t>kx</a:t>
            </a:r>
            <a:r>
              <a:rPr lang="en-US" altLang="en-US" sz="2400" dirty="0" smtClean="0">
                <a:solidFill>
                  <a:srgbClr val="000000"/>
                </a:solidFill>
                <a:latin typeface="+mn-lt"/>
                <a:cs typeface="Times New Roman" pitchFamily="18" charset="0"/>
                <a:sym typeface="Symbol" pitchFamily="18" charset="2"/>
              </a:rPr>
              <a:t>.</a:t>
            </a:r>
          </a:p>
          <a:p>
            <a:pPr>
              <a:buFontTx/>
              <a:buNone/>
              <a:defRPr/>
            </a:pPr>
            <a:r>
              <a:rPr lang="en-US" altLang="en-US" sz="2400" dirty="0" smtClean="0">
                <a:solidFill>
                  <a:srgbClr val="000000"/>
                </a:solidFill>
                <a:cs typeface="Times New Roman" pitchFamily="18" charset="0"/>
                <a:sym typeface="Symbol" pitchFamily="18" charset="2"/>
              </a:rPr>
              <a:t>Thus</a:t>
            </a:r>
            <a:r>
              <a:rPr lang="en-US" altLang="en-US" sz="2400" dirty="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 -20000(0.01) </a:t>
            </a:r>
          </a:p>
          <a:p>
            <a:pPr>
              <a:buFontTx/>
              <a:buNone/>
              <a:defRPr/>
            </a:pP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 -200 N.</a:t>
            </a:r>
          </a:p>
          <a:p>
            <a:pPr>
              <a:buFontTx/>
              <a:buNone/>
              <a:defRPr/>
            </a:pPr>
            <a:r>
              <a:rPr lang="en-US" altLang="en-US" sz="2400" dirty="0" smtClean="0">
                <a:solidFill>
                  <a:srgbClr val="000000"/>
                </a:solidFill>
                <a:cs typeface="Times New Roman" pitchFamily="18" charset="0"/>
                <a:sym typeface="Symbol" pitchFamily="18" charset="2"/>
              </a:rPr>
              <a:t>From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 </a:t>
            </a:r>
            <a:r>
              <a:rPr lang="en-US" altLang="en-US" sz="2400" i="1" dirty="0" smtClean="0">
                <a:solidFill>
                  <a:srgbClr val="000000"/>
                </a:solidFill>
                <a:cs typeface="Times New Roman" pitchFamily="18" charset="0"/>
                <a:sym typeface="Symbol" pitchFamily="18" charset="2"/>
              </a:rPr>
              <a:t>ma</a:t>
            </a:r>
            <a:r>
              <a:rPr lang="en-US" altLang="en-US" sz="2400" dirty="0" smtClean="0">
                <a:solidFill>
                  <a:srgbClr val="000000"/>
                </a:solidFill>
                <a:cs typeface="Times New Roman" pitchFamily="18" charset="0"/>
                <a:sym typeface="Symbol" pitchFamily="18" charset="2"/>
              </a:rPr>
              <a:t> we get -200 = 0.125</a:t>
            </a:r>
            <a:r>
              <a:rPr lang="en-US" altLang="en-US" sz="2400" i="1" dirty="0" smtClean="0">
                <a:solidFill>
                  <a:srgbClr val="000000"/>
                </a:solidFill>
                <a:cs typeface="Times New Roman" pitchFamily="18" charset="0"/>
                <a:sym typeface="Symbol" pitchFamily="18" charset="2"/>
              </a:rPr>
              <a:t>a </a:t>
            </a:r>
          </a:p>
          <a:p>
            <a:pPr>
              <a:buFontTx/>
              <a:buNone/>
              <a:defRPr/>
            </a:pPr>
            <a:r>
              <a:rPr lang="en-US" altLang="en-US" sz="2400" dirty="0">
                <a:cs typeface="Courier New" pitchFamily="49" charset="0"/>
                <a:sym typeface="Symbol"/>
              </a:rPr>
              <a:t> </a:t>
            </a:r>
            <a:r>
              <a:rPr lang="en-US" altLang="en-US" sz="2400" dirty="0" smtClean="0">
                <a:cs typeface="Courier New" pitchFamily="49" charset="0"/>
                <a:sym typeface="Symbol"/>
              </a:rPr>
              <a:t>       </a:t>
            </a:r>
            <a:r>
              <a:rPr lang="en-US" altLang="en-US" sz="2400" i="1" dirty="0" smtClean="0">
                <a:cs typeface="Courier New" pitchFamily="49" charset="0"/>
                <a:sym typeface="Symbol"/>
              </a:rPr>
              <a:t>a</a:t>
            </a:r>
            <a:r>
              <a:rPr lang="en-US" altLang="en-US" sz="2400" dirty="0" smtClean="0">
                <a:cs typeface="Courier New" pitchFamily="49" charset="0"/>
                <a:sym typeface="Symbol"/>
              </a:rPr>
              <a:t> = -1600 ms</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a:t>
            </a:r>
            <a:endParaRPr lang="en-US" altLang="en-US" sz="2400" i="1" dirty="0" smtClean="0">
              <a:solidFill>
                <a:srgbClr val="000000"/>
              </a:solidFill>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621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6213"/>
            <a:ext cx="523875" cy="4587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3253" name="Group 7"/>
          <p:cNvGrpSpPr>
            <a:grpSpLocks/>
          </p:cNvGrpSpPr>
          <p:nvPr/>
        </p:nvGrpSpPr>
        <p:grpSpPr bwMode="auto">
          <a:xfrm>
            <a:off x="5065713" y="5259388"/>
            <a:ext cx="4078287" cy="990600"/>
            <a:chOff x="1190" y="3183"/>
            <a:chExt cx="2993" cy="727"/>
          </a:xfrm>
        </p:grpSpPr>
        <p:sp>
          <p:nvSpPr>
            <p:cNvPr id="5326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326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4" name="TextBox 5"/>
          <p:cNvSpPr txBox="1">
            <a:spLocks noChangeArrowheads="1"/>
          </p:cNvSpPr>
          <p:nvPr/>
        </p:nvSpPr>
        <p:spPr bwMode="auto">
          <a:xfrm>
            <a:off x="5807075" y="59864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5" name="TextBox 27"/>
          <p:cNvSpPr txBox="1">
            <a:spLocks noChangeArrowheads="1"/>
          </p:cNvSpPr>
          <p:nvPr/>
        </p:nvSpPr>
        <p:spPr bwMode="auto">
          <a:xfrm>
            <a:off x="6908800" y="59864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3256" name="TextBox 28"/>
          <p:cNvSpPr txBox="1">
            <a:spLocks noChangeArrowheads="1"/>
          </p:cNvSpPr>
          <p:nvPr/>
        </p:nvSpPr>
        <p:spPr bwMode="auto">
          <a:xfrm>
            <a:off x="7962900" y="5986463"/>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2" name="Picture 27"/>
          <p:cNvPicPr>
            <a:picLocks noChangeAspect="1" noChangeArrowheads="1"/>
          </p:cNvPicPr>
          <p:nvPr/>
        </p:nvPicPr>
        <p:blipFill>
          <a:blip r:embed="rId5"/>
          <a:srcRect/>
          <a:stretch>
            <a:fillRect/>
          </a:stretch>
        </p:blipFill>
        <p:spPr bwMode="auto">
          <a:xfrm>
            <a:off x="5214938" y="1950085"/>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8673"/>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7560"/>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7560"/>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499610"/>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084">
                                            <p:txEl>
                                              <p:pRg st="6" end="6"/>
                                            </p:txEl>
                                          </p:spTgt>
                                        </p:tgtEl>
                                        <p:attrNameLst>
                                          <p:attrName>style.visibility</p:attrName>
                                        </p:attrNameLst>
                                      </p:cBhvr>
                                      <p:to>
                                        <p:strVal val="visible"/>
                                      </p:to>
                                    </p:set>
                                    <p:anim calcmode="lin" valueType="num">
                                      <p:cBhvr additive="base">
                                        <p:cTn id="47"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(a) How do you know that the                                                     mass is undergoing SHM?</a:t>
            </a:r>
          </a:p>
          <a:p>
            <a:pPr>
              <a:buFontTx/>
              <a:buNone/>
              <a:defRPr/>
            </a:pPr>
            <a:r>
              <a:rPr lang="en-US" altLang="en-US" sz="2400" dirty="0" smtClean="0">
                <a:solidFill>
                  <a:srgbClr val="000000"/>
                </a:solidFill>
                <a:latin typeface="+mn-lt"/>
                <a:cs typeface="Times New Roman" pitchFamily="18" charset="0"/>
                <a:sym typeface="Symbol" pitchFamily="18" charset="2"/>
              </a:rPr>
              <a:t>SOLUTION:</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In </a:t>
            </a:r>
            <a:r>
              <a:rPr lang="en-US" altLang="en-US" sz="2400" dirty="0">
                <a:solidFill>
                  <a:srgbClr val="000000"/>
                </a:solidFill>
                <a:cs typeface="Times New Roman" pitchFamily="18" charset="0"/>
                <a:sym typeface="Symbol" pitchFamily="18" charset="2"/>
              </a:rPr>
              <a:t>SHM, </a:t>
            </a: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a:rPr>
              <a:t>Since </a:t>
            </a:r>
            <a:r>
              <a:rPr lang="en-US" altLang="en-US" sz="2400" i="1" dirty="0" smtClean="0">
                <a:solidFill>
                  <a:srgbClr val="000000"/>
                </a:solidFill>
                <a:cs typeface="Times New Roman" pitchFamily="18" charset="0"/>
                <a:sym typeface="Symbol"/>
              </a:rPr>
              <a:t>F</a:t>
            </a:r>
            <a:r>
              <a:rPr lang="en-US" altLang="en-US" sz="2400" dirty="0" smtClean="0">
                <a:solidFill>
                  <a:srgbClr val="000000"/>
                </a:solidFill>
                <a:cs typeface="Times New Roman" pitchFamily="18" charset="0"/>
                <a:sym typeface="Symbol"/>
              </a:rPr>
              <a:t> = </a:t>
            </a:r>
            <a:r>
              <a:rPr lang="en-US" altLang="en-US" sz="2400" i="1" dirty="0" smtClean="0">
                <a:solidFill>
                  <a:srgbClr val="000000"/>
                </a:solidFill>
                <a:cs typeface="Times New Roman" pitchFamily="18" charset="0"/>
                <a:sym typeface="Symbol"/>
              </a:rPr>
              <a:t>ma</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F </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x</a:t>
            </a:r>
            <a:r>
              <a:rPr lang="en-US" altLang="en-US" sz="2400" dirty="0" smtClean="0">
                <a:solidFill>
                  <a:srgbClr val="000000"/>
                </a:solidFill>
                <a:cs typeface="Times New Roman" pitchFamily="18" charset="0"/>
                <a:sym typeface="Symbol"/>
              </a:rPr>
              <a:t> also.</a:t>
            </a:r>
          </a:p>
          <a:p>
            <a:pPr>
              <a:buFontTx/>
              <a:buNone/>
              <a:defRPr/>
            </a:pPr>
            <a:r>
              <a:rPr lang="en-US" altLang="en-US" sz="2400" dirty="0" smtClean="0">
                <a:solidFill>
                  <a:srgbClr val="000000"/>
                </a:solidFill>
                <a:cs typeface="Times New Roman" pitchFamily="18" charset="0"/>
                <a:sym typeface="Symbol" pitchFamily="18" charset="2"/>
              </a:rPr>
              <a:t>The graph shows that </a:t>
            </a:r>
            <a:r>
              <a:rPr lang="en-US" altLang="en-US" sz="2400" i="1" dirty="0" smtClean="0">
                <a:solidFill>
                  <a:srgbClr val="000000"/>
                </a:solidFill>
                <a:cs typeface="Times New Roman" pitchFamily="18" charset="0"/>
                <a:sym typeface="Symbol"/>
              </a:rPr>
              <a:t>F </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x</a:t>
            </a:r>
            <a:r>
              <a:rPr lang="en-US" altLang="en-US" sz="2400" dirty="0" smtClean="0">
                <a:solidFill>
                  <a:srgbClr val="000000"/>
                </a:solidFill>
                <a:cs typeface="Times New Roman" pitchFamily="18" charset="0"/>
                <a:sym typeface="Symbol"/>
              </a:rPr>
              <a:t>.                                           Thus we have SHM.</a:t>
            </a:r>
            <a:endParaRPr lang="en-US" altLang="en-US" sz="2400" dirty="0" smtClean="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80000" y="5530850"/>
            <a:ext cx="4078288" cy="990600"/>
            <a:chOff x="1190" y="3183"/>
            <a:chExt cx="2993" cy="727"/>
          </a:xfrm>
        </p:grpSpPr>
        <p:sp>
          <p:nvSpPr>
            <p:cNvPr id="542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42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71"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72"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4281"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animEffect transition="in" filter="fade">
                                      <p:cBhvr>
                                        <p:cTn id="35" dur="500"/>
                                        <p:tgtEl>
                                          <p:spTgt spid="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4084">
                                            <p:txEl>
                                              <p:pRg st="1" end="1"/>
                                            </p:txEl>
                                          </p:spTgt>
                                        </p:tgtEl>
                                        <p:attrNameLst>
                                          <p:attrName>style.visibility</p:attrName>
                                        </p:attrNameLst>
                                      </p:cBhvr>
                                      <p:to>
                                        <p:strVal val="visible"/>
                                      </p:to>
                                    </p:set>
                                    <p:anim calcmode="lin" valueType="num">
                                      <p:cBhvr additive="base">
                                        <p:cTn id="40"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94210"/>
                                        </p:tgtEl>
                                        <p:attrNameLst>
                                          <p:attrName>style.visibility</p:attrName>
                                        </p:attrNameLst>
                                      </p:cBhvr>
                                      <p:to>
                                        <p:strVal val="visible"/>
                                      </p:to>
                                    </p:set>
                                    <p:animEffect transition="in" filter="fade">
                                      <p:cBhvr>
                                        <p:cTn id="44" dur="2000"/>
                                        <p:tgtEl>
                                          <p:spTgt spid="94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mph" presetSubtype="0" repeatCount="indefinite" accel="50000" decel="50000" autoRev="1" fill="hold" grpId="1" nodeType="clickEffect">
                                  <p:stCondLst>
                                    <p:cond delay="0"/>
                                  </p:stCondLst>
                                  <p:childTnLst>
                                    <p:animScale>
                                      <p:cBhvr>
                                        <p:cTn id="55" dur="3000" fill="hold"/>
                                        <p:tgtEl>
                                          <p:spTgt spid="47"/>
                                        </p:tgtEl>
                                      </p:cBhvr>
                                      <p:by x="25000" y="100000"/>
                                    </p:animScale>
                                  </p:childTnLst>
                                </p:cTn>
                              </p:par>
                              <p:par>
                                <p:cTn id="56"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57" dur="3000" fill="hold"/>
                                        <p:tgtEl>
                                          <p:spTgt spid="47"/>
                                        </p:tgtEl>
                                        <p:attrNameLst>
                                          <p:attrName>ppt_x</p:attrName>
                                          <p:attrName>ppt_y</p:attrName>
                                        </p:attrNameLst>
                                      </p:cBhvr>
                                      <p:rCtr x="-6806" y="0"/>
                                    </p:animMotion>
                                  </p:childTnLst>
                                </p:cTn>
                              </p:par>
                              <p:par>
                                <p:cTn id="58"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59" dur="3000" fill="hold"/>
                                        <p:tgtEl>
                                          <p:spTgt spid="48"/>
                                        </p:tgtEl>
                                        <p:attrNameLst>
                                          <p:attrName>ppt_x</p:attrName>
                                          <p:attrName>ppt_y</p:attrName>
                                        </p:attrNameLst>
                                      </p:cBhvr>
                                      <p:rCtr x="-11441" y="0"/>
                                    </p:animMotion>
                                  </p:childTnLst>
                                </p:cTn>
                              </p:par>
                              <p:par>
                                <p:cTn id="60" presetID="35" presetClass="path" presetSubtype="0" repeatCount="indefinite" accel="50000" decel="50000" autoRev="1" fill="hold" grpId="1" nodeType="withEffect">
                                  <p:stCondLst>
                                    <p:cond delay="0"/>
                                  </p:stCondLst>
                                  <p:childTnLst>
                                    <p:animMotion origin="layout" path="M -5.55556E-7 9.24855E-7 L -0.30868 -0.40809 " pathEditMode="relative" rAng="0" ptsTypes="AA">
                                      <p:cBhvr>
                                        <p:cTn id="61" dur="3000" fill="hold"/>
                                        <p:tgtEl>
                                          <p:spTgt spid="85"/>
                                        </p:tgtEl>
                                        <p:attrNameLst>
                                          <p:attrName>ppt_x</p:attrName>
                                          <p:attrName>ppt_y</p:attrName>
                                        </p:attrNameLst>
                                      </p:cBhvr>
                                      <p:rCtr x="-15434" y="-20416"/>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74084">
                                            <p:txEl>
                                              <p:pRg st="2" end="2"/>
                                            </p:txEl>
                                          </p:spTgt>
                                        </p:tgtEl>
                                        <p:attrNameLst>
                                          <p:attrName>style.visibility</p:attrName>
                                        </p:attrNameLst>
                                      </p:cBhvr>
                                      <p:to>
                                        <p:strVal val="visible"/>
                                      </p:to>
                                    </p:set>
                                    <p:anim calcmode="lin" valueType="num">
                                      <p:cBhvr additive="base">
                                        <p:cTn id="66"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74084">
                                            <p:txEl>
                                              <p:pRg st="3" end="3"/>
                                            </p:txEl>
                                          </p:spTgt>
                                        </p:tgtEl>
                                        <p:attrNameLst>
                                          <p:attrName>style.visibility</p:attrName>
                                        </p:attrNameLst>
                                      </p:cBhvr>
                                      <p:to>
                                        <p:strVal val="visible"/>
                                      </p:to>
                                    </p:set>
                                    <p:anim calcmode="lin" valueType="num">
                                      <p:cBhvr additive="base">
                                        <p:cTn id="72"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74084">
                                            <p:txEl>
                                              <p:pRg st="4" end="4"/>
                                            </p:txEl>
                                          </p:spTgt>
                                        </p:tgtEl>
                                        <p:attrNameLst>
                                          <p:attrName>style.visibility</p:attrName>
                                        </p:attrNameLst>
                                      </p:cBhvr>
                                      <p:to>
                                        <p:strVal val="visible"/>
                                      </p:to>
                                    </p:set>
                                    <p:anim calcmode="lin" valueType="num">
                                      <p:cBhvr additive="base">
                                        <p:cTn id="78"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74084">
                                            <p:txEl>
                                              <p:pRg st="5" end="5"/>
                                            </p:txEl>
                                          </p:spTgt>
                                        </p:tgtEl>
                                        <p:attrNameLst>
                                          <p:attrName>style.visibility</p:attrName>
                                        </p:attrNameLst>
                                      </p:cBhvr>
                                      <p:to>
                                        <p:strVal val="visible"/>
                                      </p:to>
                                    </p:set>
                                    <p:anim calcmode="lin" valueType="num">
                                      <p:cBhvr additive="base">
                                        <p:cTn id="84"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70" grpId="0"/>
      <p:bldP spid="71" grpId="0"/>
      <p:bldP spid="72" grpId="0"/>
      <p:bldP spid="85" grpId="0" animBg="1"/>
      <p:bldP spid="8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(b) Find the spring constant of                                                       the spring.</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latin typeface="+mn-lt"/>
                <a:cs typeface="Times New Roman" pitchFamily="18" charset="0"/>
                <a:sym typeface="Symbol" pitchFamily="18" charset="2"/>
              </a:rPr>
              <a:t>Use Hooke’s law: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r>
              <a:rPr lang="en-US" altLang="en-US" sz="2400" i="1" dirty="0" err="1" smtClean="0">
                <a:solidFill>
                  <a:srgbClr val="000000"/>
                </a:solidFill>
                <a:latin typeface="+mn-lt"/>
                <a:cs typeface="Times New Roman" pitchFamily="18" charset="0"/>
                <a:sym typeface="Symbol" pitchFamily="18" charset="2"/>
              </a:rPr>
              <a:t>kx</a:t>
            </a:r>
            <a:r>
              <a:rPr lang="en-US" altLang="en-US" sz="2400" dirty="0" smtClean="0">
                <a:solidFill>
                  <a:srgbClr val="000000"/>
                </a:solidFill>
                <a:latin typeface="+mn-lt"/>
                <a:cs typeface="Times New Roman" pitchFamily="18" charset="0"/>
                <a:sym typeface="Symbol" pitchFamily="18" charset="2"/>
              </a:rPr>
              <a:t>.</a:t>
            </a:r>
          </a:p>
          <a:p>
            <a:pPr>
              <a:buFontTx/>
              <a:buNone/>
              <a:defRPr/>
            </a:pPr>
            <a:r>
              <a:rPr lang="en-US" altLang="en-US" sz="2400" dirty="0" smtClean="0">
                <a:solidFill>
                  <a:srgbClr val="000000"/>
                </a:solidFill>
                <a:cs typeface="Times New Roman" pitchFamily="18" charset="0"/>
                <a:sym typeface="Symbol" pitchFamily="18" charset="2"/>
              </a:rPr>
              <a:t>Pick any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and any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Then</a:t>
            </a:r>
          </a:p>
          <a:p>
            <a:pPr>
              <a:buFontTx/>
              <a:buNone/>
              <a:defRPr/>
            </a:pP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k</a:t>
            </a:r>
            <a:r>
              <a:rPr lang="en-US" altLang="en-US" sz="2400" dirty="0" smtClean="0">
                <a:solidFill>
                  <a:srgbClr val="000000"/>
                </a:solidFill>
                <a:cs typeface="Times New Roman" pitchFamily="18" charset="0"/>
                <a:sym typeface="Symbol" pitchFamily="18" charset="2"/>
              </a:rPr>
              <a:t> = -(-5.0 N) </a:t>
            </a:r>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1.0 m = 5.0 Nm</a:t>
            </a:r>
            <a:r>
              <a:rPr lang="en-US" altLang="en-US" sz="2400" baseline="30000" dirty="0" smtClean="0">
                <a:solidFill>
                  <a:srgbClr val="000000"/>
                </a:solidFill>
                <a:cs typeface="Times New Roman" pitchFamily="18" charset="0"/>
                <a:sym typeface="Symbol" pitchFamily="18" charset="2"/>
              </a:rPr>
              <a:t>-1</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5301" name="Group 7"/>
          <p:cNvGrpSpPr>
            <a:grpSpLocks/>
          </p:cNvGrpSpPr>
          <p:nvPr/>
        </p:nvGrpSpPr>
        <p:grpSpPr bwMode="auto">
          <a:xfrm>
            <a:off x="5080000" y="5521325"/>
            <a:ext cx="4078288" cy="990600"/>
            <a:chOff x="1190" y="3183"/>
            <a:chExt cx="2993" cy="727"/>
          </a:xfrm>
        </p:grpSpPr>
        <p:sp>
          <p:nvSpPr>
            <p:cNvPr id="5531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531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02"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3"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5304"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5"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6"/>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rot="5400000">
            <a:off x="7624763" y="3451225"/>
            <a:ext cx="1125538" cy="223837"/>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8"/>
          <p:cNvSpPr txBox="1">
            <a:spLocks noChangeArrowheads="1"/>
          </p:cNvSpPr>
          <p:nvPr/>
        </p:nvSpPr>
        <p:spPr bwMode="auto">
          <a:xfrm>
            <a:off x="7258050" y="2195513"/>
            <a:ext cx="1631950" cy="8302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t>F</a:t>
            </a:r>
            <a:r>
              <a:rPr lang="en-US" altLang="en-US" sz="2400"/>
              <a:t> = -5.0 N</a:t>
            </a:r>
          </a:p>
          <a:p>
            <a:pPr algn="ctr" eaLnBrk="1" hangingPunct="1">
              <a:spcBef>
                <a:spcPct val="0"/>
              </a:spcBef>
              <a:buFontTx/>
              <a:buNone/>
            </a:pPr>
            <a:r>
              <a:rPr lang="en-US" altLang="en-US" sz="2400" i="1"/>
              <a:t>x </a:t>
            </a:r>
            <a:r>
              <a:rPr lang="en-US" altLang="en-US" sz="2400"/>
              <a:t>= 1.0 m</a:t>
            </a:r>
          </a:p>
        </p:txBody>
      </p:sp>
      <p:sp>
        <p:nvSpPr>
          <p:cNvPr id="29" name="Freeform 28"/>
          <p:cNvSpPr/>
          <p:nvPr/>
        </p:nvSpPr>
        <p:spPr>
          <a:xfrm>
            <a:off x="5795963" y="4124325"/>
            <a:ext cx="2265362" cy="858838"/>
          </a:xfrm>
          <a:custGeom>
            <a:avLst/>
            <a:gdLst>
              <a:gd name="connsiteX0" fmla="*/ 0 w 2222695"/>
              <a:gd name="connsiteY0" fmla="*/ 0 h 787790"/>
              <a:gd name="connsiteX1" fmla="*/ 2222695 w 2222695"/>
              <a:gd name="connsiteY1" fmla="*/ 28135 h 787790"/>
              <a:gd name="connsiteX2" fmla="*/ 2222695 w 2222695"/>
              <a:gd name="connsiteY2" fmla="*/ 787790 h 787790"/>
            </a:gdLst>
            <a:ahLst/>
            <a:cxnLst>
              <a:cxn ang="0">
                <a:pos x="connsiteX0" y="connsiteY0"/>
              </a:cxn>
              <a:cxn ang="0">
                <a:pos x="connsiteX1" y="connsiteY1"/>
              </a:cxn>
              <a:cxn ang="0">
                <a:pos x="connsiteX2" y="connsiteY2"/>
              </a:cxn>
            </a:cxnLst>
            <a:rect l="l" t="t" r="r" b="b"/>
            <a:pathLst>
              <a:path w="2222695" h="787790">
                <a:moveTo>
                  <a:pt x="0" y="0"/>
                </a:moveTo>
                <a:lnTo>
                  <a:pt x="2222695" y="28135"/>
                </a:lnTo>
                <a:lnTo>
                  <a:pt x="2222695" y="787790"/>
                </a:ln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74084">
                                            <p:txEl>
                                              <p:pRg st="6" end="6"/>
                                            </p:txEl>
                                          </p:spTgt>
                                        </p:tgtEl>
                                        <p:attrNameLst>
                                          <p:attrName>style.visibility</p:attrName>
                                        </p:attrNameLst>
                                      </p:cBhvr>
                                      <p:to>
                                        <p:strVal val="visible"/>
                                      </p:to>
                                    </p:set>
                                    <p:anim calcmode="lin" valueType="num">
                                      <p:cBhvr additive="base">
                                        <p:cTn id="58"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(c) </a:t>
            </a:r>
            <a:r>
              <a:rPr lang="en-US" altLang="en-US" sz="2400" dirty="0" smtClean="0">
                <a:solidFill>
                  <a:srgbClr val="000000"/>
                </a:solidFill>
                <a:latin typeface="+mn-lt"/>
                <a:cs typeface="Times New Roman" pitchFamily="18" charset="0"/>
                <a:sym typeface="Symbol" pitchFamily="18" charset="2"/>
              </a:rPr>
              <a:t>Find the total energy of the                                               system.</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latin typeface="+mn-lt"/>
                <a:cs typeface="Times New Roman" pitchFamily="18" charset="0"/>
                <a:sym typeface="Symbol" pitchFamily="18" charset="2"/>
              </a:rPr>
              <a:t>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(1/2)</a:t>
            </a:r>
            <a:r>
              <a:rPr lang="en-US" altLang="en-US" sz="2400" i="1" dirty="0" smtClean="0">
                <a:solidFill>
                  <a:srgbClr val="000000"/>
                </a:solidFill>
                <a:latin typeface="+mn-lt"/>
                <a:cs typeface="Times New Roman" pitchFamily="18" charset="0"/>
                <a:sym typeface="Symbol" pitchFamily="18" charset="2"/>
              </a:rPr>
              <a:t>kx</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Then</a:t>
            </a:r>
          </a:p>
          <a:p>
            <a:pPr>
              <a:buFontTx/>
              <a:buNone/>
              <a:defRPr/>
            </a:pPr>
            <a:r>
              <a:rPr lang="en-US" altLang="en-US" sz="2400" i="1" dirty="0" smtClean="0">
                <a:solidFill>
                  <a:srgbClr val="000000"/>
                </a:solidFill>
                <a:cs typeface="Times New Roman" pitchFamily="18" charset="0"/>
                <a:sym typeface="Symbol" pitchFamily="18" charset="2"/>
              </a:rPr>
              <a:t>       E</a:t>
            </a:r>
            <a:r>
              <a:rPr lang="en-US" altLang="en-US" sz="2400" baseline="-25000" dirty="0" smtClean="0">
                <a:solidFill>
                  <a:srgbClr val="000000"/>
                </a:solidFill>
                <a:cs typeface="Times New Roman" pitchFamily="18" charset="0"/>
                <a:sym typeface="Symbol" pitchFamily="18" charset="2"/>
              </a:rPr>
              <a:t>T</a:t>
            </a:r>
            <a:r>
              <a:rPr lang="en-US" altLang="en-US" sz="2400" dirty="0" smtClean="0">
                <a:solidFill>
                  <a:srgbClr val="000000"/>
                </a:solidFill>
                <a:cs typeface="Times New Roman" pitchFamily="18" charset="0"/>
                <a:sym typeface="Symbol" pitchFamily="18" charset="2"/>
              </a:rPr>
              <a:t> = (1/2)</a:t>
            </a:r>
            <a:r>
              <a:rPr lang="en-US" altLang="en-US" sz="2400" i="1" dirty="0" smtClean="0">
                <a:solidFill>
                  <a:srgbClr val="000000"/>
                </a:solidFill>
                <a:cs typeface="Times New Roman" pitchFamily="18" charset="0"/>
                <a:sym typeface="Symbol" pitchFamily="18" charset="2"/>
              </a:rPr>
              <a:t>kx</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i="1" dirty="0" smtClean="0">
                <a:solidFill>
                  <a:srgbClr val="000000"/>
                </a:solidFill>
                <a:cs typeface="Times New Roman" pitchFamily="18" charset="0"/>
                <a:sym typeface="Symbol" pitchFamily="18" charset="2"/>
              </a:rPr>
              <a:t> </a:t>
            </a:r>
          </a:p>
          <a:p>
            <a:pPr>
              <a:buFontTx/>
              <a:buNone/>
              <a:defRPr/>
            </a:pPr>
            <a:r>
              <a:rPr lang="en-US" altLang="en-US" sz="2400" i="1" dirty="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(1/2) </a:t>
            </a:r>
            <a:r>
              <a:rPr lang="en-US" altLang="en-US" sz="2400" dirty="0" smtClean="0">
                <a:solidFill>
                  <a:srgbClr val="000000"/>
                </a:solidFill>
                <a:cs typeface="Times New Roman" pitchFamily="18" charset="0"/>
                <a:sym typeface="Symbol"/>
              </a:rPr>
              <a:t> </a:t>
            </a:r>
            <a:r>
              <a:rPr lang="en-US" altLang="en-US" sz="2400" dirty="0" smtClean="0">
                <a:solidFill>
                  <a:srgbClr val="000000"/>
                </a:solidFill>
                <a:cs typeface="Times New Roman" pitchFamily="18" charset="0"/>
                <a:sym typeface="Symbol" pitchFamily="18" charset="2"/>
              </a:rPr>
              <a:t>5.0</a:t>
            </a:r>
            <a:r>
              <a:rPr lang="en-US" altLang="en-US" sz="2400" dirty="0" smtClean="0">
                <a:solidFill>
                  <a:srgbClr val="000000"/>
                </a:solidFill>
                <a:cs typeface="Times New Roman" pitchFamily="18" charset="0"/>
                <a:sym typeface="Symbol"/>
              </a:rPr>
              <a:t>  </a:t>
            </a:r>
            <a:r>
              <a:rPr lang="en-US" altLang="en-US" sz="2400" dirty="0" smtClean="0">
                <a:solidFill>
                  <a:srgbClr val="000000"/>
                </a:solidFill>
                <a:cs typeface="Times New Roman" pitchFamily="18" charset="0"/>
                <a:sym typeface="Symbol" pitchFamily="18" charset="2"/>
              </a:rPr>
              <a:t>2.0</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 10. J.</a:t>
            </a:r>
            <a:endParaRPr lang="en-US" altLang="en-US" sz="2400" dirty="0" smtClean="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6325" name="Group 7"/>
          <p:cNvGrpSpPr>
            <a:grpSpLocks/>
          </p:cNvGrpSpPr>
          <p:nvPr/>
        </p:nvGrpSpPr>
        <p:grpSpPr bwMode="auto">
          <a:xfrm>
            <a:off x="5080000" y="5530850"/>
            <a:ext cx="4078288" cy="990600"/>
            <a:chOff x="1190" y="3183"/>
            <a:chExt cx="2993" cy="727"/>
          </a:xfrm>
        </p:grpSpPr>
        <p:sp>
          <p:nvSpPr>
            <p:cNvPr id="5633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633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326"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7"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6328"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(d) </a:t>
            </a:r>
            <a:r>
              <a:rPr lang="en-US" altLang="en-US" sz="2400" dirty="0" smtClean="0">
                <a:solidFill>
                  <a:srgbClr val="000000"/>
                </a:solidFill>
                <a:latin typeface="+mn-lt"/>
                <a:cs typeface="Times New Roman" pitchFamily="18" charset="0"/>
                <a:sym typeface="Symbol" pitchFamily="18" charset="2"/>
              </a:rPr>
              <a:t>Find the maximum speed of                                                   the mass.</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spcBef>
                <a:spcPts val="400"/>
              </a:spcBef>
              <a:buFontTx/>
              <a:buNone/>
              <a:defRPr/>
            </a:pPr>
            <a:r>
              <a:rPr lang="en-US" altLang="en-US" sz="2400" dirty="0" smtClean="0">
                <a:solidFill>
                  <a:srgbClr val="000000"/>
                </a:solidFill>
                <a:latin typeface="+mn-lt"/>
                <a:cs typeface="Times New Roman" pitchFamily="18" charset="0"/>
                <a:sym typeface="Symbol" pitchFamily="18" charset="2"/>
              </a:rPr>
              <a:t>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(1/2</a:t>
            </a:r>
            <a:r>
              <a:rPr lang="en-US" altLang="en-US" sz="2400" i="1" dirty="0" smtClean="0">
                <a:solidFill>
                  <a:srgbClr val="000000"/>
                </a:solidFill>
                <a:latin typeface="+mn-lt"/>
                <a:cs typeface="Times New Roman" pitchFamily="18" charset="0"/>
                <a:sym typeface="Symbol" pitchFamily="18" charset="2"/>
              </a:rPr>
              <a:t>)mv</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a:t>
            </a:r>
          </a:p>
          <a:p>
            <a:pPr>
              <a:spcBef>
                <a:spcPts val="400"/>
              </a:spcBef>
              <a:buFontTx/>
              <a:buNone/>
              <a:defRPr/>
            </a:pPr>
            <a:r>
              <a:rPr lang="en-US" altLang="en-US" sz="2400" dirty="0" smtClean="0">
                <a:solidFill>
                  <a:srgbClr val="000000"/>
                </a:solidFill>
                <a:cs typeface="Times New Roman" pitchFamily="18" charset="0"/>
                <a:sym typeface="Symbol" pitchFamily="18" charset="2"/>
              </a:rPr>
              <a:t>      10. = (1/2) </a:t>
            </a:r>
            <a:r>
              <a:rPr lang="en-US" altLang="en-US" sz="2400" dirty="0" smtClean="0">
                <a:solidFill>
                  <a:srgbClr val="000000"/>
                </a:solidFill>
                <a:cs typeface="Times New Roman" pitchFamily="18" charset="0"/>
                <a:sym typeface="Symbol"/>
              </a:rPr>
              <a:t> </a:t>
            </a:r>
            <a:r>
              <a:rPr lang="en-US" altLang="en-US" sz="2400" dirty="0" smtClean="0">
                <a:solidFill>
                  <a:srgbClr val="000000"/>
                </a:solidFill>
                <a:cs typeface="Times New Roman" pitchFamily="18" charset="0"/>
                <a:sym typeface="Symbol" pitchFamily="18" charset="2"/>
              </a:rPr>
              <a:t>4.0</a:t>
            </a:r>
            <a:r>
              <a:rPr lang="en-US" altLang="en-US" sz="2400" dirty="0" smtClean="0">
                <a:solidFill>
                  <a:srgbClr val="000000"/>
                </a:solidFill>
                <a:cs typeface="Times New Roman" pitchFamily="18" charset="0"/>
                <a:sym typeface="Symbol"/>
              </a:rPr>
              <a:t>  </a:t>
            </a:r>
            <a:r>
              <a:rPr lang="en-US" altLang="en-US" sz="2400" i="1" dirty="0" smtClean="0">
                <a:solidFill>
                  <a:srgbClr val="000000"/>
                </a:solidFill>
                <a:cs typeface="Times New Roman" pitchFamily="18" charset="0"/>
                <a:sym typeface="Symbol" pitchFamily="18" charset="2"/>
              </a:rPr>
              <a:t>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endParaRPr lang="en-US" altLang="en-US" sz="2400" dirty="0" smtClean="0">
              <a:solidFill>
                <a:srgbClr val="000000"/>
              </a:solidFill>
              <a:cs typeface="Times New Roman" pitchFamily="18" charset="0"/>
              <a:sym typeface="Symbol" pitchFamily="18" charset="2"/>
            </a:endParaRPr>
          </a:p>
          <a:p>
            <a:pPr>
              <a:spcBef>
                <a:spcPts val="400"/>
              </a:spcBef>
              <a:buFontTx/>
              <a:buNone/>
              <a:defRPr/>
            </a:pPr>
            <a:r>
              <a:rPr lang="en-US" altLang="en-US" sz="2400" i="1" dirty="0" smtClean="0">
                <a:solidFill>
                  <a:srgbClr val="000000"/>
                </a:solidFill>
                <a:cs typeface="Times New Roman" pitchFamily="18" charset="0"/>
                <a:sym typeface="Symbol" pitchFamily="18" charset="2"/>
              </a:rPr>
              <a:t>    </a:t>
            </a:r>
            <a:r>
              <a:rPr lang="en-US" altLang="en-US" sz="2400" i="1" dirty="0" err="1" smtClean="0">
                <a:solidFill>
                  <a:srgbClr val="000000"/>
                </a:solidFill>
                <a:cs typeface="Times New Roman" pitchFamily="18" charset="0"/>
                <a:sym typeface="Symbol" pitchFamily="18" charset="2"/>
              </a:rPr>
              <a:t>v</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latin typeface="+mn-lt"/>
                <a:cs typeface="Times New Roman" pitchFamily="18" charset="0"/>
                <a:sym typeface="Symbol" pitchFamily="18" charset="2"/>
              </a:rPr>
              <a:t> = 2.2 ms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7349" name="Group 7"/>
          <p:cNvGrpSpPr>
            <a:grpSpLocks/>
          </p:cNvGrpSpPr>
          <p:nvPr/>
        </p:nvGrpSpPr>
        <p:grpSpPr bwMode="auto">
          <a:xfrm>
            <a:off x="5080000" y="5521325"/>
            <a:ext cx="4078288" cy="990600"/>
            <a:chOff x="1190" y="3183"/>
            <a:chExt cx="2993" cy="727"/>
          </a:xfrm>
        </p:grpSpPr>
        <p:sp>
          <p:nvSpPr>
            <p:cNvPr id="57357"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0"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7361"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50"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1"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7352"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(e) </a:t>
            </a:r>
            <a:r>
              <a:rPr lang="en-US" altLang="en-US" sz="2400" dirty="0" smtClean="0">
                <a:solidFill>
                  <a:srgbClr val="000000"/>
                </a:solidFill>
                <a:cs typeface="Times New Roman" pitchFamily="18" charset="0"/>
                <a:sym typeface="Symbol" pitchFamily="18" charset="2"/>
              </a:rPr>
              <a:t>Find the speed of the mass                                                  when its displacement is 1.0 m.</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latin typeface="+mn-lt"/>
                <a:cs typeface="Times New Roman" pitchFamily="18" charset="0"/>
                <a:sym typeface="Symbol" pitchFamily="18" charset="2"/>
              </a:rPr>
              <a:t>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(1/2)</a:t>
            </a:r>
            <a:r>
              <a:rPr lang="en-US" altLang="en-US" sz="2400" i="1" dirty="0" smtClean="0">
                <a:solidFill>
                  <a:srgbClr val="000000"/>
                </a:solidFill>
                <a:latin typeface="+mn-lt"/>
                <a:cs typeface="Times New Roman" pitchFamily="18" charset="0"/>
                <a:sym typeface="Symbol" pitchFamily="18" charset="2"/>
              </a:rPr>
              <a:t>mv</a:t>
            </a:r>
            <a:r>
              <a:rPr lang="en-US" altLang="en-US" sz="2400" baseline="30000" dirty="0" smtClean="0">
                <a:solidFill>
                  <a:srgbClr val="000000"/>
                </a:solidFill>
                <a:latin typeface="+mn-lt"/>
                <a:cs typeface="Times New Roman" pitchFamily="18" charset="0"/>
                <a:sym typeface="Symbol" pitchFamily="18" charset="2"/>
              </a:rPr>
              <a:t> 2</a:t>
            </a:r>
            <a:r>
              <a:rPr lang="en-US" altLang="en-US" sz="2400" i="1"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(1/2)</a:t>
            </a:r>
            <a:r>
              <a:rPr lang="en-US" altLang="en-US" sz="2400" i="1" dirty="0" err="1"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 2</a:t>
            </a:r>
            <a:r>
              <a:rPr lang="en-US" altLang="en-US" sz="2400" dirty="0" smtClean="0">
                <a:solidFill>
                  <a:srgbClr val="000000"/>
                </a:solidFill>
                <a:cs typeface="Times New Roman" pitchFamily="18" charset="0"/>
                <a:sym typeface="Symbol" pitchFamily="18" charset="2"/>
              </a:rPr>
              <a:t>. </a:t>
            </a:r>
          </a:p>
          <a:p>
            <a:pPr>
              <a:buFontTx/>
              <a:buNone/>
              <a:defRPr/>
            </a:pPr>
            <a:r>
              <a:rPr lang="en-US" altLang="en-US" sz="2400" dirty="0" smtClean="0">
                <a:solidFill>
                  <a:srgbClr val="000000"/>
                </a:solidFill>
                <a:cs typeface="Times New Roman" pitchFamily="18" charset="0"/>
                <a:sym typeface="Symbol" pitchFamily="18" charset="2"/>
              </a:rPr>
              <a:t>     10.	= (1/2)(4)</a:t>
            </a:r>
            <a:r>
              <a:rPr lang="en-US" altLang="en-US" sz="2400" i="1" dirty="0" smtClean="0">
                <a:solidFill>
                  <a:srgbClr val="000000"/>
                </a:solidFill>
                <a:cs typeface="Times New Roman" pitchFamily="18" charset="0"/>
                <a:sym typeface="Symbol" pitchFamily="18" charset="2"/>
              </a:rPr>
              <a:t>v</a:t>
            </a:r>
            <a:r>
              <a:rPr lang="en-US" altLang="en-US" sz="2400" baseline="30000" dirty="0" smtClean="0">
                <a:solidFill>
                  <a:srgbClr val="000000"/>
                </a:solidFill>
                <a:cs typeface="Times New Roman" pitchFamily="18" charset="0"/>
                <a:sym typeface="Symbol" pitchFamily="18" charset="2"/>
              </a:rPr>
              <a:t> 2</a:t>
            </a:r>
            <a:r>
              <a:rPr lang="en-US" altLang="en-US" sz="24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(1/2</a:t>
            </a:r>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(2)1</a:t>
            </a:r>
            <a:r>
              <a:rPr lang="en-US" altLang="en-US" sz="2400" baseline="30000" dirty="0" smtClean="0">
                <a:solidFill>
                  <a:srgbClr val="000000"/>
                </a:solidFill>
                <a:cs typeface="Times New Roman" pitchFamily="18" charset="0"/>
                <a:sym typeface="Symbol" pitchFamily="18" charset="2"/>
              </a:rPr>
              <a:t>2</a:t>
            </a:r>
            <a:endParaRPr lang="en-US" altLang="en-US" sz="2400" dirty="0" smtClean="0">
              <a:solidFill>
                <a:srgbClr val="000000"/>
              </a:solidFill>
              <a:cs typeface="Times New Roman" pitchFamily="18" charset="0"/>
              <a:sym typeface="Symbol" pitchFamily="18" charset="2"/>
            </a:endParaRPr>
          </a:p>
          <a:p>
            <a:pPr>
              <a:buFontTx/>
              <a:buNone/>
              <a:defRPr/>
            </a:pPr>
            <a:r>
              <a:rPr lang="en-US" altLang="en-US" sz="2400" i="1" dirty="0" smtClean="0">
                <a:solidFill>
                  <a:srgbClr val="000000"/>
                </a:solidFill>
                <a:cs typeface="Times New Roman" pitchFamily="18" charset="0"/>
                <a:sym typeface="Symbol" pitchFamily="18" charset="2"/>
              </a:rPr>
              <a:t>        v</a:t>
            </a:r>
            <a:r>
              <a:rPr lang="en-US" altLang="en-US" sz="2400" dirty="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2.1 ms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55086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086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8373" name="Group 7"/>
          <p:cNvGrpSpPr>
            <a:grpSpLocks/>
          </p:cNvGrpSpPr>
          <p:nvPr/>
        </p:nvGrpSpPr>
        <p:grpSpPr bwMode="auto">
          <a:xfrm>
            <a:off x="5080000" y="5511800"/>
            <a:ext cx="4078288" cy="990600"/>
            <a:chOff x="1190" y="3183"/>
            <a:chExt cx="2993" cy="727"/>
          </a:xfrm>
        </p:grpSpPr>
        <p:sp>
          <p:nvSpPr>
            <p:cNvPr id="58381"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4"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8385"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374" name="TextBox 5"/>
          <p:cNvSpPr txBox="1">
            <a:spLocks noChangeArrowheads="1"/>
          </p:cNvSpPr>
          <p:nvPr/>
        </p:nvSpPr>
        <p:spPr bwMode="auto">
          <a:xfrm>
            <a:off x="5778500" y="627221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5" name="TextBox 27"/>
          <p:cNvSpPr txBox="1">
            <a:spLocks noChangeArrowheads="1"/>
          </p:cNvSpPr>
          <p:nvPr/>
        </p:nvSpPr>
        <p:spPr bwMode="auto">
          <a:xfrm>
            <a:off x="6937375" y="627221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8376" name="TextBox 28"/>
          <p:cNvSpPr txBox="1">
            <a:spLocks noChangeArrowheads="1"/>
          </p:cNvSpPr>
          <p:nvPr/>
        </p:nvSpPr>
        <p:spPr bwMode="auto">
          <a:xfrm>
            <a:off x="7977188" y="627221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8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4" name="Rectangle 4"/>
          <p:cNvSpPr>
            <a:spLocks noChangeArrowheads="1"/>
          </p:cNvSpPr>
          <p:nvPr/>
        </p:nvSpPr>
        <p:spPr bwMode="auto">
          <a:xfrm>
            <a:off x="687388" y="1763713"/>
            <a:ext cx="7772400" cy="5094287"/>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t>
            </a:r>
            <a:r>
              <a:rPr lang="en-US" altLang="en-US" i="1" dirty="0">
                <a:solidFill>
                  <a:srgbClr val="000000"/>
                </a:solidFill>
                <a:latin typeface="+mn-lt"/>
                <a:cs typeface="Times New Roman" pitchFamily="18" charset="0"/>
                <a:sym typeface="Symbol" pitchFamily="18" charset="2"/>
              </a:rPr>
              <a:t>any</a:t>
            </a:r>
            <a:r>
              <a:rPr lang="en-US" altLang="en-US" dirty="0">
                <a:solidFill>
                  <a:srgbClr val="000000"/>
                </a:solidFill>
                <a:latin typeface="+mn-lt"/>
                <a:cs typeface="Times New Roman" pitchFamily="18" charset="0"/>
                <a:sym typeface="Symbol" pitchFamily="18" charset="2"/>
              </a:rPr>
              <a:t> waveform by summing up SHM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322763"/>
            <a:ext cx="7308850" cy="523875"/>
            <a:chOff x="488" y="2554"/>
            <a:chExt cx="4604" cy="330"/>
          </a:xfrm>
        </p:grpSpPr>
        <p:sp>
          <p:nvSpPr>
            <p:cNvPr id="59449"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50" name="Line 52"/>
            <p:cNvSpPr>
              <a:spLocks noChangeShapeType="1"/>
            </p:cNvSpPr>
            <p:nvPr/>
          </p:nvSpPr>
          <p:spPr bwMode="auto">
            <a:xfrm>
              <a:off x="2595" y="2600"/>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1" name="Line 53"/>
            <p:cNvSpPr>
              <a:spLocks noChangeShapeType="1"/>
            </p:cNvSpPr>
            <p:nvPr/>
          </p:nvSpPr>
          <p:spPr bwMode="auto">
            <a:xfrm>
              <a:off x="4699" y="2601"/>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2" name="Line 54"/>
            <p:cNvSpPr>
              <a:spLocks noChangeShapeType="1"/>
            </p:cNvSpPr>
            <p:nvPr/>
          </p:nvSpPr>
          <p:spPr bwMode="auto">
            <a:xfrm>
              <a:off x="3643" y="2602"/>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3" name="Line 55"/>
            <p:cNvSpPr>
              <a:spLocks noChangeShapeType="1"/>
            </p:cNvSpPr>
            <p:nvPr/>
          </p:nvSpPr>
          <p:spPr bwMode="auto">
            <a:xfrm>
              <a:off x="1541" y="2603"/>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57"/>
            <p:cNvSpPr>
              <a:spLocks noChangeShapeType="1"/>
            </p:cNvSpPr>
            <p:nvPr/>
          </p:nvSpPr>
          <p:spPr bwMode="auto">
            <a:xfrm>
              <a:off x="1190" y="2608"/>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5" name="Line 58"/>
            <p:cNvSpPr>
              <a:spLocks noChangeShapeType="1"/>
            </p:cNvSpPr>
            <p:nvPr/>
          </p:nvSpPr>
          <p:spPr bwMode="auto">
            <a:xfrm>
              <a:off x="1890" y="2597"/>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6" name="Line 59"/>
            <p:cNvSpPr>
              <a:spLocks noChangeShapeType="1"/>
            </p:cNvSpPr>
            <p:nvPr/>
          </p:nvSpPr>
          <p:spPr bwMode="auto">
            <a:xfrm>
              <a:off x="3293"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Line 60"/>
            <p:cNvSpPr>
              <a:spLocks noChangeShapeType="1"/>
            </p:cNvSpPr>
            <p:nvPr/>
          </p:nvSpPr>
          <p:spPr bwMode="auto">
            <a:xfrm>
              <a:off x="3993" y="2593"/>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63"/>
            <p:cNvSpPr>
              <a:spLocks noChangeShapeType="1"/>
            </p:cNvSpPr>
            <p:nvPr/>
          </p:nvSpPr>
          <p:spPr bwMode="auto">
            <a:xfrm>
              <a:off x="1016" y="2593"/>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59" name="Line 64"/>
            <p:cNvSpPr>
              <a:spLocks noChangeShapeType="1"/>
            </p:cNvSpPr>
            <p:nvPr/>
          </p:nvSpPr>
          <p:spPr bwMode="auto">
            <a:xfrm>
              <a:off x="2069" y="2594"/>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0" name="Line 65"/>
            <p:cNvSpPr>
              <a:spLocks noChangeShapeType="1"/>
            </p:cNvSpPr>
            <p:nvPr/>
          </p:nvSpPr>
          <p:spPr bwMode="auto">
            <a:xfrm>
              <a:off x="3119" y="2599"/>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1" name="Line 66"/>
            <p:cNvSpPr>
              <a:spLocks noChangeShapeType="1"/>
            </p:cNvSpPr>
            <p:nvPr/>
          </p:nvSpPr>
          <p:spPr bwMode="auto">
            <a:xfrm>
              <a:off x="4172" y="2600"/>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62" name="Group 73"/>
            <p:cNvGrpSpPr>
              <a:grpSpLocks/>
            </p:cNvGrpSpPr>
            <p:nvPr/>
          </p:nvGrpSpPr>
          <p:grpSpPr bwMode="auto">
            <a:xfrm>
              <a:off x="910" y="2649"/>
              <a:ext cx="1261" cy="70"/>
              <a:chOff x="910" y="2581"/>
              <a:chExt cx="1261" cy="149"/>
            </a:xfrm>
          </p:grpSpPr>
          <p:sp>
            <p:nvSpPr>
              <p:cNvPr id="59477"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8"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9"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80"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3" name="Group 74"/>
            <p:cNvGrpSpPr>
              <a:grpSpLocks/>
            </p:cNvGrpSpPr>
            <p:nvPr/>
          </p:nvGrpSpPr>
          <p:grpSpPr bwMode="auto">
            <a:xfrm>
              <a:off x="3020" y="2650"/>
              <a:ext cx="1261" cy="70"/>
              <a:chOff x="910" y="2581"/>
              <a:chExt cx="1261" cy="149"/>
            </a:xfrm>
          </p:grpSpPr>
          <p:sp>
            <p:nvSpPr>
              <p:cNvPr id="59473"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4"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5"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6"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4" name="Group 83"/>
            <p:cNvGrpSpPr>
              <a:grpSpLocks/>
            </p:cNvGrpSpPr>
            <p:nvPr/>
          </p:nvGrpSpPr>
          <p:grpSpPr bwMode="auto">
            <a:xfrm>
              <a:off x="839" y="2638"/>
              <a:ext cx="1397" cy="73"/>
              <a:chOff x="839" y="2604"/>
              <a:chExt cx="1397" cy="151"/>
            </a:xfrm>
          </p:grpSpPr>
          <p:sp>
            <p:nvSpPr>
              <p:cNvPr id="59471" name="Line 81"/>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2" name="Line 82"/>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5" name="Group 84"/>
            <p:cNvGrpSpPr>
              <a:grpSpLocks/>
            </p:cNvGrpSpPr>
            <p:nvPr/>
          </p:nvGrpSpPr>
          <p:grpSpPr bwMode="auto">
            <a:xfrm>
              <a:off x="2943" y="2645"/>
              <a:ext cx="1397" cy="73"/>
              <a:chOff x="839" y="2604"/>
              <a:chExt cx="1397" cy="151"/>
            </a:xfrm>
          </p:grpSpPr>
          <p:sp>
            <p:nvSpPr>
              <p:cNvPr id="59469" name="Line 85"/>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0" name="Line 86"/>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66" name="Text Box 146"/>
            <p:cNvSpPr txBox="1">
              <a:spLocks noChangeArrowheads="1"/>
            </p:cNvSpPr>
            <p:nvPr/>
          </p:nvSpPr>
          <p:spPr bwMode="auto">
            <a:xfrm>
              <a:off x="2466" y="2710"/>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a:t>T</a:t>
              </a:r>
            </a:p>
          </p:txBody>
        </p:sp>
        <p:sp>
          <p:nvSpPr>
            <p:cNvPr id="59467" name="Text Box 147"/>
            <p:cNvSpPr txBox="1">
              <a:spLocks noChangeArrowheads="1"/>
            </p:cNvSpPr>
            <p:nvPr/>
          </p:nvSpPr>
          <p:spPr bwMode="auto">
            <a:xfrm>
              <a:off x="4595" y="2711"/>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2</a:t>
              </a:r>
              <a:r>
                <a:rPr lang="en-US" altLang="en-US" sz="1200" i="1"/>
                <a:t>T</a:t>
              </a:r>
            </a:p>
          </p:txBody>
        </p:sp>
        <p:sp>
          <p:nvSpPr>
            <p:cNvPr id="59468" name="Text Box 148"/>
            <p:cNvSpPr txBox="1">
              <a:spLocks noChangeArrowheads="1"/>
            </p:cNvSpPr>
            <p:nvPr/>
          </p:nvSpPr>
          <p:spPr bwMode="auto">
            <a:xfrm>
              <a:off x="4936" y="2554"/>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t</a:t>
              </a:r>
            </a:p>
          </p:txBody>
        </p:sp>
      </p:grpSp>
      <p:grpSp>
        <p:nvGrpSpPr>
          <p:cNvPr id="7" name="Group 158"/>
          <p:cNvGrpSpPr>
            <a:grpSpLocks/>
          </p:cNvGrpSpPr>
          <p:nvPr/>
        </p:nvGrpSpPr>
        <p:grpSpPr bwMode="auto">
          <a:xfrm>
            <a:off x="531813" y="2787650"/>
            <a:ext cx="508000" cy="3141663"/>
            <a:chOff x="263" y="1587"/>
            <a:chExt cx="320" cy="1979"/>
          </a:xfrm>
        </p:grpSpPr>
        <p:sp>
          <p:nvSpPr>
            <p:cNvPr id="59436"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7" name="Line 37"/>
            <p:cNvSpPr>
              <a:spLocks noChangeShapeType="1"/>
            </p:cNvSpPr>
            <p:nvPr/>
          </p:nvSpPr>
          <p:spPr bwMode="auto">
            <a:xfrm>
              <a:off x="487" y="23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38"/>
            <p:cNvSpPr>
              <a:spLocks noChangeShapeType="1"/>
            </p:cNvSpPr>
            <p:nvPr/>
          </p:nvSpPr>
          <p:spPr bwMode="auto">
            <a:xfrm>
              <a:off x="487" y="196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Line 39"/>
            <p:cNvSpPr>
              <a:spLocks noChangeShapeType="1"/>
            </p:cNvSpPr>
            <p:nvPr/>
          </p:nvSpPr>
          <p:spPr bwMode="auto">
            <a:xfrm>
              <a:off x="487" y="3397"/>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Line 40"/>
            <p:cNvSpPr>
              <a:spLocks noChangeShapeType="1"/>
            </p:cNvSpPr>
            <p:nvPr/>
          </p:nvSpPr>
          <p:spPr bwMode="auto">
            <a:xfrm>
              <a:off x="487" y="303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1" name="Text Box 149"/>
            <p:cNvSpPr txBox="1">
              <a:spLocks noChangeArrowheads="1"/>
            </p:cNvSpPr>
            <p:nvPr/>
          </p:nvSpPr>
          <p:spPr bwMode="auto">
            <a:xfrm>
              <a:off x="312" y="158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y</a:t>
              </a:r>
            </a:p>
          </p:txBody>
        </p:sp>
        <p:sp>
          <p:nvSpPr>
            <p:cNvPr id="59442" name="Text Box 151"/>
            <p:cNvSpPr txBox="1">
              <a:spLocks noChangeArrowheads="1"/>
            </p:cNvSpPr>
            <p:nvPr/>
          </p:nvSpPr>
          <p:spPr bwMode="auto">
            <a:xfrm>
              <a:off x="334" y="259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0</a:t>
              </a:r>
            </a:p>
          </p:txBody>
        </p:sp>
        <p:sp>
          <p:nvSpPr>
            <p:cNvPr id="59443" name="Text Box 152"/>
            <p:cNvSpPr txBox="1">
              <a:spLocks noChangeArrowheads="1"/>
            </p:cNvSpPr>
            <p:nvPr/>
          </p:nvSpPr>
          <p:spPr bwMode="auto">
            <a:xfrm>
              <a:off x="330" y="217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4" name="Text Box 153"/>
            <p:cNvSpPr txBox="1">
              <a:spLocks noChangeArrowheads="1"/>
            </p:cNvSpPr>
            <p:nvPr/>
          </p:nvSpPr>
          <p:spPr bwMode="auto">
            <a:xfrm>
              <a:off x="330" y="1831"/>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5" name="Text Box 154"/>
            <p:cNvSpPr txBox="1">
              <a:spLocks noChangeArrowheads="1"/>
            </p:cNvSpPr>
            <p:nvPr/>
          </p:nvSpPr>
          <p:spPr bwMode="auto">
            <a:xfrm>
              <a:off x="332" y="290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6" name="Text Box 155"/>
            <p:cNvSpPr txBox="1">
              <a:spLocks noChangeArrowheads="1"/>
            </p:cNvSpPr>
            <p:nvPr/>
          </p:nvSpPr>
          <p:spPr bwMode="auto">
            <a:xfrm>
              <a:off x="332" y="3259"/>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7" name="Text Box 156"/>
            <p:cNvSpPr txBox="1">
              <a:spLocks noChangeArrowheads="1"/>
            </p:cNvSpPr>
            <p:nvPr/>
          </p:nvSpPr>
          <p:spPr bwMode="auto">
            <a:xfrm>
              <a:off x="263" y="2942"/>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sp>
          <p:nvSpPr>
            <p:cNvPr id="59448" name="Text Box 157"/>
            <p:cNvSpPr txBox="1">
              <a:spLocks noChangeArrowheads="1"/>
            </p:cNvSpPr>
            <p:nvPr/>
          </p:nvSpPr>
          <p:spPr bwMode="auto">
            <a:xfrm>
              <a:off x="269" y="3300"/>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grpSp>
      <p:sp>
        <p:nvSpPr>
          <p:cNvPr id="138408" name="Freeform 168"/>
          <p:cNvSpPr>
            <a:spLocks/>
          </p:cNvSpPr>
          <p:nvPr/>
        </p:nvSpPr>
        <p:spPr bwMode="auto">
          <a:xfrm>
            <a:off x="876300" y="3719513"/>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436" name="Freeform 196"/>
          <p:cNvSpPr>
            <a:spLocks/>
          </p:cNvSpPr>
          <p:nvPr/>
        </p:nvSpPr>
        <p:spPr bwMode="auto">
          <a:xfrm>
            <a:off x="876300" y="4110038"/>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 name="Group 219"/>
          <p:cNvGrpSpPr>
            <a:grpSpLocks/>
          </p:cNvGrpSpPr>
          <p:nvPr/>
        </p:nvGrpSpPr>
        <p:grpSpPr bwMode="auto">
          <a:xfrm>
            <a:off x="1790700" y="5265738"/>
            <a:ext cx="2335213" cy="1462087"/>
            <a:chOff x="1056" y="3148"/>
            <a:chExt cx="1471" cy="921"/>
          </a:xfrm>
        </p:grpSpPr>
        <p:grpSp>
          <p:nvGrpSpPr>
            <p:cNvPr id="59432" name="Group 173"/>
            <p:cNvGrpSpPr>
              <a:grpSpLocks/>
            </p:cNvGrpSpPr>
            <p:nvPr/>
          </p:nvGrpSpPr>
          <p:grpSpPr bwMode="auto">
            <a:xfrm>
              <a:off x="1136" y="3703"/>
              <a:ext cx="1391" cy="366"/>
              <a:chOff x="696" y="3629"/>
              <a:chExt cx="1391" cy="366"/>
            </a:xfrm>
          </p:grpSpPr>
          <p:sp>
            <p:nvSpPr>
              <p:cNvPr id="59434" name="Text Box 169"/>
              <p:cNvSpPr txBox="1">
                <a:spLocks noChangeArrowheads="1"/>
              </p:cNvSpPr>
              <p:nvPr/>
            </p:nvSpPr>
            <p:spPr bwMode="auto">
              <a:xfrm>
                <a:off x="696" y="3678"/>
                <a:ext cx="13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59435" name="Text Box 170"/>
              <p:cNvSpPr txBox="1">
                <a:spLocks noChangeArrowheads="1"/>
              </p:cNvSpPr>
              <p:nvPr/>
            </p:nvSpPr>
            <p:spPr bwMode="auto">
              <a:xfrm>
                <a:off x="1272" y="3629"/>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0066"/>
                    </a:solidFill>
                    <a:latin typeface="Courier New" pitchFamily="49" charset="0"/>
                  </a:rPr>
                  <a:t>1</a:t>
                </a:r>
              </a:p>
              <a:p>
                <a:pPr algn="ctr" eaLnBrk="1" hangingPunct="1">
                  <a:spcBef>
                    <a:spcPct val="0"/>
                  </a:spcBef>
                  <a:buFontTx/>
                  <a:buNone/>
                </a:pP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59433"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220"/>
          <p:cNvGrpSpPr>
            <a:grpSpLocks/>
          </p:cNvGrpSpPr>
          <p:nvPr/>
        </p:nvGrpSpPr>
        <p:grpSpPr bwMode="auto">
          <a:xfrm>
            <a:off x="2989263" y="4916488"/>
            <a:ext cx="2630487" cy="1465262"/>
            <a:chOff x="1811" y="2928"/>
            <a:chExt cx="1657" cy="923"/>
          </a:xfrm>
        </p:grpSpPr>
        <p:grpSp>
          <p:nvGrpSpPr>
            <p:cNvPr id="59428" name="Group 176"/>
            <p:cNvGrpSpPr>
              <a:grpSpLocks/>
            </p:cNvGrpSpPr>
            <p:nvPr/>
          </p:nvGrpSpPr>
          <p:grpSpPr bwMode="auto">
            <a:xfrm>
              <a:off x="1991" y="3485"/>
              <a:ext cx="1477" cy="366"/>
              <a:chOff x="2321" y="3718"/>
              <a:chExt cx="1477" cy="366"/>
            </a:xfrm>
          </p:grpSpPr>
          <p:sp>
            <p:nvSpPr>
              <p:cNvPr id="59430" name="Text Box 174"/>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59431" name="Text Box 175"/>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3333FF"/>
                    </a:solidFill>
                    <a:latin typeface="Courier New" pitchFamily="49" charset="0"/>
                  </a:rPr>
                  <a:t>1</a:t>
                </a:r>
              </a:p>
              <a:p>
                <a:pPr algn="ctr" eaLnBrk="1" hangingPunct="1">
                  <a:spcBef>
                    <a:spcPct val="0"/>
                  </a:spcBef>
                  <a:buFontTx/>
                  <a:buNone/>
                </a:pP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59429"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57" name="Freeform 217"/>
          <p:cNvSpPr>
            <a:spLocks/>
          </p:cNvSpPr>
          <p:nvPr/>
        </p:nvSpPr>
        <p:spPr bwMode="auto">
          <a:xfrm>
            <a:off x="887413" y="4241800"/>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 name="Group 221"/>
          <p:cNvGrpSpPr>
            <a:grpSpLocks/>
          </p:cNvGrpSpPr>
          <p:nvPr/>
        </p:nvGrpSpPr>
        <p:grpSpPr bwMode="auto">
          <a:xfrm>
            <a:off x="3479800" y="4732338"/>
            <a:ext cx="2597150" cy="1236662"/>
            <a:chOff x="2120" y="2812"/>
            <a:chExt cx="1636" cy="779"/>
          </a:xfrm>
        </p:grpSpPr>
        <p:grpSp>
          <p:nvGrpSpPr>
            <p:cNvPr id="59424" name="Group 179"/>
            <p:cNvGrpSpPr>
              <a:grpSpLocks/>
            </p:cNvGrpSpPr>
            <p:nvPr/>
          </p:nvGrpSpPr>
          <p:grpSpPr bwMode="auto">
            <a:xfrm>
              <a:off x="2279" y="3225"/>
              <a:ext cx="1477" cy="366"/>
              <a:chOff x="2321" y="3718"/>
              <a:chExt cx="1477" cy="366"/>
            </a:xfrm>
          </p:grpSpPr>
          <p:sp>
            <p:nvSpPr>
              <p:cNvPr id="59426" name="Text Box 177"/>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59427" name="Text Box 178"/>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99FF"/>
                    </a:solidFill>
                    <a:latin typeface="Courier New" pitchFamily="49" charset="0"/>
                  </a:rPr>
                  <a:t>1</a:t>
                </a:r>
              </a:p>
              <a:p>
                <a:pPr algn="ctr" eaLnBrk="1" hangingPunct="1">
                  <a:spcBef>
                    <a:spcPct val="0"/>
                  </a:spcBef>
                  <a:buFontTx/>
                  <a:buNone/>
                </a:pP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59425"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76" name="Freeform 236"/>
          <p:cNvSpPr>
            <a:spLocks/>
          </p:cNvSpPr>
          <p:nvPr/>
        </p:nvSpPr>
        <p:spPr bwMode="auto">
          <a:xfrm>
            <a:off x="887413" y="4306888"/>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 name="Group 242"/>
          <p:cNvGrpSpPr>
            <a:grpSpLocks/>
          </p:cNvGrpSpPr>
          <p:nvPr/>
        </p:nvGrpSpPr>
        <p:grpSpPr bwMode="auto">
          <a:xfrm>
            <a:off x="6313488" y="4700588"/>
            <a:ext cx="2344737" cy="1385887"/>
            <a:chOff x="3939" y="2771"/>
            <a:chExt cx="1477" cy="873"/>
          </a:xfrm>
        </p:grpSpPr>
        <p:grpSp>
          <p:nvGrpSpPr>
            <p:cNvPr id="59420" name="Group 182"/>
            <p:cNvGrpSpPr>
              <a:grpSpLocks/>
            </p:cNvGrpSpPr>
            <p:nvPr/>
          </p:nvGrpSpPr>
          <p:grpSpPr bwMode="auto">
            <a:xfrm>
              <a:off x="3939" y="3278"/>
              <a:ext cx="1477" cy="366"/>
              <a:chOff x="2321" y="3718"/>
              <a:chExt cx="1477" cy="366"/>
            </a:xfrm>
          </p:grpSpPr>
          <p:sp>
            <p:nvSpPr>
              <p:cNvPr id="59422" name="Text Box 180"/>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59423" name="Text Box 181"/>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99CCFF"/>
                    </a:solidFill>
                    <a:latin typeface="Courier New" pitchFamily="49" charset="0"/>
                  </a:rPr>
                  <a:t>1</a:t>
                </a:r>
              </a:p>
              <a:p>
                <a:pPr algn="ctr" eaLnBrk="1" hangingPunct="1">
                  <a:spcBef>
                    <a:spcPct val="0"/>
                  </a:spcBef>
                  <a:buFontTx/>
                  <a:buNone/>
                </a:pP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59421"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16" name="Freeform 276"/>
          <p:cNvSpPr>
            <a:spLocks/>
          </p:cNvSpPr>
          <p:nvPr/>
        </p:nvSpPr>
        <p:spPr bwMode="auto">
          <a:xfrm>
            <a:off x="887413" y="4357688"/>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 name="Group 282"/>
          <p:cNvGrpSpPr>
            <a:grpSpLocks/>
          </p:cNvGrpSpPr>
          <p:nvPr/>
        </p:nvGrpSpPr>
        <p:grpSpPr bwMode="auto">
          <a:xfrm>
            <a:off x="4699000" y="3087688"/>
            <a:ext cx="2344738" cy="1273175"/>
            <a:chOff x="2416" y="1818"/>
            <a:chExt cx="1477" cy="802"/>
          </a:xfrm>
        </p:grpSpPr>
        <p:grpSp>
          <p:nvGrpSpPr>
            <p:cNvPr id="59416" name="Group 185"/>
            <p:cNvGrpSpPr>
              <a:grpSpLocks/>
            </p:cNvGrpSpPr>
            <p:nvPr/>
          </p:nvGrpSpPr>
          <p:grpSpPr bwMode="auto">
            <a:xfrm>
              <a:off x="2416" y="1818"/>
              <a:ext cx="1477" cy="366"/>
              <a:chOff x="2328" y="3718"/>
              <a:chExt cx="1477" cy="366"/>
            </a:xfrm>
          </p:grpSpPr>
          <p:sp>
            <p:nvSpPr>
              <p:cNvPr id="59418" name="Text Box 183"/>
              <p:cNvSpPr txBox="1">
                <a:spLocks noChangeArrowheads="1"/>
              </p:cNvSpPr>
              <p:nvPr/>
            </p:nvSpPr>
            <p:spPr bwMode="auto">
              <a:xfrm>
                <a:off x="2328" y="3774"/>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59419" name="Text Box 184"/>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chemeClr val="hlink"/>
                    </a:solidFill>
                    <a:latin typeface="Courier New" pitchFamily="49" charset="0"/>
                  </a:rPr>
                  <a:t>1</a:t>
                </a:r>
              </a:p>
              <a:p>
                <a:pPr algn="ctr" eaLnBrk="1" hangingPunct="1">
                  <a:spcBef>
                    <a:spcPct val="0"/>
                  </a:spcBef>
                  <a:buFontTx/>
                  <a:buNone/>
                </a:pP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59417"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25" name="Freeform 285"/>
          <p:cNvSpPr>
            <a:spLocks/>
          </p:cNvSpPr>
          <p:nvPr/>
        </p:nvSpPr>
        <p:spPr bwMode="auto">
          <a:xfrm>
            <a:off x="887413" y="3370263"/>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553" name="Freeform 313"/>
          <p:cNvSpPr>
            <a:spLocks/>
          </p:cNvSpPr>
          <p:nvPr/>
        </p:nvSpPr>
        <p:spPr bwMode="auto">
          <a:xfrm>
            <a:off x="887413" y="3067050"/>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317"/>
          <p:cNvGrpSpPr>
            <a:grpSpLocks/>
          </p:cNvGrpSpPr>
          <p:nvPr/>
        </p:nvGrpSpPr>
        <p:grpSpPr bwMode="auto">
          <a:xfrm>
            <a:off x="1860550" y="2855913"/>
            <a:ext cx="1411288" cy="933450"/>
            <a:chOff x="841" y="105"/>
            <a:chExt cx="889" cy="588"/>
          </a:xfrm>
        </p:grpSpPr>
        <p:sp>
          <p:nvSpPr>
            <p:cNvPr id="59413" name="Text Box 314"/>
            <p:cNvSpPr txBox="1">
              <a:spLocks noChangeArrowheads="1"/>
            </p:cNvSpPr>
            <p:nvPr/>
          </p:nvSpPr>
          <p:spPr bwMode="auto">
            <a:xfrm>
              <a:off x="841" y="167"/>
              <a:ext cx="88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sz="2400">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sz="2400" b="1">
                <a:solidFill>
                  <a:srgbClr val="008000"/>
                </a:solidFill>
                <a:latin typeface="Courier New" pitchFamily="49" charset="0"/>
                <a:sym typeface="Symbol" pitchFamily="18" charset="2"/>
              </a:endParaRPr>
            </a:p>
          </p:txBody>
        </p:sp>
        <p:sp>
          <p:nvSpPr>
            <p:cNvPr id="59414" name="Text Box 315"/>
            <p:cNvSpPr txBox="1">
              <a:spLocks noChangeArrowheads="1"/>
            </p:cNvSpPr>
            <p:nvPr/>
          </p:nvSpPr>
          <p:spPr bwMode="auto">
            <a:xfrm>
              <a:off x="1150" y="462"/>
              <a:ext cx="3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sz="2400" b="1">
                <a:solidFill>
                  <a:srgbClr val="008000"/>
                </a:solidFill>
                <a:latin typeface="Courier New" pitchFamily="49" charset="0"/>
                <a:sym typeface="Symbol" pitchFamily="18" charset="2"/>
              </a:endParaRPr>
            </a:p>
          </p:txBody>
        </p:sp>
        <p:sp>
          <p:nvSpPr>
            <p:cNvPr id="59415" name="Text Box 316"/>
            <p:cNvSpPr txBox="1">
              <a:spLocks noChangeArrowheads="1"/>
            </p:cNvSpPr>
            <p:nvPr/>
          </p:nvSpPr>
          <p:spPr bwMode="auto">
            <a:xfrm>
              <a:off x="1233" y="105"/>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8000"/>
                  </a:solidFill>
                  <a:latin typeface="Courier New" pitchFamily="49" charset="0"/>
                </a:rPr>
                <a:t>5</a:t>
              </a:r>
              <a:endParaRPr lang="en-US" altLang="en-US" sz="2400"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403600"/>
            <a:ext cx="7699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59394" name="Rectangle 2"/>
          <p:cNvSpPr>
            <a:spLocks noChangeArrowheads="1"/>
          </p:cNvSpPr>
          <p:nvPr/>
        </p:nvSpPr>
        <p:spPr bwMode="auto">
          <a:xfrm>
            <a:off x="685800" y="1343025"/>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Superposition revisited</a:t>
            </a:r>
            <a:endParaRPr lang="en-US" altLang="en-US" sz="240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64">
                                            <p:txEl>
                                              <p:pRg st="0" end="0"/>
                                            </p:txEl>
                                          </p:spTgt>
                                        </p:tgtEl>
                                        <p:attrNameLst>
                                          <p:attrName>style.visibility</p:attrName>
                                        </p:attrNameLst>
                                      </p:cBhvr>
                                      <p:to>
                                        <p:strVal val="visible"/>
                                      </p:to>
                                    </p:set>
                                    <p:anim calcmode="lin" valueType="num">
                                      <p:cBhvr additive="base">
                                        <p:cTn id="13"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8408"/>
                                        </p:tgtEl>
                                        <p:attrNameLst>
                                          <p:attrName>style.visibility</p:attrName>
                                        </p:attrNameLst>
                                      </p:cBhvr>
                                      <p:to>
                                        <p:strVal val="visible"/>
                                      </p:to>
                                    </p:set>
                                    <p:animEffect transition="in" filter="wipe(left)">
                                      <p:cBhvr>
                                        <p:cTn id="29" dur="1000"/>
                                        <p:tgtEl>
                                          <p:spTgt spid="13840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8436"/>
                                        </p:tgtEl>
                                        <p:attrNameLst>
                                          <p:attrName>style.visibility</p:attrName>
                                        </p:attrNameLst>
                                      </p:cBhvr>
                                      <p:to>
                                        <p:strVal val="visible"/>
                                      </p:to>
                                    </p:set>
                                    <p:animEffect transition="in" filter="wipe(left)">
                                      <p:cBhvr>
                                        <p:cTn id="40" dur="1000"/>
                                        <p:tgtEl>
                                          <p:spTgt spid="13843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8457"/>
                                        </p:tgtEl>
                                        <p:attrNameLst>
                                          <p:attrName>style.visibility</p:attrName>
                                        </p:attrNameLst>
                                      </p:cBhvr>
                                      <p:to>
                                        <p:strVal val="visible"/>
                                      </p:to>
                                    </p:set>
                                    <p:animEffect transition="in" filter="wipe(left)">
                                      <p:cBhvr>
                                        <p:cTn id="51" dur="1000"/>
                                        <p:tgtEl>
                                          <p:spTgt spid="138457"/>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8476"/>
                                        </p:tgtEl>
                                        <p:attrNameLst>
                                          <p:attrName>style.visibility</p:attrName>
                                        </p:attrNameLst>
                                      </p:cBhvr>
                                      <p:to>
                                        <p:strVal val="visible"/>
                                      </p:to>
                                    </p:set>
                                    <p:animEffect transition="in" filter="wipe(left)">
                                      <p:cBhvr>
                                        <p:cTn id="62" dur="1000"/>
                                        <p:tgtEl>
                                          <p:spTgt spid="138476"/>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8516"/>
                                        </p:tgtEl>
                                        <p:attrNameLst>
                                          <p:attrName>style.visibility</p:attrName>
                                        </p:attrNameLst>
                                      </p:cBhvr>
                                      <p:to>
                                        <p:strVal val="visible"/>
                                      </p:to>
                                    </p:set>
                                    <p:animEffect transition="in" filter="wipe(left)">
                                      <p:cBhvr>
                                        <p:cTn id="73" dur="1000"/>
                                        <p:tgtEl>
                                          <p:spTgt spid="138516"/>
                                        </p:tgtEl>
                                      </p:cBhvr>
                                    </p:animEffect>
                                  </p:childTnLst>
                                  <p:subTnLst>
                                    <p:audio>
                                      <p:cMediaNode>
                                        <p:cTn display="0" masterRel="sameClick">
                                          <p:stCondLst>
                                            <p:cond evt="begin" delay="0">
                                              <p:tn val="71"/>
                                            </p:cond>
                                          </p:stCondLst>
                                          <p:endCondLst>
                                            <p:cond evt="onStopAudio" delay="0">
                                              <p:tgtEl>
                                                <p:sldTgt/>
                                              </p:tgtEl>
                                            </p:cond>
                                          </p:endCondLst>
                                        </p:cTn>
                                        <p:tgtEl>
                                          <p:sndTgt r:embed="rId5" name="voltag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suctio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38553"/>
                                        </p:tgtEl>
                                        <p:attrNameLst>
                                          <p:attrName>style.visibility</p:attrName>
                                        </p:attrNameLst>
                                      </p:cBhvr>
                                      <p:to>
                                        <p:strVal val="visible"/>
                                      </p:to>
                                    </p:set>
                                    <p:animEffect transition="in" filter="wipe(left)">
                                      <p:cBhvr>
                                        <p:cTn id="84" dur="2000"/>
                                        <p:tgtEl>
                                          <p:spTgt spid="138553"/>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par>
                                <p:cTn id="91" presetID="2" presetClass="entr" presetSubtype="1" fill="hold" grpId="0" nodeType="withEffect">
                                  <p:stCondLst>
                                    <p:cond delay="0"/>
                                  </p:stCondLst>
                                  <p:childTnLst>
                                    <p:set>
                                      <p:cBhvr>
                                        <p:cTn id="92" dur="1" fill="hold">
                                          <p:stCondLst>
                                            <p:cond delay="0"/>
                                          </p:stCondLst>
                                        </p:cTn>
                                        <p:tgtEl>
                                          <p:spTgt spid="911460"/>
                                        </p:tgtEl>
                                        <p:attrNameLst>
                                          <p:attrName>style.visibility</p:attrName>
                                        </p:attrNameLst>
                                      </p:cBhvr>
                                      <p:to>
                                        <p:strVal val="visible"/>
                                      </p:to>
                                    </p:set>
                                    <p:anim calcmode="lin" valueType="num">
                                      <p:cBhvr additive="base">
                                        <p:cTn id="93" dur="500" fill="hold"/>
                                        <p:tgtEl>
                                          <p:spTgt spid="911460"/>
                                        </p:tgtEl>
                                        <p:attrNameLst>
                                          <p:attrName>ppt_x</p:attrName>
                                        </p:attrNameLst>
                                      </p:cBhvr>
                                      <p:tavLst>
                                        <p:tav tm="0">
                                          <p:val>
                                            <p:strVal val="#ppt_x"/>
                                          </p:val>
                                        </p:tav>
                                        <p:tav tm="100000">
                                          <p:val>
                                            <p:strVal val="#ppt_x"/>
                                          </p:val>
                                        </p:tav>
                                      </p:tavLst>
                                    </p:anim>
                                    <p:anim calcmode="lin" valueType="num">
                                      <p:cBhvr additive="base">
                                        <p:cTn id="94"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8525"/>
                                        </p:tgtEl>
                                        <p:attrNameLst>
                                          <p:attrName>style.visibility</p:attrName>
                                        </p:attrNameLst>
                                      </p:cBhvr>
                                      <p:to>
                                        <p:strVal val="visible"/>
                                      </p:to>
                                    </p:set>
                                    <p:animEffect transition="in" filter="wipe(left)">
                                      <p:cBhvr>
                                        <p:cTn id="99" dur="2000"/>
                                        <p:tgtEl>
                                          <p:spTgt spid="138525"/>
                                        </p:tgtEl>
                                      </p:cBhvr>
                                    </p:animEffect>
                                  </p:childTnLst>
                                  <p:subTnLst>
                                    <p:audio>
                                      <p:cMediaNode>
                                        <p:cTn display="0" masterRel="sameClick">
                                          <p:stCondLst>
                                            <p:cond evt="begin" delay="0">
                                              <p:tn val="9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6: </a:t>
            </a:r>
            <a:r>
              <a:rPr lang="en-US" altLang="en-US" sz="2400"/>
              <a:t>By using the force law, a student can, with iteration, determine the behavior of an object under simple harmonic motion. The iterative approach (numerical solution), with given initial conditions, applies basic uniform acceleration equations in successive small time increments. At each increment, final values become the following initial conditions. </a:t>
            </a:r>
          </a:p>
          <a:p>
            <a:pPr eaLnBrk="1" hangingPunct="1">
              <a:spcBef>
                <a:spcPct val="0"/>
              </a:spcBef>
              <a:buFontTx/>
              <a:buNone/>
            </a:pPr>
            <a:r>
              <a:rPr lang="en-US" altLang="en-US" sz="2400"/>
              <a:t>• </a:t>
            </a:r>
            <a:r>
              <a:rPr lang="en-US" altLang="en-US" sz="2400" b="1"/>
              <a:t>Aim 7: </a:t>
            </a:r>
            <a:r>
              <a:rPr lang="en-US" altLang="en-US" sz="2400"/>
              <a:t>the observation of simple harmonic motion and the variables affected can be easily followed in computer simulations</a:t>
            </a: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4"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externally, like a                                                   pendulum in a gravitational                                                     field.</a:t>
            </a:r>
            <a:endParaRPr lang="en-US" altLang="en-US" sz="2400">
              <a:sym typeface="Symbol" pitchFamily="18" charset="2"/>
            </a:endParaRPr>
          </a:p>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internally, like a                                                          mass on a spring.</a:t>
            </a:r>
          </a:p>
        </p:txBody>
      </p:sp>
      <p:sp>
        <p:nvSpPr>
          <p:cNvPr id="57344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Examples of oscillation</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b="1">
                <a:solidFill>
                  <a:srgbClr val="000000"/>
                </a:solidFill>
                <a:cs typeface="Times New Roman" pitchFamily="18" charset="0"/>
                <a:sym typeface="Symbol" pitchFamily="18" charset="2"/>
              </a:rPr>
              <a:t>Oscillations</a:t>
            </a:r>
            <a:r>
              <a:rPr lang="en-US" altLang="en-US" sz="2400">
                <a:solidFill>
                  <a:srgbClr val="000000"/>
                </a:solidFill>
                <a:cs typeface="Times New Roman" pitchFamily="18" charset="0"/>
                <a:sym typeface="Symbol" pitchFamily="18" charset="2"/>
              </a:rPr>
              <a:t> are vibrations which repeat themselves.</a:t>
            </a:r>
          </a:p>
        </p:txBody>
      </p:sp>
      <p:sp>
        <p:nvSpPr>
          <p:cNvPr id="573566" name="Rectangle 126"/>
          <p:cNvSpPr>
            <a:spLocks noChangeArrowheads="1"/>
          </p:cNvSpPr>
          <p:nvPr/>
        </p:nvSpPr>
        <p:spPr bwMode="auto">
          <a:xfrm>
            <a:off x="682625" y="4935538"/>
            <a:ext cx="3679825" cy="1922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In all oscillations </a:t>
            </a:r>
            <a:r>
              <a:rPr lang="en-US" altLang="en-US" sz="2400" i="1">
                <a:sym typeface="Symbol" pitchFamily="18" charset="2"/>
              </a:rPr>
              <a:t>v</a:t>
            </a:r>
            <a:r>
              <a:rPr lang="en-US" altLang="en-US" sz="2400">
                <a:sym typeface="Symbol" pitchFamily="18" charset="2"/>
              </a:rPr>
              <a:t> = 0 at the extremes and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max</a:t>
            </a:r>
            <a:r>
              <a:rPr lang="en-US" altLang="en-US" sz="2400">
                <a:sym typeface="Symbol" pitchFamily="18" charset="2"/>
              </a:rPr>
              <a:t> in the middle of the motion.</a:t>
            </a:r>
            <a:endParaRPr lang="en-US" altLang="en-US" sz="2400" i="1">
              <a:sym typeface="Symbol" pitchFamily="18" charset="2"/>
            </a:endParaRPr>
          </a:p>
        </p:txBody>
      </p:sp>
      <p:grpSp>
        <p:nvGrpSpPr>
          <p:cNvPr id="2" name="Group 13"/>
          <p:cNvGrpSpPr>
            <a:grpSpLocks/>
          </p:cNvGrpSpPr>
          <p:nvPr/>
        </p:nvGrpSpPr>
        <p:grpSpPr bwMode="auto">
          <a:xfrm rot="-5400000">
            <a:off x="6796088" y="830262"/>
            <a:ext cx="304800" cy="3883025"/>
            <a:chOff x="1934" y="1419"/>
            <a:chExt cx="192" cy="2446"/>
          </a:xfrm>
        </p:grpSpPr>
        <p:sp>
          <p:nvSpPr>
            <p:cNvPr id="573448" name="Oval 8"/>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228" name="Line 9"/>
            <p:cNvSpPr>
              <a:spLocks noChangeShapeType="1"/>
            </p:cNvSpPr>
            <p:nvPr/>
          </p:nvSpPr>
          <p:spPr bwMode="auto">
            <a:xfrm flipV="1">
              <a:off x="2033"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29" name="Group 12"/>
            <p:cNvGrpSpPr>
              <a:grpSpLocks/>
            </p:cNvGrpSpPr>
            <p:nvPr/>
          </p:nvGrpSpPr>
          <p:grpSpPr bwMode="auto">
            <a:xfrm>
              <a:off x="1934" y="1419"/>
              <a:ext cx="174" cy="2446"/>
              <a:chOff x="1934" y="1419"/>
              <a:chExt cx="174" cy="2446"/>
            </a:xfrm>
          </p:grpSpPr>
          <p:sp>
            <p:nvSpPr>
              <p:cNvPr id="8230"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1"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7"/>
          <p:cNvGrpSpPr>
            <a:grpSpLocks/>
          </p:cNvGrpSpPr>
          <p:nvPr/>
        </p:nvGrpSpPr>
        <p:grpSpPr bwMode="auto">
          <a:xfrm>
            <a:off x="6492875" y="2479675"/>
            <a:ext cx="950913" cy="349250"/>
            <a:chOff x="3774" y="2486"/>
            <a:chExt cx="599" cy="220"/>
          </a:xfrm>
        </p:grpSpPr>
        <p:sp>
          <p:nvSpPr>
            <p:cNvPr id="822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2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73540" name="Freeform 100"/>
          <p:cNvSpPr>
            <a:spLocks/>
          </p:cNvSpPr>
          <p:nvPr/>
        </p:nvSpPr>
        <p:spPr bwMode="auto">
          <a:xfrm>
            <a:off x="4491038" y="5797550"/>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1" name="Rectangle 101"/>
          <p:cNvSpPr>
            <a:spLocks noChangeArrowheads="1"/>
          </p:cNvSpPr>
          <p:nvPr/>
        </p:nvSpPr>
        <p:spPr bwMode="auto">
          <a:xfrm>
            <a:off x="8120063" y="579755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104"/>
          <p:cNvGrpSpPr>
            <a:grpSpLocks/>
          </p:cNvGrpSpPr>
          <p:nvPr/>
        </p:nvGrpSpPr>
        <p:grpSpPr bwMode="auto">
          <a:xfrm>
            <a:off x="4479925" y="5797550"/>
            <a:ext cx="4664075" cy="1346200"/>
            <a:chOff x="1708" y="3117"/>
            <a:chExt cx="2938" cy="848"/>
          </a:xfrm>
        </p:grpSpPr>
        <p:sp>
          <p:nvSpPr>
            <p:cNvPr id="8209" name="Freeform 105"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06"/>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11" name="Group 107"/>
            <p:cNvGrpSpPr>
              <a:grpSpLocks/>
            </p:cNvGrpSpPr>
            <p:nvPr/>
          </p:nvGrpSpPr>
          <p:grpSpPr bwMode="auto">
            <a:xfrm>
              <a:off x="2361" y="3117"/>
              <a:ext cx="2084" cy="848"/>
              <a:chOff x="2688" y="1584"/>
              <a:chExt cx="2084" cy="848"/>
            </a:xfrm>
          </p:grpSpPr>
          <p:sp>
            <p:nvSpPr>
              <p:cNvPr id="8212" name="Line 108"/>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109"/>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Text Box 110"/>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8215" name="Text Box 111"/>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8216" name="Line 112"/>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113"/>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114"/>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115"/>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116"/>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117"/>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118"/>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119"/>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3560" name="Text Box 120"/>
          <p:cNvSpPr txBox="1">
            <a:spLocks noChangeArrowheads="1"/>
          </p:cNvSpPr>
          <p:nvPr/>
        </p:nvSpPr>
        <p:spPr bwMode="auto">
          <a:xfrm>
            <a:off x="8374063" y="2290763"/>
            <a:ext cx="74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1" name="Text Box 121"/>
          <p:cNvSpPr txBox="1">
            <a:spLocks noChangeArrowheads="1"/>
          </p:cNvSpPr>
          <p:nvPr/>
        </p:nvSpPr>
        <p:spPr bwMode="auto">
          <a:xfrm rot="-5400000">
            <a:off x="6224588" y="3756025"/>
            <a:ext cx="105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v</a:t>
            </a:r>
            <a:r>
              <a:rPr lang="en-US" altLang="en-US" sz="2000" baseline="-25000">
                <a:solidFill>
                  <a:schemeClr val="hlink"/>
                </a:solidFill>
              </a:rPr>
              <a:t>max</a:t>
            </a:r>
            <a:endParaRPr lang="en-US" altLang="en-US" sz="2000">
              <a:solidFill>
                <a:schemeClr val="hlink"/>
              </a:solidFill>
            </a:endParaRPr>
          </a:p>
        </p:txBody>
      </p:sp>
      <p:sp>
        <p:nvSpPr>
          <p:cNvPr id="573562" name="Text Box 122"/>
          <p:cNvSpPr txBox="1">
            <a:spLocks noChangeArrowheads="1"/>
          </p:cNvSpPr>
          <p:nvPr/>
        </p:nvSpPr>
        <p:spPr bwMode="auto">
          <a:xfrm>
            <a:off x="4789488" y="2293938"/>
            <a:ext cx="74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3" name="Text Box 123"/>
          <p:cNvSpPr txBox="1">
            <a:spLocks noChangeArrowheads="1"/>
          </p:cNvSpPr>
          <p:nvPr/>
        </p:nvSpPr>
        <p:spPr bwMode="auto">
          <a:xfrm rot="-5400000">
            <a:off x="7685088" y="5106988"/>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573564" name="Text Box 124"/>
          <p:cNvSpPr txBox="1">
            <a:spLocks noChangeArrowheads="1"/>
          </p:cNvSpPr>
          <p:nvPr/>
        </p:nvSpPr>
        <p:spPr bwMode="auto">
          <a:xfrm rot="-5400000">
            <a:off x="6261100" y="4887913"/>
            <a:ext cx="1228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v</a:t>
            </a:r>
            <a:r>
              <a:rPr lang="en-US" altLang="en-US" sz="2400" baseline="-25000">
                <a:solidFill>
                  <a:schemeClr val="hlink"/>
                </a:solidFill>
              </a:rPr>
              <a:t>max</a:t>
            </a:r>
            <a:endParaRPr lang="en-US" altLang="en-US" sz="2400">
              <a:solidFill>
                <a:schemeClr val="hlink"/>
              </a:solidFill>
            </a:endParaRPr>
          </a:p>
        </p:txBody>
      </p:sp>
      <p:sp>
        <p:nvSpPr>
          <p:cNvPr id="573565" name="Text Box 125"/>
          <p:cNvSpPr txBox="1">
            <a:spLocks noChangeArrowheads="1"/>
          </p:cNvSpPr>
          <p:nvPr/>
        </p:nvSpPr>
        <p:spPr bwMode="auto">
          <a:xfrm rot="-5400000">
            <a:off x="5207000" y="5089525"/>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42">
                                            <p:txEl>
                                              <p:pRg st="0" end="0"/>
                                            </p:txEl>
                                          </p:spTgt>
                                        </p:tgtEl>
                                        <p:attrNameLst>
                                          <p:attrName>style.visibility</p:attrName>
                                        </p:attrNameLst>
                                      </p:cBhvr>
                                      <p:to>
                                        <p:strVal val="visible"/>
                                      </p:to>
                                    </p:set>
                                    <p:anim calcmode="lin" valueType="num">
                                      <p:cBhvr additive="base">
                                        <p:cTn id="7" dur="500" fill="hold"/>
                                        <p:tgtEl>
                                          <p:spTgt spid="573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42">
                                            <p:txEl>
                                              <p:pRg st="1" end="1"/>
                                            </p:txEl>
                                          </p:spTgt>
                                        </p:tgtEl>
                                        <p:attrNameLst>
                                          <p:attrName>style.visibility</p:attrName>
                                        </p:attrNameLst>
                                      </p:cBhvr>
                                      <p:to>
                                        <p:strVal val="visible"/>
                                      </p:to>
                                    </p:set>
                                    <p:anim calcmode="lin" valueType="num">
                                      <p:cBhvr additive="base">
                                        <p:cTn id="13" dur="500" fill="hold"/>
                                        <p:tgtEl>
                                          <p:spTgt spid="573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44">
                                            <p:txEl>
                                              <p:pRg st="0" end="0"/>
                                            </p:txEl>
                                          </p:spTgt>
                                        </p:tgtEl>
                                        <p:attrNameLst>
                                          <p:attrName>style.visibility</p:attrName>
                                        </p:attrNameLst>
                                      </p:cBhvr>
                                      <p:to>
                                        <p:strVal val="visible"/>
                                      </p:to>
                                    </p:set>
                                    <p:anim calcmode="lin" valueType="num">
                                      <p:cBhvr additive="base">
                                        <p:cTn id="19" dur="500" fill="hold"/>
                                        <p:tgtEl>
                                          <p:spTgt spid="5734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repeatCount="indefinite" accel="50000" decel="50000" autoRev="1" fill="hold" nodeType="clickEffect">
                                  <p:stCondLst>
                                    <p:cond delay="0"/>
                                  </p:stCondLst>
                                  <p:childTnLst>
                                    <p:animRot by="10800000">
                                      <p:cBhvr>
                                        <p:cTn id="32" dur="3000" fill="hold"/>
                                        <p:tgtEl>
                                          <p:spTgt spid="2"/>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73560"/>
                                        </p:tgtEl>
                                        <p:attrNameLst>
                                          <p:attrName>style.visibility</p:attrName>
                                        </p:attrNameLst>
                                      </p:cBhvr>
                                      <p:to>
                                        <p:strVal val="visible"/>
                                      </p:to>
                                    </p:set>
                                    <p:anim calcmode="lin" valueType="num">
                                      <p:cBhvr>
                                        <p:cTn id="37" dur="500" fill="hold"/>
                                        <p:tgtEl>
                                          <p:spTgt spid="573560"/>
                                        </p:tgtEl>
                                        <p:attrNameLst>
                                          <p:attrName>ppt_w</p:attrName>
                                        </p:attrNameLst>
                                      </p:cBhvr>
                                      <p:tavLst>
                                        <p:tav tm="0">
                                          <p:val>
                                            <p:fltVal val="0"/>
                                          </p:val>
                                        </p:tav>
                                        <p:tav tm="100000">
                                          <p:val>
                                            <p:strVal val="#ppt_w"/>
                                          </p:val>
                                        </p:tav>
                                      </p:tavLst>
                                    </p:anim>
                                    <p:anim calcmode="lin" valueType="num">
                                      <p:cBhvr>
                                        <p:cTn id="38" dur="500" fill="hold"/>
                                        <p:tgtEl>
                                          <p:spTgt spid="573560"/>
                                        </p:tgtEl>
                                        <p:attrNameLst>
                                          <p:attrName>ppt_h</p:attrName>
                                        </p:attrNameLst>
                                      </p:cBhvr>
                                      <p:tavLst>
                                        <p:tav tm="0">
                                          <p:val>
                                            <p:fltVal val="0"/>
                                          </p:val>
                                        </p:tav>
                                        <p:tav tm="100000">
                                          <p:val>
                                            <p:strVal val="#ppt_h"/>
                                          </p:val>
                                        </p:tav>
                                      </p:tavLst>
                                    </p:anim>
                                    <p:animEffect transition="in" filter="fade">
                                      <p:cBhvr>
                                        <p:cTn id="39" dur="500"/>
                                        <p:tgtEl>
                                          <p:spTgt spid="573560"/>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573561"/>
                                        </p:tgtEl>
                                        <p:attrNameLst>
                                          <p:attrName>style.visibility</p:attrName>
                                        </p:attrNameLst>
                                      </p:cBhvr>
                                      <p:to>
                                        <p:strVal val="visible"/>
                                      </p:to>
                                    </p:set>
                                    <p:anim calcmode="lin" valueType="num">
                                      <p:cBhvr>
                                        <p:cTn id="44" dur="500" fill="hold"/>
                                        <p:tgtEl>
                                          <p:spTgt spid="573561"/>
                                        </p:tgtEl>
                                        <p:attrNameLst>
                                          <p:attrName>ppt_w</p:attrName>
                                        </p:attrNameLst>
                                      </p:cBhvr>
                                      <p:tavLst>
                                        <p:tav tm="0">
                                          <p:val>
                                            <p:fltVal val="0"/>
                                          </p:val>
                                        </p:tav>
                                        <p:tav tm="100000">
                                          <p:val>
                                            <p:strVal val="#ppt_w"/>
                                          </p:val>
                                        </p:tav>
                                      </p:tavLst>
                                    </p:anim>
                                    <p:anim calcmode="lin" valueType="num">
                                      <p:cBhvr>
                                        <p:cTn id="45" dur="500" fill="hold"/>
                                        <p:tgtEl>
                                          <p:spTgt spid="573561"/>
                                        </p:tgtEl>
                                        <p:attrNameLst>
                                          <p:attrName>ppt_h</p:attrName>
                                        </p:attrNameLst>
                                      </p:cBhvr>
                                      <p:tavLst>
                                        <p:tav tm="0">
                                          <p:val>
                                            <p:fltVal val="0"/>
                                          </p:val>
                                        </p:tav>
                                        <p:tav tm="100000">
                                          <p:val>
                                            <p:strVal val="#ppt_h"/>
                                          </p:val>
                                        </p:tav>
                                      </p:tavLst>
                                    </p:anim>
                                    <p:animEffect transition="in" filter="fade">
                                      <p:cBhvr>
                                        <p:cTn id="46" dur="500"/>
                                        <p:tgtEl>
                                          <p:spTgt spid="5735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573562"/>
                                        </p:tgtEl>
                                        <p:attrNameLst>
                                          <p:attrName>style.visibility</p:attrName>
                                        </p:attrNameLst>
                                      </p:cBhvr>
                                      <p:to>
                                        <p:strVal val="visible"/>
                                      </p:to>
                                    </p:set>
                                    <p:anim calcmode="lin" valueType="num">
                                      <p:cBhvr>
                                        <p:cTn id="51" dur="500" fill="hold"/>
                                        <p:tgtEl>
                                          <p:spTgt spid="573562"/>
                                        </p:tgtEl>
                                        <p:attrNameLst>
                                          <p:attrName>ppt_w</p:attrName>
                                        </p:attrNameLst>
                                      </p:cBhvr>
                                      <p:tavLst>
                                        <p:tav tm="0">
                                          <p:val>
                                            <p:fltVal val="0"/>
                                          </p:val>
                                        </p:tav>
                                        <p:tav tm="100000">
                                          <p:val>
                                            <p:strVal val="#ppt_w"/>
                                          </p:val>
                                        </p:tav>
                                      </p:tavLst>
                                    </p:anim>
                                    <p:anim calcmode="lin" valueType="num">
                                      <p:cBhvr>
                                        <p:cTn id="52" dur="500" fill="hold"/>
                                        <p:tgtEl>
                                          <p:spTgt spid="573562"/>
                                        </p:tgtEl>
                                        <p:attrNameLst>
                                          <p:attrName>ppt_h</p:attrName>
                                        </p:attrNameLst>
                                      </p:cBhvr>
                                      <p:tavLst>
                                        <p:tav tm="0">
                                          <p:val>
                                            <p:fltVal val="0"/>
                                          </p:val>
                                        </p:tav>
                                        <p:tav tm="100000">
                                          <p:val>
                                            <p:strVal val="#ppt_h"/>
                                          </p:val>
                                        </p:tav>
                                      </p:tavLst>
                                    </p:anim>
                                    <p:animEffect transition="in" filter="fade">
                                      <p:cBhvr>
                                        <p:cTn id="53" dur="500"/>
                                        <p:tgtEl>
                                          <p:spTgt spid="5735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573444">
                                            <p:txEl>
                                              <p:pRg st="1" end="1"/>
                                            </p:txEl>
                                          </p:spTgt>
                                        </p:tgtEl>
                                        <p:attrNameLst>
                                          <p:attrName>style.visibility</p:attrName>
                                        </p:attrNameLst>
                                      </p:cBhvr>
                                      <p:to>
                                        <p:strVal val="visible"/>
                                      </p:to>
                                    </p:set>
                                    <p:anim calcmode="lin" valueType="num">
                                      <p:cBhvr additive="base">
                                        <p:cTn id="58" dur="500" fill="hold"/>
                                        <p:tgtEl>
                                          <p:spTgt spid="57344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73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3540"/>
                                        </p:tgtEl>
                                        <p:attrNameLst>
                                          <p:attrName>style.visibility</p:attrName>
                                        </p:attrNameLst>
                                      </p:cBhvr>
                                      <p:to>
                                        <p:strVal val="visible"/>
                                      </p:to>
                                    </p:set>
                                    <p:animEffect transition="in" filter="fade">
                                      <p:cBhvr>
                                        <p:cTn id="64" dur="2000"/>
                                        <p:tgtEl>
                                          <p:spTgt spid="573540"/>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73541"/>
                                        </p:tgtEl>
                                        <p:attrNameLst>
                                          <p:attrName>style.visibility</p:attrName>
                                        </p:attrNameLst>
                                      </p:cBhvr>
                                      <p:to>
                                        <p:strVal val="visible"/>
                                      </p:to>
                                    </p:set>
                                    <p:animEffect transition="in" filter="fade">
                                      <p:cBhvr>
                                        <p:cTn id="67" dur="2000"/>
                                        <p:tgtEl>
                                          <p:spTgt spid="573541"/>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childTnLst>
                                </p:cTn>
                              </p:par>
                              <p:par>
                                <p:cTn id="71" presetID="6" presetClass="emph" presetSubtype="0" repeatCount="indefinite" accel="50000" decel="50000" autoRev="1" fill="hold" grpId="1" nodeType="withEffect">
                                  <p:stCondLst>
                                    <p:cond delay="0"/>
                                  </p:stCondLst>
                                  <p:childTnLst>
                                    <p:animScale>
                                      <p:cBhvr>
                                        <p:cTn id="72" dur="2000" fill="hold"/>
                                        <p:tgtEl>
                                          <p:spTgt spid="573540"/>
                                        </p:tgtEl>
                                      </p:cBhvr>
                                      <p:by x="25000" y="100000"/>
                                    </p:animScale>
                                  </p:childTnLst>
                                </p:cTn>
                              </p:par>
                              <p:par>
                                <p:cTn id="73"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74" dur="2000" fill="hold"/>
                                        <p:tgtEl>
                                          <p:spTgt spid="573540"/>
                                        </p:tgtEl>
                                        <p:attrNameLst>
                                          <p:attrName>ppt_x</p:attrName>
                                          <p:attrName>ppt_y</p:attrName>
                                        </p:attrNameLst>
                                      </p:cBhvr>
                                      <p:rCtr x="-6319" y="0"/>
                                    </p:animMotion>
                                  </p:childTnLst>
                                </p:cTn>
                              </p:par>
                              <p:par>
                                <p:cTn id="75"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6" dur="2000" fill="hold"/>
                                        <p:tgtEl>
                                          <p:spTgt spid="573541"/>
                                        </p:tgtEl>
                                        <p:attrNameLst>
                                          <p:attrName>ppt_x</p:attrName>
                                          <p:attrName>ppt_y</p:attrName>
                                        </p:attrNameLst>
                                      </p:cBhvr>
                                      <p:rCtr x="-13351"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73563"/>
                                        </p:tgtEl>
                                        <p:attrNameLst>
                                          <p:attrName>style.visibility</p:attrName>
                                        </p:attrNameLst>
                                      </p:cBhvr>
                                      <p:to>
                                        <p:strVal val="visible"/>
                                      </p:to>
                                    </p:set>
                                    <p:anim calcmode="lin" valueType="num">
                                      <p:cBhvr>
                                        <p:cTn id="81" dur="500" fill="hold"/>
                                        <p:tgtEl>
                                          <p:spTgt spid="573563"/>
                                        </p:tgtEl>
                                        <p:attrNameLst>
                                          <p:attrName>ppt_w</p:attrName>
                                        </p:attrNameLst>
                                      </p:cBhvr>
                                      <p:tavLst>
                                        <p:tav tm="0">
                                          <p:val>
                                            <p:fltVal val="0"/>
                                          </p:val>
                                        </p:tav>
                                        <p:tav tm="100000">
                                          <p:val>
                                            <p:strVal val="#ppt_w"/>
                                          </p:val>
                                        </p:tav>
                                      </p:tavLst>
                                    </p:anim>
                                    <p:anim calcmode="lin" valueType="num">
                                      <p:cBhvr>
                                        <p:cTn id="82" dur="500" fill="hold"/>
                                        <p:tgtEl>
                                          <p:spTgt spid="573563"/>
                                        </p:tgtEl>
                                        <p:attrNameLst>
                                          <p:attrName>ppt_h</p:attrName>
                                        </p:attrNameLst>
                                      </p:cBhvr>
                                      <p:tavLst>
                                        <p:tav tm="0">
                                          <p:val>
                                            <p:fltVal val="0"/>
                                          </p:val>
                                        </p:tav>
                                        <p:tav tm="100000">
                                          <p:val>
                                            <p:strVal val="#ppt_h"/>
                                          </p:val>
                                        </p:tav>
                                      </p:tavLst>
                                    </p:anim>
                                    <p:animEffect transition="in" filter="fade">
                                      <p:cBhvr>
                                        <p:cTn id="83" dur="500"/>
                                        <p:tgtEl>
                                          <p:spTgt spid="573563"/>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73564"/>
                                        </p:tgtEl>
                                        <p:attrNameLst>
                                          <p:attrName>style.visibility</p:attrName>
                                        </p:attrNameLst>
                                      </p:cBhvr>
                                      <p:to>
                                        <p:strVal val="visible"/>
                                      </p:to>
                                    </p:set>
                                    <p:anim calcmode="lin" valueType="num">
                                      <p:cBhvr>
                                        <p:cTn id="88" dur="500" fill="hold"/>
                                        <p:tgtEl>
                                          <p:spTgt spid="573564"/>
                                        </p:tgtEl>
                                        <p:attrNameLst>
                                          <p:attrName>ppt_w</p:attrName>
                                        </p:attrNameLst>
                                      </p:cBhvr>
                                      <p:tavLst>
                                        <p:tav tm="0">
                                          <p:val>
                                            <p:fltVal val="0"/>
                                          </p:val>
                                        </p:tav>
                                        <p:tav tm="100000">
                                          <p:val>
                                            <p:strVal val="#ppt_w"/>
                                          </p:val>
                                        </p:tav>
                                      </p:tavLst>
                                    </p:anim>
                                    <p:anim calcmode="lin" valueType="num">
                                      <p:cBhvr>
                                        <p:cTn id="89" dur="500" fill="hold"/>
                                        <p:tgtEl>
                                          <p:spTgt spid="573564"/>
                                        </p:tgtEl>
                                        <p:attrNameLst>
                                          <p:attrName>ppt_h</p:attrName>
                                        </p:attrNameLst>
                                      </p:cBhvr>
                                      <p:tavLst>
                                        <p:tav tm="0">
                                          <p:val>
                                            <p:fltVal val="0"/>
                                          </p:val>
                                        </p:tav>
                                        <p:tav tm="100000">
                                          <p:val>
                                            <p:strVal val="#ppt_h"/>
                                          </p:val>
                                        </p:tav>
                                      </p:tavLst>
                                    </p:anim>
                                    <p:animEffect transition="in" filter="fade">
                                      <p:cBhvr>
                                        <p:cTn id="90" dur="500"/>
                                        <p:tgtEl>
                                          <p:spTgt spid="573564"/>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573565"/>
                                        </p:tgtEl>
                                        <p:attrNameLst>
                                          <p:attrName>style.visibility</p:attrName>
                                        </p:attrNameLst>
                                      </p:cBhvr>
                                      <p:to>
                                        <p:strVal val="visible"/>
                                      </p:to>
                                    </p:set>
                                    <p:anim calcmode="lin" valueType="num">
                                      <p:cBhvr>
                                        <p:cTn id="95" dur="500" fill="hold"/>
                                        <p:tgtEl>
                                          <p:spTgt spid="573565"/>
                                        </p:tgtEl>
                                        <p:attrNameLst>
                                          <p:attrName>ppt_w</p:attrName>
                                        </p:attrNameLst>
                                      </p:cBhvr>
                                      <p:tavLst>
                                        <p:tav tm="0">
                                          <p:val>
                                            <p:fltVal val="0"/>
                                          </p:val>
                                        </p:tav>
                                        <p:tav tm="100000">
                                          <p:val>
                                            <p:strVal val="#ppt_w"/>
                                          </p:val>
                                        </p:tav>
                                      </p:tavLst>
                                    </p:anim>
                                    <p:anim calcmode="lin" valueType="num">
                                      <p:cBhvr>
                                        <p:cTn id="96" dur="500" fill="hold"/>
                                        <p:tgtEl>
                                          <p:spTgt spid="573565"/>
                                        </p:tgtEl>
                                        <p:attrNameLst>
                                          <p:attrName>ppt_h</p:attrName>
                                        </p:attrNameLst>
                                      </p:cBhvr>
                                      <p:tavLst>
                                        <p:tav tm="0">
                                          <p:val>
                                            <p:fltVal val="0"/>
                                          </p:val>
                                        </p:tav>
                                        <p:tav tm="100000">
                                          <p:val>
                                            <p:strVal val="#ppt_h"/>
                                          </p:val>
                                        </p:tav>
                                      </p:tavLst>
                                    </p:anim>
                                    <p:animEffect transition="in" filter="fade">
                                      <p:cBhvr>
                                        <p:cTn id="97" dur="500"/>
                                        <p:tgtEl>
                                          <p:spTgt spid="573565"/>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573566">
                                            <p:txEl>
                                              <p:pRg st="1" end="1"/>
                                            </p:txEl>
                                          </p:spTgt>
                                        </p:tgtEl>
                                        <p:attrNameLst>
                                          <p:attrName>style.visibility</p:attrName>
                                        </p:attrNameLst>
                                      </p:cBhvr>
                                      <p:to>
                                        <p:strVal val="visible"/>
                                      </p:to>
                                    </p:set>
                                    <p:anim calcmode="lin" valueType="num">
                                      <p:cBhvr additive="base">
                                        <p:cTn id="102" dur="500" fill="hold"/>
                                        <p:tgtEl>
                                          <p:spTgt spid="573566">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35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0" grpId="0" animBg="1"/>
      <p:bldP spid="573540" grpId="1" animBg="1"/>
      <p:bldP spid="573540" grpId="2" animBg="1"/>
      <p:bldP spid="573541" grpId="0" animBg="1"/>
      <p:bldP spid="573541" grpId="1" animBg="1"/>
      <p:bldP spid="573560" grpId="0"/>
      <p:bldP spid="573561" grpId="0"/>
      <p:bldP spid="573562" grpId="0"/>
      <p:bldP spid="573563" grpId="0"/>
      <p:bldP spid="573564" grpId="0"/>
      <p:bldP spid="5735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olidFill>
                  <a:srgbClr val="000000"/>
                </a:solidFill>
                <a:cs typeface="Times New Roman" pitchFamily="18" charset="0"/>
                <a:sym typeface="Symbol" pitchFamily="18" charset="2"/>
              </a:rPr>
              <a:t>EXAMPLE:  They can be very                                           rapid vibrations such as in a                                                 plucked guitar string or a tuning                                                  fork.</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pic>
        <p:nvPicPr>
          <p:cNvPr id="575812" name="Picture 324" descr="370318-guitar-string-broken-during-playing"/>
          <p:cNvPicPr>
            <a:picLocks noChangeAspect="1" noChangeArrowheads="1"/>
          </p:cNvPicPr>
          <p:nvPr/>
        </p:nvPicPr>
        <p:blipFill>
          <a:blip r:embed="rId5"/>
          <a:srcRect/>
          <a:stretch>
            <a:fillRect/>
          </a:stretch>
        </p:blipFill>
        <p:spPr bwMode="auto">
          <a:xfrm>
            <a:off x="5421313" y="2466975"/>
            <a:ext cx="2854325" cy="4287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14" name="Picture 326" descr="e_07_fork3"/>
          <p:cNvPicPr>
            <a:picLocks noChangeAspect="1" noChangeArrowheads="1"/>
          </p:cNvPicPr>
          <p:nvPr/>
        </p:nvPicPr>
        <p:blipFill>
          <a:blip r:embed="rId6"/>
          <a:srcRect/>
          <a:stretch>
            <a:fillRect/>
          </a:stretch>
        </p:blipFill>
        <p:spPr bwMode="auto">
          <a:xfrm>
            <a:off x="1758950" y="3754438"/>
            <a:ext cx="3432175" cy="300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922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Examples of oscillation</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b="1">
                <a:solidFill>
                  <a:srgbClr val="000000"/>
                </a:solidFill>
                <a:cs typeface="Times New Roman" pitchFamily="18" charset="0"/>
                <a:sym typeface="Symbol" pitchFamily="18" charset="2"/>
              </a:rPr>
              <a:t>Oscillations</a:t>
            </a:r>
            <a:r>
              <a:rPr lang="en-US" altLang="en-US" sz="2400">
                <a:solidFill>
                  <a:srgbClr val="000000"/>
                </a:solidFill>
                <a:cs typeface="Times New Roman" pitchFamily="18" charset="0"/>
                <a:sym typeface="Symbol" pitchFamily="18" charset="2"/>
              </a:rPr>
              <a:t> are vibrations which repeat themselves.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5492">
                                            <p:txEl>
                                              <p:pRg st="0" end="0"/>
                                            </p:txEl>
                                          </p:spTgt>
                                        </p:tgtEl>
                                        <p:attrNameLst>
                                          <p:attrName>style.visibility</p:attrName>
                                        </p:attrNameLst>
                                      </p:cBhvr>
                                      <p:to>
                                        <p:strVal val="visible"/>
                                      </p:to>
                                    </p:set>
                                    <p:anim calcmode="lin" valueType="num">
                                      <p:cBhvr additive="base">
                                        <p:cTn id="7" dur="500" fill="hold"/>
                                        <p:tgtEl>
                                          <p:spTgt spid="575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5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75812"/>
                                        </p:tgtEl>
                                        <p:attrNameLst>
                                          <p:attrName>style.visibility</p:attrName>
                                        </p:attrNameLst>
                                      </p:cBhvr>
                                      <p:to>
                                        <p:strVal val="visible"/>
                                      </p:to>
                                    </p:set>
                                    <p:animEffect transition="in" filter="fade">
                                      <p:cBhvr>
                                        <p:cTn id="13" dur="500"/>
                                        <p:tgtEl>
                                          <p:spTgt spid="5758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75814"/>
                                        </p:tgtEl>
                                        <p:attrNameLst>
                                          <p:attrName>style.visibility</p:attrName>
                                        </p:attrNameLst>
                                      </p:cBhvr>
                                      <p:to>
                                        <p:strVal val="visible"/>
                                      </p:to>
                                    </p:set>
                                    <p:animEffect transition="in" filter="fade">
                                      <p:cBhvr>
                                        <p:cTn id="18" dur="500"/>
                                        <p:tgtEl>
                                          <p:spTgt spid="575814"/>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spcBef>
                <a:spcPts val="500"/>
              </a:spcBef>
              <a:buFontTx/>
              <a:buNone/>
            </a:pPr>
            <a:r>
              <a:rPr lang="en-US" altLang="en-US" sz="2400">
                <a:solidFill>
                  <a:srgbClr val="000000"/>
                </a:solidFill>
                <a:cs typeface="Times New Roman" pitchFamily="18" charset="0"/>
                <a:sym typeface="Symbol" pitchFamily="18" charset="2"/>
              </a:rPr>
              <a:t>Consider a mass on a                                                      spring that is displaced                                                              4 meters to the right                                                                and then released.</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maximum displacement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the </a:t>
            </a:r>
            <a:r>
              <a:rPr lang="en-US" altLang="en-US" sz="2400" b="1">
                <a:solidFill>
                  <a:srgbClr val="000000"/>
                </a:solidFill>
                <a:cs typeface="Times New Roman" pitchFamily="18" charset="0"/>
                <a:sym typeface="Symbol" pitchFamily="18" charset="2"/>
              </a:rPr>
              <a:t>amplitude</a:t>
            </a:r>
            <a:r>
              <a:rPr lang="en-US" altLang="en-US" sz="2400">
                <a:solidFill>
                  <a:srgbClr val="000000"/>
                </a:solidFill>
                <a:cs typeface="Times New Roman" pitchFamily="18" charset="0"/>
                <a:sym typeface="Symbol" pitchFamily="18" charset="2"/>
              </a:rPr>
              <a:t>. In this example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4 m.</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point of zero displacement the </a:t>
            </a:r>
            <a:r>
              <a:rPr lang="en-US" altLang="en-US" sz="2400" b="1">
                <a:solidFill>
                  <a:srgbClr val="000000"/>
                </a:solidFill>
                <a:cs typeface="Times New Roman" pitchFamily="18" charset="0"/>
                <a:sym typeface="Symbol" pitchFamily="18" charset="2"/>
              </a:rPr>
              <a:t>equilibrium</a:t>
            </a:r>
            <a:r>
              <a:rPr lang="en-US" altLang="en-US" sz="2400">
                <a:solidFill>
                  <a:srgbClr val="000000"/>
                </a:solidFill>
                <a:cs typeface="Times New Roman" pitchFamily="18" charset="0"/>
                <a:sym typeface="Symbol" pitchFamily="18" charset="2"/>
              </a:rPr>
              <a:t> position.</a:t>
            </a:r>
          </a:p>
          <a:p>
            <a:pPr eaLnBrk="1" hangingPunct="1">
              <a:spcBef>
                <a:spcPts val="500"/>
              </a:spcBef>
              <a:buFontTx/>
              <a:buNone/>
            </a:pPr>
            <a:r>
              <a:rPr lang="en-US" altLang="en-US" sz="2400">
                <a:solidFill>
                  <a:srgbClr val="000000"/>
                </a:solidFill>
                <a:cs typeface="Times New Roman" pitchFamily="18" charset="0"/>
                <a:sym typeface="Symbol" pitchFamily="18" charset="2"/>
              </a:rPr>
              <a:t>The </a:t>
            </a:r>
            <a:r>
              <a:rPr lang="en-US" altLang="en-US" sz="2400" b="1">
                <a:solidFill>
                  <a:srgbClr val="000000"/>
                </a:solidFill>
                <a:cs typeface="Times New Roman" pitchFamily="18" charset="0"/>
                <a:sym typeface="Symbol" pitchFamily="18" charset="2"/>
              </a:rPr>
              <a:t>period</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(measured in s) is the time it                         takes for the mass to make one complete                      oscillation or cycle.</a:t>
            </a:r>
          </a:p>
          <a:p>
            <a:pPr eaLnBrk="1" hangingPunct="1">
              <a:spcBef>
                <a:spcPts val="500"/>
              </a:spcBef>
              <a:buFontTx/>
              <a:buNone/>
            </a:pPr>
            <a:r>
              <a:rPr lang="en-US" altLang="en-US" sz="2400">
                <a:solidFill>
                  <a:srgbClr val="000000"/>
                </a:solidFill>
                <a:cs typeface="Times New Roman" pitchFamily="18" charset="0"/>
                <a:sym typeface="Symbol" pitchFamily="18" charset="2"/>
              </a:rPr>
              <a:t>For this particular oscillation, the period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is                           about 24 seconds (per cycle).</a:t>
            </a:r>
          </a:p>
          <a:p>
            <a:pPr eaLnBrk="1" hangingPunct="1">
              <a:buFontTx/>
              <a:buNone/>
            </a:pPr>
            <a:endParaRPr lang="en-US" altLang="en-US" sz="2400">
              <a:solidFill>
                <a:srgbClr val="000000"/>
              </a:solidFill>
              <a:cs typeface="Times New Roman" pitchFamily="18" charset="0"/>
              <a:sym typeface="Symbol" pitchFamily="18" charset="2"/>
            </a:endParaRPr>
          </a:p>
        </p:txBody>
      </p:sp>
      <p:sp>
        <p:nvSpPr>
          <p:cNvPr id="577837" name="AutoShape 301"/>
          <p:cNvSpPr>
            <a:spLocks/>
          </p:cNvSpPr>
          <p:nvPr/>
        </p:nvSpPr>
        <p:spPr bwMode="auto">
          <a:xfrm rot="-5400000">
            <a:off x="7419975" y="2357438"/>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7838" name="Text Box 302"/>
          <p:cNvSpPr txBox="1">
            <a:spLocks noChangeArrowheads="1"/>
          </p:cNvSpPr>
          <p:nvPr/>
        </p:nvSpPr>
        <p:spPr bwMode="auto">
          <a:xfrm>
            <a:off x="7340600" y="2973388"/>
            <a:ext cx="44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40" name="Freeform 404"/>
          <p:cNvSpPr>
            <a:spLocks/>
          </p:cNvSpPr>
          <p:nvPr/>
        </p:nvSpPr>
        <p:spPr bwMode="auto">
          <a:xfrm>
            <a:off x="4527550" y="1954213"/>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941" name="Rectangle 405"/>
          <p:cNvSpPr>
            <a:spLocks noChangeArrowheads="1"/>
          </p:cNvSpPr>
          <p:nvPr/>
        </p:nvSpPr>
        <p:spPr bwMode="auto">
          <a:xfrm>
            <a:off x="8120063" y="195421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406"/>
          <p:cNvGrpSpPr>
            <a:grpSpLocks/>
          </p:cNvGrpSpPr>
          <p:nvPr/>
        </p:nvGrpSpPr>
        <p:grpSpPr bwMode="auto">
          <a:xfrm>
            <a:off x="4479925" y="1954213"/>
            <a:ext cx="4664075" cy="1346200"/>
            <a:chOff x="1708" y="3117"/>
            <a:chExt cx="2938" cy="848"/>
          </a:xfrm>
        </p:grpSpPr>
        <p:sp>
          <p:nvSpPr>
            <p:cNvPr id="10258" name="Freeform 40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0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409"/>
            <p:cNvGrpSpPr>
              <a:grpSpLocks/>
            </p:cNvGrpSpPr>
            <p:nvPr/>
          </p:nvGrpSpPr>
          <p:grpSpPr bwMode="auto">
            <a:xfrm>
              <a:off x="2361" y="3117"/>
              <a:ext cx="2084" cy="848"/>
              <a:chOff x="2688" y="1584"/>
              <a:chExt cx="2084" cy="848"/>
            </a:xfrm>
          </p:grpSpPr>
          <p:sp>
            <p:nvSpPr>
              <p:cNvPr id="10261" name="Line 4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4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Text Box 4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0264" name="Text Box 4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0265" name="Line 4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4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4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4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4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4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4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4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7958" name="Text Box 422"/>
          <p:cNvSpPr txBox="1">
            <a:spLocks noChangeArrowheads="1"/>
          </p:cNvSpPr>
          <p:nvPr/>
        </p:nvSpPr>
        <p:spPr bwMode="auto">
          <a:xfrm rot="-1199472">
            <a:off x="6921500" y="13128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equilibrium</a:t>
            </a:r>
          </a:p>
        </p:txBody>
      </p:sp>
      <p:sp>
        <p:nvSpPr>
          <p:cNvPr id="102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
        <p:nvSpPr>
          <p:cNvPr id="43" name="AutoShape 301"/>
          <p:cNvSpPr>
            <a:spLocks/>
          </p:cNvSpPr>
          <p:nvPr/>
        </p:nvSpPr>
        <p:spPr bwMode="auto">
          <a:xfrm rot="-5400000">
            <a:off x="6170612" y="2362201"/>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4" name="Text Box 302"/>
          <p:cNvSpPr txBox="1">
            <a:spLocks noChangeArrowheads="1"/>
          </p:cNvSpPr>
          <p:nvPr/>
        </p:nvSpPr>
        <p:spPr bwMode="auto">
          <a:xfrm>
            <a:off x="6091238" y="2978150"/>
            <a:ext cx="449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59" name="Line 423"/>
          <p:cNvSpPr>
            <a:spLocks noChangeShapeType="1"/>
          </p:cNvSpPr>
          <p:nvPr/>
        </p:nvSpPr>
        <p:spPr bwMode="auto">
          <a:xfrm>
            <a:off x="6881813" y="1879600"/>
            <a:ext cx="0" cy="10477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83" name="Picture 43"/>
          <p:cNvPicPr>
            <a:picLocks noChangeAspect="1" noChangeArrowheads="1"/>
          </p:cNvPicPr>
          <p:nvPr/>
        </p:nvPicPr>
        <p:blipFill>
          <a:blip r:embed="rId6">
            <a:clrChange>
              <a:clrFrom>
                <a:srgbClr val="ED1C24"/>
              </a:clrFrom>
              <a:clrTo>
                <a:srgbClr val="ED1C24">
                  <a:alpha val="0"/>
                </a:srgbClr>
              </a:clrTo>
            </a:clrChange>
          </a:blip>
          <a:srcRect/>
          <a:stretch>
            <a:fillRect/>
          </a:stretch>
        </p:blipFill>
        <p:spPr bwMode="auto">
          <a:xfrm>
            <a:off x="7359650" y="5078413"/>
            <a:ext cx="16478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16"/>
          <p:cNvGrpSpPr>
            <a:grpSpLocks/>
          </p:cNvGrpSpPr>
          <p:nvPr/>
        </p:nvGrpSpPr>
        <p:grpSpPr bwMode="auto">
          <a:xfrm>
            <a:off x="8128000" y="5243513"/>
            <a:ext cx="96838" cy="1311275"/>
            <a:chOff x="4532" y="2501"/>
            <a:chExt cx="61" cy="826"/>
          </a:xfrm>
        </p:grpSpPr>
        <p:sp>
          <p:nvSpPr>
            <p:cNvPr id="10255" name="Line 317"/>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57" name="Oval 319"/>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7538">
                                            <p:txEl>
                                              <p:pRg st="0" end="0"/>
                                            </p:txEl>
                                          </p:spTgt>
                                        </p:tgtEl>
                                        <p:attrNameLst>
                                          <p:attrName>style.visibility</p:attrName>
                                        </p:attrNameLst>
                                      </p:cBhvr>
                                      <p:to>
                                        <p:strVal val="visible"/>
                                      </p:to>
                                    </p:set>
                                    <p:anim calcmode="lin" valueType="num">
                                      <p:cBhvr additive="base">
                                        <p:cTn id="7" dur="500" fill="hold"/>
                                        <p:tgtEl>
                                          <p:spTgt spid="577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7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7538">
                                            <p:txEl>
                                              <p:pRg st="1" end="1"/>
                                            </p:txEl>
                                          </p:spTgt>
                                        </p:tgtEl>
                                        <p:attrNameLst>
                                          <p:attrName>style.visibility</p:attrName>
                                        </p:attrNameLst>
                                      </p:cBhvr>
                                      <p:to>
                                        <p:strVal val="visible"/>
                                      </p:to>
                                    </p:set>
                                    <p:anim calcmode="lin" valueType="num">
                                      <p:cBhvr additive="base">
                                        <p:cTn id="13" dur="500" fill="hold"/>
                                        <p:tgtEl>
                                          <p:spTgt spid="577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7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7940"/>
                                        </p:tgtEl>
                                        <p:attrNameLst>
                                          <p:attrName>style.visibility</p:attrName>
                                        </p:attrNameLst>
                                      </p:cBhvr>
                                      <p:to>
                                        <p:strVal val="visible"/>
                                      </p:to>
                                    </p:set>
                                    <p:animEffect transition="in" filter="fade">
                                      <p:cBhvr>
                                        <p:cTn id="22" dur="2000"/>
                                        <p:tgtEl>
                                          <p:spTgt spid="577940"/>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577941"/>
                                        </p:tgtEl>
                                        <p:attrNameLst>
                                          <p:attrName>style.visibility</p:attrName>
                                        </p:attrNameLst>
                                      </p:cBhvr>
                                      <p:to>
                                        <p:strVal val="visible"/>
                                      </p:to>
                                    </p:set>
                                    <p:animEffect transition="in" filter="fade">
                                      <p:cBhvr>
                                        <p:cTn id="25" dur="2000"/>
                                        <p:tgtEl>
                                          <p:spTgt spid="577941"/>
                                        </p:tgtEl>
                                      </p:cBhvr>
                                    </p:animEffect>
                                  </p:childTnLst>
                                </p:cTn>
                              </p:par>
                              <p:par>
                                <p:cTn id="26" presetID="6" presetClass="emph" presetSubtype="0" repeatCount="indefinite" accel="50000" decel="50000" autoRev="1" fill="hold" grpId="1" nodeType="withEffect">
                                  <p:stCondLst>
                                    <p:cond delay="0"/>
                                  </p:stCondLst>
                                  <p:childTnLst>
                                    <p:animScale>
                                      <p:cBhvr>
                                        <p:cTn id="27" dur="5000" fill="hold"/>
                                        <p:tgtEl>
                                          <p:spTgt spid="577940"/>
                                        </p:tgtEl>
                                      </p:cBhvr>
                                      <p:by x="25000" y="100000"/>
                                    </p:animScale>
                                  </p:childTnLst>
                                </p:cTn>
                              </p:par>
                              <p:par>
                                <p:cTn id="28"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29" dur="5000" fill="hold"/>
                                        <p:tgtEl>
                                          <p:spTgt spid="577940"/>
                                        </p:tgtEl>
                                        <p:attrNameLst>
                                          <p:attrName>ppt_x</p:attrName>
                                          <p:attrName>ppt_y</p:attrName>
                                        </p:attrNameLst>
                                      </p:cBhvr>
                                      <p:rCtr x="-7309" y="0"/>
                                    </p:animMotion>
                                  </p:childTnLst>
                                </p:cTn>
                              </p:par>
                              <p:par>
                                <p:cTn id="3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31" dur="5000" fill="hold"/>
                                        <p:tgtEl>
                                          <p:spTgt spid="577941"/>
                                        </p:tgtEl>
                                        <p:attrNameLst>
                                          <p:attrName>ppt_x</p:attrName>
                                          <p:attrName>ppt_y</p:attrName>
                                        </p:attrNameLst>
                                      </p:cBhvr>
                                      <p:rCtr x="-13351"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77538">
                                            <p:txEl>
                                              <p:pRg st="2" end="2"/>
                                            </p:txEl>
                                          </p:spTgt>
                                        </p:tgtEl>
                                        <p:attrNameLst>
                                          <p:attrName>style.visibility</p:attrName>
                                        </p:attrNameLst>
                                      </p:cBhvr>
                                      <p:to>
                                        <p:strVal val="visible"/>
                                      </p:to>
                                    </p:set>
                                    <p:anim calcmode="lin" valueType="num">
                                      <p:cBhvr additive="base">
                                        <p:cTn id="36" dur="500" fill="hold"/>
                                        <p:tgtEl>
                                          <p:spTgt spid="5775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77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77837"/>
                                        </p:tgtEl>
                                        <p:attrNameLst>
                                          <p:attrName>style.visibility</p:attrName>
                                        </p:attrNameLst>
                                      </p:cBhvr>
                                      <p:to>
                                        <p:strVal val="visible"/>
                                      </p:to>
                                    </p:set>
                                    <p:anim calcmode="lin" valueType="num">
                                      <p:cBhvr additive="base">
                                        <p:cTn id="42" dur="500" fill="hold"/>
                                        <p:tgtEl>
                                          <p:spTgt spid="577837"/>
                                        </p:tgtEl>
                                        <p:attrNameLst>
                                          <p:attrName>ppt_x</p:attrName>
                                        </p:attrNameLst>
                                      </p:cBhvr>
                                      <p:tavLst>
                                        <p:tav tm="0">
                                          <p:val>
                                            <p:strVal val="#ppt_x"/>
                                          </p:val>
                                        </p:tav>
                                        <p:tav tm="100000">
                                          <p:val>
                                            <p:strVal val="#ppt_x"/>
                                          </p:val>
                                        </p:tav>
                                      </p:tavLst>
                                    </p:anim>
                                    <p:anim calcmode="lin" valueType="num">
                                      <p:cBhvr additive="base">
                                        <p:cTn id="43" dur="500" fill="hold"/>
                                        <p:tgtEl>
                                          <p:spTgt spid="5778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suction.wav"/>
                                        </p:tgtEl>
                                      </p:cMediaNode>
                                    </p:audio>
                                  </p:subTnLst>
                                </p:cTn>
                              </p:par>
                            </p:childTnLst>
                          </p:cTn>
                        </p:par>
                        <p:par>
                          <p:cTn id="44" fill="hold" nodeType="afterGroup">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577838"/>
                                        </p:tgtEl>
                                        <p:attrNameLst>
                                          <p:attrName>style.visibility</p:attrName>
                                        </p:attrNameLst>
                                      </p:cBhvr>
                                      <p:to>
                                        <p:strVal val="visible"/>
                                      </p:to>
                                    </p:set>
                                    <p:anim calcmode="lin" valueType="num">
                                      <p:cBhvr additive="base">
                                        <p:cTn id="47" dur="500" fill="hold"/>
                                        <p:tgtEl>
                                          <p:spTgt spid="577838"/>
                                        </p:tgtEl>
                                        <p:attrNameLst>
                                          <p:attrName>ppt_x</p:attrName>
                                        </p:attrNameLst>
                                      </p:cBhvr>
                                      <p:tavLst>
                                        <p:tav tm="0">
                                          <p:val>
                                            <p:strVal val="#ppt_x"/>
                                          </p:val>
                                        </p:tav>
                                        <p:tav tm="100000">
                                          <p:val>
                                            <p:strVal val="#ppt_x"/>
                                          </p:val>
                                        </p:tav>
                                      </p:tavLst>
                                    </p:anim>
                                    <p:anim calcmode="lin" valueType="num">
                                      <p:cBhvr additive="base">
                                        <p:cTn id="48" dur="500" fill="hold"/>
                                        <p:tgtEl>
                                          <p:spTgt spid="5778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par>
                          <p:cTn id="55" fill="hold" nodeType="afterGroup">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ppt_x"/>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577538">
                                            <p:txEl>
                                              <p:pRg st="3" end="3"/>
                                            </p:txEl>
                                          </p:spTgt>
                                        </p:tgtEl>
                                        <p:attrNameLst>
                                          <p:attrName>style.visibility</p:attrName>
                                        </p:attrNameLst>
                                      </p:cBhvr>
                                      <p:to>
                                        <p:strVal val="visible"/>
                                      </p:to>
                                    </p:set>
                                    <p:anim calcmode="lin" valueType="num">
                                      <p:cBhvr additive="base">
                                        <p:cTn id="64" dur="500" fill="hold"/>
                                        <p:tgtEl>
                                          <p:spTgt spid="577538">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77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77958"/>
                                        </p:tgtEl>
                                        <p:attrNameLst>
                                          <p:attrName>style.visibility</p:attrName>
                                        </p:attrNameLst>
                                      </p:cBhvr>
                                      <p:to>
                                        <p:strVal val="visible"/>
                                      </p:to>
                                    </p:set>
                                    <p:anim calcmode="lin" valueType="num">
                                      <p:cBhvr additive="base">
                                        <p:cTn id="70" dur="500" fill="hold"/>
                                        <p:tgtEl>
                                          <p:spTgt spid="577958"/>
                                        </p:tgtEl>
                                        <p:attrNameLst>
                                          <p:attrName>ppt_x</p:attrName>
                                        </p:attrNameLst>
                                      </p:cBhvr>
                                      <p:tavLst>
                                        <p:tav tm="0">
                                          <p:val>
                                            <p:strVal val="#ppt_x"/>
                                          </p:val>
                                        </p:tav>
                                        <p:tav tm="100000">
                                          <p:val>
                                            <p:strVal val="#ppt_x"/>
                                          </p:val>
                                        </p:tav>
                                      </p:tavLst>
                                    </p:anim>
                                    <p:anim calcmode="lin" valueType="num">
                                      <p:cBhvr additive="base">
                                        <p:cTn id="71" dur="500" fill="hold"/>
                                        <p:tgtEl>
                                          <p:spTgt spid="5779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suction.wav"/>
                                        </p:tgtEl>
                                      </p:cMediaNode>
                                    </p:audio>
                                  </p:subTnLst>
                                </p:cTn>
                              </p:par>
                              <p:par>
                                <p:cTn id="72" presetID="22" presetClass="entr" presetSubtype="1" fill="hold" grpId="0" nodeType="withEffect">
                                  <p:stCondLst>
                                    <p:cond delay="0"/>
                                  </p:stCondLst>
                                  <p:childTnLst>
                                    <p:set>
                                      <p:cBhvr>
                                        <p:cTn id="73" dur="1" fill="hold">
                                          <p:stCondLst>
                                            <p:cond delay="0"/>
                                          </p:stCondLst>
                                        </p:cTn>
                                        <p:tgtEl>
                                          <p:spTgt spid="577959"/>
                                        </p:tgtEl>
                                        <p:attrNameLst>
                                          <p:attrName>style.visibility</p:attrName>
                                        </p:attrNameLst>
                                      </p:cBhvr>
                                      <p:to>
                                        <p:strVal val="visible"/>
                                      </p:to>
                                    </p:set>
                                    <p:animEffect transition="in" filter="wipe(up)">
                                      <p:cBhvr>
                                        <p:cTn id="74" dur="500"/>
                                        <p:tgtEl>
                                          <p:spTgt spid="57795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77538">
                                            <p:txEl>
                                              <p:pRg st="4" end="4"/>
                                            </p:txEl>
                                          </p:spTgt>
                                        </p:tgtEl>
                                        <p:attrNameLst>
                                          <p:attrName>style.visibility</p:attrName>
                                        </p:attrNameLst>
                                      </p:cBhvr>
                                      <p:to>
                                        <p:strVal val="visible"/>
                                      </p:to>
                                    </p:set>
                                    <p:anim calcmode="lin" valueType="num">
                                      <p:cBhvr additive="base">
                                        <p:cTn id="79" dur="500" fill="hold"/>
                                        <p:tgtEl>
                                          <p:spTgt spid="577538">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77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nodeType="withEffect">
                                  <p:stCondLst>
                                    <p:cond delay="0"/>
                                  </p:stCondLst>
                                  <p:childTnLst>
                                    <p:set>
                                      <p:cBhvr>
                                        <p:cTn id="82" dur="1" fill="hold">
                                          <p:stCondLst>
                                            <p:cond delay="0"/>
                                          </p:stCondLst>
                                        </p:cTn>
                                        <p:tgtEl>
                                          <p:spTgt spid="10283"/>
                                        </p:tgtEl>
                                        <p:attrNameLst>
                                          <p:attrName>style.visibility</p:attrName>
                                        </p:attrNameLst>
                                      </p:cBhvr>
                                      <p:to>
                                        <p:strVal val="visible"/>
                                      </p:to>
                                    </p:set>
                                    <p:animEffect transition="in" filter="fade">
                                      <p:cBhvr>
                                        <p:cTn id="83" dur="500"/>
                                        <p:tgtEl>
                                          <p:spTgt spid="10283"/>
                                        </p:tgtEl>
                                      </p:cBhvr>
                                    </p:animEffect>
                                  </p:childTnLst>
                                </p:cTn>
                              </p:par>
                              <p:par>
                                <p:cTn id="84" presetID="10"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2000"/>
                                        <p:tgtEl>
                                          <p:spTgt spid="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repeatCount="indefinite" fill="hold" nodeType="clickEffect">
                                  <p:stCondLst>
                                    <p:cond delay="0"/>
                                  </p:stCondLst>
                                  <p:childTnLst>
                                    <p:animRot by="21600000">
                                      <p:cBhvr>
                                        <p:cTn id="90" dur="5000" fill="hold"/>
                                        <p:tgtEl>
                                          <p:spTgt spid="5"/>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577538">
                                            <p:txEl>
                                              <p:pRg st="5" end="5"/>
                                            </p:txEl>
                                          </p:spTgt>
                                        </p:tgtEl>
                                        <p:attrNameLst>
                                          <p:attrName>style.visibility</p:attrName>
                                        </p:attrNameLst>
                                      </p:cBhvr>
                                      <p:to>
                                        <p:strVal val="visible"/>
                                      </p:to>
                                    </p:set>
                                    <p:anim calcmode="lin" valueType="num">
                                      <p:cBhvr additive="base">
                                        <p:cTn id="95" dur="500" fill="hold"/>
                                        <p:tgtEl>
                                          <p:spTgt spid="57753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775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837" grpId="0" animBg="1"/>
      <p:bldP spid="577838" grpId="0"/>
      <p:bldP spid="577940" grpId="0" animBg="1"/>
      <p:bldP spid="577940" grpId="1" animBg="1"/>
      <p:bldP spid="577940" grpId="2" animBg="1"/>
      <p:bldP spid="577941" grpId="0" animBg="1"/>
      <p:bldP spid="577941" grpId="1" animBg="1"/>
      <p:bldP spid="577958" grpId="0"/>
      <p:bldP spid="43" grpId="0" animBg="1"/>
      <p:bldP spid="44" grpId="0"/>
      <p:bldP spid="57795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11450</TotalTime>
  <Words>6293</Words>
  <Application>Microsoft Office PowerPoint</Application>
  <PresentationFormat>On-screen Show (4:3)</PresentationFormat>
  <Paragraphs>861</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Symbol</vt:lpstr>
      <vt:lpstr>Times New Roman</vt:lpstr>
      <vt:lpstr>Courier New</vt:lpstr>
      <vt:lpstr>Default Design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Topic 9: Wave phenomena - AHL 9.1 – Simple harmonic motion</vt:lpstr>
      <vt:lpstr>Topic 9: Wave phenomena - AHL 9.1 – Simple harmonic motion</vt:lpstr>
      <vt:lpstr>PowerPoint Presentation</vt:lpstr>
      <vt:lpstr>PowerPoint Presentation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PowerPoint Presentation</vt:lpstr>
      <vt:lpstr>Topic 9: Wave phenomena - AHL 9.1 – Simple harmonic motion</vt:lpstr>
      <vt:lpstr>PowerPoint Presentation</vt:lpstr>
      <vt:lpstr>PowerPoint Presentation</vt:lpstr>
      <vt:lpstr>PowerPoint Presentation</vt:lpstr>
      <vt:lpstr>PowerPoint Presentation</vt:lpstr>
      <vt:lpstr>PowerPoint Presentation</vt:lpstr>
      <vt:lpstr>Topic 9: Wave phenomena - AHL 9.1 – Simple harmonic motion</vt:lpstr>
      <vt:lpstr>Topic 9: Wave phenomena - AHL 9.1 – Simple harmonic motion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859</cp:revision>
  <dcterms:created xsi:type="dcterms:W3CDTF">2006-01-31T23:43:34Z</dcterms:created>
  <dcterms:modified xsi:type="dcterms:W3CDTF">2015-05-20T19:11:18Z</dcterms:modified>
</cp:coreProperties>
</file>