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98" y="5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6470C9-1D15-4769-9EB9-EFCCD80D4CF1}"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1F539-6330-4F3E-AEAD-32F9C9F05B17}" type="slidenum">
              <a:rPr lang="en-US" smtClean="0"/>
              <a:t>‹#›</a:t>
            </a:fld>
            <a:endParaRPr lang="en-US"/>
          </a:p>
        </p:txBody>
      </p:sp>
    </p:spTree>
    <p:extLst>
      <p:ext uri="{BB962C8B-B14F-4D97-AF65-F5344CB8AC3E}">
        <p14:creationId xmlns:p14="http://schemas.microsoft.com/office/powerpoint/2010/main" val="2718636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6470C9-1D15-4769-9EB9-EFCCD80D4CF1}"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1F539-6330-4F3E-AEAD-32F9C9F05B17}" type="slidenum">
              <a:rPr lang="en-US" smtClean="0"/>
              <a:t>‹#›</a:t>
            </a:fld>
            <a:endParaRPr lang="en-US"/>
          </a:p>
        </p:txBody>
      </p:sp>
    </p:spTree>
    <p:extLst>
      <p:ext uri="{BB962C8B-B14F-4D97-AF65-F5344CB8AC3E}">
        <p14:creationId xmlns:p14="http://schemas.microsoft.com/office/powerpoint/2010/main" val="1369153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6470C9-1D15-4769-9EB9-EFCCD80D4CF1}"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1F539-6330-4F3E-AEAD-32F9C9F05B17}" type="slidenum">
              <a:rPr lang="en-US" smtClean="0"/>
              <a:t>‹#›</a:t>
            </a:fld>
            <a:endParaRPr lang="en-US"/>
          </a:p>
        </p:txBody>
      </p:sp>
    </p:spTree>
    <p:extLst>
      <p:ext uri="{BB962C8B-B14F-4D97-AF65-F5344CB8AC3E}">
        <p14:creationId xmlns:p14="http://schemas.microsoft.com/office/powerpoint/2010/main" val="1457214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6470C9-1D15-4769-9EB9-EFCCD80D4CF1}"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1F539-6330-4F3E-AEAD-32F9C9F05B17}" type="slidenum">
              <a:rPr lang="en-US" smtClean="0"/>
              <a:t>‹#›</a:t>
            </a:fld>
            <a:endParaRPr lang="en-US"/>
          </a:p>
        </p:txBody>
      </p:sp>
    </p:spTree>
    <p:extLst>
      <p:ext uri="{BB962C8B-B14F-4D97-AF65-F5344CB8AC3E}">
        <p14:creationId xmlns:p14="http://schemas.microsoft.com/office/powerpoint/2010/main" val="3505161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6470C9-1D15-4769-9EB9-EFCCD80D4CF1}"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1F539-6330-4F3E-AEAD-32F9C9F05B17}" type="slidenum">
              <a:rPr lang="en-US" smtClean="0"/>
              <a:t>‹#›</a:t>
            </a:fld>
            <a:endParaRPr lang="en-US"/>
          </a:p>
        </p:txBody>
      </p:sp>
    </p:spTree>
    <p:extLst>
      <p:ext uri="{BB962C8B-B14F-4D97-AF65-F5344CB8AC3E}">
        <p14:creationId xmlns:p14="http://schemas.microsoft.com/office/powerpoint/2010/main" val="2078987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6470C9-1D15-4769-9EB9-EFCCD80D4CF1}"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1F539-6330-4F3E-AEAD-32F9C9F05B17}" type="slidenum">
              <a:rPr lang="en-US" smtClean="0"/>
              <a:t>‹#›</a:t>
            </a:fld>
            <a:endParaRPr lang="en-US"/>
          </a:p>
        </p:txBody>
      </p:sp>
    </p:spTree>
    <p:extLst>
      <p:ext uri="{BB962C8B-B14F-4D97-AF65-F5344CB8AC3E}">
        <p14:creationId xmlns:p14="http://schemas.microsoft.com/office/powerpoint/2010/main" val="2894328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6470C9-1D15-4769-9EB9-EFCCD80D4CF1}" type="datetimeFigureOut">
              <a:rPr lang="en-US" smtClean="0"/>
              <a:t>2/25/2016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61F539-6330-4F3E-AEAD-32F9C9F05B17}" type="slidenum">
              <a:rPr lang="en-US" smtClean="0"/>
              <a:t>‹#›</a:t>
            </a:fld>
            <a:endParaRPr lang="en-US"/>
          </a:p>
        </p:txBody>
      </p:sp>
    </p:spTree>
    <p:extLst>
      <p:ext uri="{BB962C8B-B14F-4D97-AF65-F5344CB8AC3E}">
        <p14:creationId xmlns:p14="http://schemas.microsoft.com/office/powerpoint/2010/main" val="180031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6470C9-1D15-4769-9EB9-EFCCD80D4CF1}" type="datetimeFigureOut">
              <a:rPr lang="en-US" smtClean="0"/>
              <a:t>2/25/2016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61F539-6330-4F3E-AEAD-32F9C9F05B17}" type="slidenum">
              <a:rPr lang="en-US" smtClean="0"/>
              <a:t>‹#›</a:t>
            </a:fld>
            <a:endParaRPr lang="en-US"/>
          </a:p>
        </p:txBody>
      </p:sp>
    </p:spTree>
    <p:extLst>
      <p:ext uri="{BB962C8B-B14F-4D97-AF65-F5344CB8AC3E}">
        <p14:creationId xmlns:p14="http://schemas.microsoft.com/office/powerpoint/2010/main" val="728514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6470C9-1D15-4769-9EB9-EFCCD80D4CF1}" type="datetimeFigureOut">
              <a:rPr lang="en-US" smtClean="0"/>
              <a:t>2/25/2016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61F539-6330-4F3E-AEAD-32F9C9F05B17}" type="slidenum">
              <a:rPr lang="en-US" smtClean="0"/>
              <a:t>‹#›</a:t>
            </a:fld>
            <a:endParaRPr lang="en-US"/>
          </a:p>
        </p:txBody>
      </p:sp>
    </p:spTree>
    <p:extLst>
      <p:ext uri="{BB962C8B-B14F-4D97-AF65-F5344CB8AC3E}">
        <p14:creationId xmlns:p14="http://schemas.microsoft.com/office/powerpoint/2010/main" val="3688425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6470C9-1D15-4769-9EB9-EFCCD80D4CF1}"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1F539-6330-4F3E-AEAD-32F9C9F05B17}" type="slidenum">
              <a:rPr lang="en-US" smtClean="0"/>
              <a:t>‹#›</a:t>
            </a:fld>
            <a:endParaRPr lang="en-US"/>
          </a:p>
        </p:txBody>
      </p:sp>
    </p:spTree>
    <p:extLst>
      <p:ext uri="{BB962C8B-B14F-4D97-AF65-F5344CB8AC3E}">
        <p14:creationId xmlns:p14="http://schemas.microsoft.com/office/powerpoint/2010/main" val="4094096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6470C9-1D15-4769-9EB9-EFCCD80D4CF1}"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1F539-6330-4F3E-AEAD-32F9C9F05B17}" type="slidenum">
              <a:rPr lang="en-US" smtClean="0"/>
              <a:t>‹#›</a:t>
            </a:fld>
            <a:endParaRPr lang="en-US"/>
          </a:p>
        </p:txBody>
      </p:sp>
    </p:spTree>
    <p:extLst>
      <p:ext uri="{BB962C8B-B14F-4D97-AF65-F5344CB8AC3E}">
        <p14:creationId xmlns:p14="http://schemas.microsoft.com/office/powerpoint/2010/main" val="3806473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6470C9-1D15-4769-9EB9-EFCCD80D4CF1}" type="datetimeFigureOut">
              <a:rPr lang="en-US" smtClean="0"/>
              <a:t>2/25/2016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61F539-6330-4F3E-AEAD-32F9C9F05B17}" type="slidenum">
              <a:rPr lang="en-US" smtClean="0"/>
              <a:t>‹#›</a:t>
            </a:fld>
            <a:endParaRPr lang="en-US"/>
          </a:p>
        </p:txBody>
      </p:sp>
    </p:spTree>
    <p:extLst>
      <p:ext uri="{BB962C8B-B14F-4D97-AF65-F5344CB8AC3E}">
        <p14:creationId xmlns:p14="http://schemas.microsoft.com/office/powerpoint/2010/main" val="979876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phy.duke.edu/~kolena/modern/forces.html#00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phy.duke.edu/~kolena/modern/forces.html#00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phy.duke.edu/~kolena/modern/forces.html#005" TargetMode="External"/><Relationship Id="rId2" Type="http://schemas.openxmlformats.org/officeDocument/2006/relationships/hyperlink" Target="http://www.phy.duke.edu/~kolena/modern/forces.html#00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phy.duke.edu/~kolena/modern/forces.html#00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7.3 Review</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61165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Lepton Conservation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Lepton type </a:t>
            </a:r>
            <a:r>
              <a:rPr lang="en-US" b="1" dirty="0" smtClean="0"/>
              <a:t>conservation </a:t>
            </a:r>
            <a:r>
              <a:rPr lang="en-US" dirty="0" smtClean="0"/>
              <a:t>Leptons </a:t>
            </a:r>
            <a:r>
              <a:rPr lang="en-US" dirty="0"/>
              <a:t>are divided into three </a:t>
            </a:r>
            <a:r>
              <a:rPr lang="en-US" b="1" dirty="0"/>
              <a:t>lepton families</a:t>
            </a:r>
            <a:r>
              <a:rPr lang="en-US" dirty="0"/>
              <a:t>: the electron and its neutrino, the </a:t>
            </a:r>
            <a:r>
              <a:rPr lang="en-US" dirty="0" err="1"/>
              <a:t>muon</a:t>
            </a:r>
            <a:r>
              <a:rPr lang="en-US" dirty="0"/>
              <a:t> and its neutrino, and the tau and its neutrino.</a:t>
            </a:r>
          </a:p>
          <a:p>
            <a:pPr marL="0" indent="0">
              <a:buNone/>
            </a:pPr>
            <a:endParaRPr lang="en-US" dirty="0" smtClean="0"/>
          </a:p>
          <a:p>
            <a:pPr marL="0" indent="0">
              <a:buNone/>
            </a:pPr>
            <a:r>
              <a:rPr lang="en-US" dirty="0" smtClean="0"/>
              <a:t>We </a:t>
            </a:r>
            <a:r>
              <a:rPr lang="en-US" dirty="0"/>
              <a:t>use the terms "electron number," "</a:t>
            </a:r>
            <a:r>
              <a:rPr lang="en-US" dirty="0" err="1"/>
              <a:t>muon</a:t>
            </a:r>
            <a:r>
              <a:rPr lang="en-US" dirty="0"/>
              <a:t> number," and "tau number" to refer to the lepton family of a particle. Electrons and their neutrinos have electron number +1, positrons and their antineutrinos have electron number -1, and all other particles have electron number 0. </a:t>
            </a:r>
            <a:r>
              <a:rPr lang="en-US" dirty="0" err="1"/>
              <a:t>Muon</a:t>
            </a:r>
            <a:r>
              <a:rPr lang="en-US" dirty="0"/>
              <a:t> number and tau number operate analogously with the other two lepton families.</a:t>
            </a:r>
          </a:p>
          <a:p>
            <a:pPr marL="0" indent="0">
              <a:buNone/>
            </a:pPr>
            <a:endParaRPr lang="en-US" dirty="0" smtClean="0"/>
          </a:p>
          <a:p>
            <a:pPr marL="0" indent="0">
              <a:buNone/>
            </a:pPr>
            <a:r>
              <a:rPr lang="en-US" dirty="0" smtClean="0"/>
              <a:t>One </a:t>
            </a:r>
            <a:r>
              <a:rPr lang="en-US" dirty="0"/>
              <a:t>important thing about leptons, then, is that electron number, </a:t>
            </a:r>
            <a:r>
              <a:rPr lang="en-US" dirty="0" err="1"/>
              <a:t>muon</a:t>
            </a:r>
            <a:r>
              <a:rPr lang="en-US" dirty="0"/>
              <a:t> number, and tau number </a:t>
            </a:r>
            <a:r>
              <a:rPr lang="en-US" dirty="0" smtClean="0"/>
              <a:t>are </a:t>
            </a:r>
            <a:r>
              <a:rPr lang="en-US" b="1" dirty="0" smtClean="0"/>
              <a:t>always </a:t>
            </a:r>
            <a:r>
              <a:rPr lang="en-US" b="1" dirty="0"/>
              <a:t>conserved</a:t>
            </a:r>
            <a:r>
              <a:rPr lang="en-US" dirty="0"/>
              <a:t> when a massive lepton decays into smaller ones</a:t>
            </a:r>
          </a:p>
          <a:p>
            <a:pPr marL="0" indent="0">
              <a:buNone/>
            </a:pPr>
            <a:endParaRPr lang="en-US" dirty="0"/>
          </a:p>
        </p:txBody>
      </p:sp>
    </p:spTree>
    <p:extLst>
      <p:ext uri="{BB962C8B-B14F-4D97-AF65-F5344CB8AC3E}">
        <p14:creationId xmlns:p14="http://schemas.microsoft.com/office/powerpoint/2010/main" val="1387466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Lepton Conservation</a:t>
            </a:r>
          </a:p>
        </p:txBody>
      </p:sp>
      <p:sp>
        <p:nvSpPr>
          <p:cNvPr id="3" name="Content Placeholder 2"/>
          <p:cNvSpPr>
            <a:spLocks noGrp="1"/>
          </p:cNvSpPr>
          <p:nvPr>
            <p:ph idx="1"/>
          </p:nvPr>
        </p:nvSpPr>
        <p:spPr>
          <a:xfrm>
            <a:off x="457200" y="1600200"/>
            <a:ext cx="8229600" cy="4800600"/>
          </a:xfrm>
        </p:spPr>
        <p:txBody>
          <a:bodyPr>
            <a:normAutofit/>
          </a:bodyPr>
          <a:lstStyle/>
          <a:p>
            <a:pPr marL="0" indent="0">
              <a:buNone/>
            </a:pPr>
            <a:r>
              <a:rPr lang="en-US" dirty="0"/>
              <a:t>Let's take an example decay.</a:t>
            </a:r>
          </a:p>
          <a:p>
            <a:pPr marL="0" indent="0">
              <a:buNone/>
            </a:pPr>
            <a:r>
              <a:rPr lang="en-US" sz="2200" dirty="0"/>
              <a:t>A </a:t>
            </a:r>
            <a:r>
              <a:rPr lang="en-US" sz="2200" dirty="0" err="1"/>
              <a:t>muon</a:t>
            </a:r>
            <a:r>
              <a:rPr lang="en-US" sz="2200" dirty="0"/>
              <a:t> decays into a </a:t>
            </a:r>
            <a:r>
              <a:rPr lang="en-US" sz="2200" dirty="0" err="1"/>
              <a:t>muon</a:t>
            </a:r>
            <a:r>
              <a:rPr lang="en-US" sz="2200" dirty="0"/>
              <a:t> neutrino, an electron, and an electron antineutrino</a:t>
            </a:r>
            <a:r>
              <a:rPr lang="en-US" sz="2200" dirty="0" smtClean="0"/>
              <a:t>:</a:t>
            </a:r>
          </a:p>
          <a:p>
            <a:pPr marL="0" indent="0">
              <a:buNone/>
            </a:pPr>
            <a:endParaRPr lang="en-US" sz="2200" dirty="0"/>
          </a:p>
          <a:p>
            <a:pPr marL="0" indent="0">
              <a:buNone/>
            </a:pPr>
            <a:endParaRPr lang="en-US" sz="2200" dirty="0" smtClean="0"/>
          </a:p>
          <a:p>
            <a:pPr marL="0" indent="0">
              <a:buNone/>
            </a:pPr>
            <a:endParaRPr lang="en-US" sz="2200" dirty="0"/>
          </a:p>
          <a:p>
            <a:pPr marL="0" indent="0">
              <a:buNone/>
            </a:pPr>
            <a:endParaRPr lang="en-US" sz="2200" dirty="0" smtClean="0"/>
          </a:p>
          <a:p>
            <a:pPr marL="0" indent="0">
              <a:buNone/>
            </a:pPr>
            <a:endParaRPr lang="en-US" sz="2200" dirty="0"/>
          </a:p>
          <a:p>
            <a:pPr marL="0" indent="0">
              <a:buNone/>
            </a:pPr>
            <a:r>
              <a:rPr lang="en-US" sz="2400" dirty="0"/>
              <a:t>As you can see, electron, </a:t>
            </a:r>
            <a:r>
              <a:rPr lang="en-US" sz="2400" dirty="0" err="1"/>
              <a:t>muon</a:t>
            </a:r>
            <a:r>
              <a:rPr lang="en-US" sz="2400" dirty="0"/>
              <a:t>, and tau numbers are conserved. These and other conservation laws are what we believe define whether or not a given hypothetical lepton decay is possible</a:t>
            </a:r>
            <a:r>
              <a:rPr lang="en-US" sz="2400" b="1" dirty="0"/>
              <a:t>.</a:t>
            </a:r>
            <a:endParaRPr lang="en-US" sz="2200" dirty="0"/>
          </a:p>
          <a:p>
            <a:pPr marL="0" indent="0">
              <a:buNone/>
            </a:pPr>
            <a:endParaRPr lang="en-US" dirty="0"/>
          </a:p>
        </p:txBody>
      </p:sp>
      <p:pic>
        <p:nvPicPr>
          <p:cNvPr id="5122" name="Picture 2" descr="http://www.particleadventure.org/images/page-elements/muondeca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590800"/>
            <a:ext cx="4559226"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6823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35779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 Carrier</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b="1" dirty="0" smtClean="0"/>
              <a:t>The Electromagnetic Force</a:t>
            </a:r>
          </a:p>
          <a:p>
            <a:pPr marL="0" indent="0">
              <a:buNone/>
            </a:pPr>
            <a:r>
              <a:rPr lang="en-US" dirty="0" smtClean="0"/>
              <a:t>The electromagnetic force operates between particles which contain electric charge. The force carrier for the electromagnetic force is the photon. Photons, which are commonly called light waves, and referred to as gamma rays, X-rays, visible light, radio waves, and other names depending on their energy. Photons have no mass, which means that, according to the previous calculation, there is no limit on the distance of effect of the electromagnetic force. Photons also have no electric charge, no color, no strangeness, charm, </a:t>
            </a:r>
            <a:r>
              <a:rPr lang="en-US" dirty="0" err="1" smtClean="0"/>
              <a:t>topness</a:t>
            </a:r>
            <a:r>
              <a:rPr lang="en-US" dirty="0" smtClean="0"/>
              <a:t>, or </a:t>
            </a:r>
            <a:r>
              <a:rPr lang="en-US" dirty="0" err="1" smtClean="0"/>
              <a:t>bottomness</a:t>
            </a:r>
            <a:r>
              <a:rPr lang="en-US" dirty="0" smtClean="0"/>
              <a:t>, but do possess a spin of 1.</a:t>
            </a:r>
          </a:p>
          <a:p>
            <a:pPr marL="0" indent="0">
              <a:buNone/>
            </a:pPr>
            <a:endParaRPr lang="en-US" dirty="0" smtClean="0"/>
          </a:p>
          <a:p>
            <a:pPr marL="0" indent="0">
              <a:buNone/>
            </a:pPr>
            <a:r>
              <a:rPr lang="en-US" dirty="0" smtClean="0"/>
              <a:t>The electromagnetic force has a strength proportional to the product of the electric charges of the particles, and inversely proportional to the square of the distance between the particles' centers of mass. The electromagnetic force is the second strongest force, behind the </a:t>
            </a:r>
            <a:r>
              <a:rPr lang="en-US" dirty="0" smtClean="0">
                <a:hlinkClick r:id="rId2"/>
              </a:rPr>
              <a:t>strong force</a:t>
            </a:r>
            <a:r>
              <a:rPr lang="en-US" dirty="0" smtClean="0"/>
              <a:t> by two orders of magnitude at the distances in a nucleus, but can be either attractive or repulsive. Like charges attract and unlike charges repel. Over large scale measurements, the overall charge of an area is most often neutral, and the electromagnetic force has no overall effect. It does have residual attractive forces between electrically neutral atoms that constrain the atoms into molecules. These interactions between atoms are referred to by </a:t>
            </a:r>
            <a:r>
              <a:rPr lang="en-US" i="1" dirty="0" smtClean="0"/>
              <a:t>chemists</a:t>
            </a:r>
            <a:r>
              <a:rPr lang="en-US" dirty="0" smtClean="0"/>
              <a:t> as chemical bonds, dipole-dipole interactions, or other such terms.</a:t>
            </a:r>
            <a:endParaRPr lang="en-US" dirty="0"/>
          </a:p>
        </p:txBody>
      </p:sp>
    </p:spTree>
    <p:extLst>
      <p:ext uri="{BB962C8B-B14F-4D97-AF65-F5344CB8AC3E}">
        <p14:creationId xmlns:p14="http://schemas.microsoft.com/office/powerpoint/2010/main" val="1606328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 Carrier</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b="1" dirty="0" smtClean="0"/>
              <a:t>The Gravitational Force</a:t>
            </a:r>
          </a:p>
          <a:p>
            <a:pPr marL="0" indent="0">
              <a:buNone/>
            </a:pPr>
            <a:r>
              <a:rPr lang="en-US" dirty="0" smtClean="0"/>
              <a:t>The gravitational force is an interaction between mass-energy, and is thus experienced by all particles to some degree. The gravitational force is proportional to the product of the total energies of the interacting particles, and inversely proportional to the square of the separation between the particles. However, this implies that the gravitational force has no distance limit. By the previously determined relationship, the force carrier of the gravitational force must have no mass for gravity to have no limit to its distance. This particle, known as the graviton, had not been discovered, and is only hypothesized. However, it must exist for the current understanding of forces to be correct.</a:t>
            </a:r>
          </a:p>
          <a:p>
            <a:pPr marL="0" indent="0">
              <a:buNone/>
            </a:pPr>
            <a:endParaRPr lang="en-US" dirty="0" smtClean="0"/>
          </a:p>
          <a:p>
            <a:pPr marL="0" indent="0">
              <a:buNone/>
            </a:pPr>
            <a:r>
              <a:rPr lang="en-US" dirty="0" smtClean="0"/>
              <a:t>An interesting fact about gravity is that, although the weakest force, 42 factors of magnitude weaker than the </a:t>
            </a:r>
            <a:r>
              <a:rPr lang="en-US" dirty="0" smtClean="0">
                <a:hlinkClick r:id="rId2"/>
              </a:rPr>
              <a:t>strong nuclear force</a:t>
            </a:r>
            <a:r>
              <a:rPr lang="en-US" dirty="0" smtClean="0"/>
              <a:t>, it has the greatest effect in large scales. This is because total energies can only be positive, and gravity can therefore only be attractive. Over large areas, the qualities that the other charges act on tend to cancel out, but the effect of gravity merely increases as more mass-energy is involved.</a:t>
            </a:r>
            <a:endParaRPr lang="en-US" dirty="0"/>
          </a:p>
        </p:txBody>
      </p:sp>
    </p:spTree>
    <p:extLst>
      <p:ext uri="{BB962C8B-B14F-4D97-AF65-F5344CB8AC3E}">
        <p14:creationId xmlns:p14="http://schemas.microsoft.com/office/powerpoint/2010/main" val="2402159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 Carrier</a:t>
            </a:r>
            <a:endParaRPr lang="en-US" dirty="0"/>
          </a:p>
        </p:txBody>
      </p:sp>
      <p:sp>
        <p:nvSpPr>
          <p:cNvPr id="3" name="Content Placeholder 2"/>
          <p:cNvSpPr>
            <a:spLocks noGrp="1"/>
          </p:cNvSpPr>
          <p:nvPr>
            <p:ph idx="1"/>
          </p:nvPr>
        </p:nvSpPr>
        <p:spPr>
          <a:xfrm>
            <a:off x="457200" y="1600200"/>
            <a:ext cx="8229600" cy="4724400"/>
          </a:xfrm>
        </p:spPr>
        <p:txBody>
          <a:bodyPr>
            <a:normAutofit fontScale="55000" lnSpcReduction="20000"/>
          </a:bodyPr>
          <a:lstStyle/>
          <a:p>
            <a:pPr marL="0" indent="0">
              <a:buNone/>
            </a:pPr>
            <a:r>
              <a:rPr lang="en-US" b="1" dirty="0" smtClean="0"/>
              <a:t>The Weak Nuclear Force</a:t>
            </a:r>
          </a:p>
          <a:p>
            <a:pPr marL="0" indent="0">
              <a:buNone/>
            </a:pPr>
            <a:r>
              <a:rPr lang="en-US" dirty="0" smtClean="0"/>
              <a:t>The weak nuclear force is a force of interactions between quarks and leptons, both of which are fermions with spin 1/2. The force only affects particles which are spinning counter-clockwise while going away. In other words, the weak nuclear interaction affects left-handed particles. (and right-handed anti-particles) Leptons come in electron, </a:t>
            </a:r>
            <a:r>
              <a:rPr lang="en-US" dirty="0" err="1" smtClean="0"/>
              <a:t>muon</a:t>
            </a:r>
            <a:r>
              <a:rPr lang="en-US" dirty="0" smtClean="0"/>
              <a:t>, and tau flavors of charge -1, each with associated neutrinos of neutral charge. Quarks appear as the up and down, charm and strange, and top and bottom flavors. The flavors are conserved, and weak interactions transform leptons to other leptons and quarks to other quarks, while preserving this conservation.</a:t>
            </a:r>
          </a:p>
          <a:p>
            <a:pPr marL="0" indent="0">
              <a:buNone/>
            </a:pPr>
            <a:endParaRPr lang="en-US" dirty="0" smtClean="0"/>
          </a:p>
          <a:p>
            <a:pPr marL="0" indent="0">
              <a:buNone/>
            </a:pPr>
            <a:r>
              <a:rPr lang="en-US" dirty="0" smtClean="0"/>
              <a:t>The weak nuclear force has a limit in range of only 10 to the -18th meters. This means that the carrier particles must indeed have mass. The weak nuclear force is found to have three carrier particles, two W bosons, one charged -1 and one charged +1, and the electrically neutral Z boson. The W bosons have a mass of 80.22 </a:t>
            </a:r>
            <a:r>
              <a:rPr lang="en-US" dirty="0" err="1" smtClean="0"/>
              <a:t>GeV</a:t>
            </a:r>
            <a:r>
              <a:rPr lang="en-US" dirty="0" smtClean="0"/>
              <a:t>/(c squared), and the Z boson has a mass of 91.187 </a:t>
            </a:r>
            <a:r>
              <a:rPr lang="en-US" dirty="0" err="1" smtClean="0"/>
              <a:t>GeV</a:t>
            </a:r>
            <a:r>
              <a:rPr lang="en-US" dirty="0" smtClean="0"/>
              <a:t>(c squared). All </a:t>
            </a:r>
            <a:r>
              <a:rPr lang="en-US" dirty="0" err="1" smtClean="0"/>
              <a:t>cariers</a:t>
            </a:r>
            <a:r>
              <a:rPr lang="en-US" dirty="0" smtClean="0"/>
              <a:t> have a spin of 1, however. The weak force, as its name implies, is weaker than the </a:t>
            </a:r>
            <a:r>
              <a:rPr lang="en-US" dirty="0" smtClean="0">
                <a:hlinkClick r:id="rId2"/>
              </a:rPr>
              <a:t>electromagnetic</a:t>
            </a:r>
            <a:r>
              <a:rPr lang="en-US" dirty="0" smtClean="0"/>
              <a:t> or </a:t>
            </a:r>
            <a:r>
              <a:rPr lang="en-US" dirty="0" smtClean="0">
                <a:hlinkClick r:id="rId3"/>
              </a:rPr>
              <a:t>strong nuclear force</a:t>
            </a:r>
            <a:r>
              <a:rPr lang="en-US" dirty="0" smtClean="0"/>
              <a:t>, about five factors of magnitude smaller than the strong nuclear force distances in an atom's nucleus. However it is very important in beta decay and pair annihilation/production, as well as other interactions.</a:t>
            </a:r>
            <a:endParaRPr lang="en-US" dirty="0"/>
          </a:p>
        </p:txBody>
      </p:sp>
    </p:spTree>
    <p:extLst>
      <p:ext uri="{BB962C8B-B14F-4D97-AF65-F5344CB8AC3E}">
        <p14:creationId xmlns:p14="http://schemas.microsoft.com/office/powerpoint/2010/main" val="2298246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 Carrier</a:t>
            </a:r>
            <a:endParaRPr lang="en-US" dirty="0"/>
          </a:p>
        </p:txBody>
      </p:sp>
      <p:sp>
        <p:nvSpPr>
          <p:cNvPr id="3" name="Content Placeholder 2"/>
          <p:cNvSpPr>
            <a:spLocks noGrp="1"/>
          </p:cNvSpPr>
          <p:nvPr>
            <p:ph idx="1"/>
          </p:nvPr>
        </p:nvSpPr>
        <p:spPr>
          <a:xfrm>
            <a:off x="457200" y="1600200"/>
            <a:ext cx="8229600" cy="4724400"/>
          </a:xfrm>
        </p:spPr>
        <p:txBody>
          <a:bodyPr>
            <a:normAutofit fontScale="47500" lnSpcReduction="20000"/>
          </a:bodyPr>
          <a:lstStyle/>
          <a:p>
            <a:pPr marL="0" indent="0">
              <a:buNone/>
            </a:pPr>
            <a:r>
              <a:rPr lang="en-US" b="1" dirty="0" smtClean="0"/>
              <a:t>The Strong Nuclear Force</a:t>
            </a:r>
          </a:p>
          <a:p>
            <a:pPr marL="0" indent="0">
              <a:buNone/>
            </a:pPr>
            <a:r>
              <a:rPr lang="en-US" dirty="0" smtClean="0"/>
              <a:t>The strong nuclear force is an interaction between color, and particles that possess color. Quarks possess one of three colors, green, red, or blue, and the strong force is an attractive force between these and the mediating particle, gluons. Gluons have two colors, one normal color and one anti-color. The strong force has no theoretical limit to its range, as gluons have no mass. In addition, they have no electric charge, and a spin of 1. In reality, the strong force is so strong that all color-charged gluons and quarks are bound tightly together into color neutral hadrons, either the mesons which consist of a quark and antiquark with corresponding color and </a:t>
            </a:r>
            <a:r>
              <a:rPr lang="en-US" dirty="0" err="1" smtClean="0"/>
              <a:t>anticolor</a:t>
            </a:r>
            <a:r>
              <a:rPr lang="en-US" dirty="0" smtClean="0"/>
              <a:t>, or the baryons, which consist of three quarks of the three colors, which cancel to color-neutrality. Since color does not appear outside of any hadrons, the strong force only directly has effects inside a hadron, at distances around 10 to the negative 17th power.</a:t>
            </a:r>
          </a:p>
          <a:p>
            <a:pPr marL="0" indent="0">
              <a:buNone/>
            </a:pPr>
            <a:endParaRPr lang="en-US" dirty="0" smtClean="0"/>
          </a:p>
          <a:p>
            <a:pPr marL="0" indent="0">
              <a:buNone/>
            </a:pPr>
            <a:r>
              <a:rPr lang="en-US" dirty="0" smtClean="0"/>
              <a:t>The previous paragraph describes the direct effects of the strong force, usually referred to as the fundamental strong interaction. The strong force also has a residual effect. The color-neutral hadrons can interact with the strong force due to their color-charged constituents, similar to the </a:t>
            </a:r>
            <a:r>
              <a:rPr lang="en-US" dirty="0" smtClean="0">
                <a:hlinkClick r:id="rId2"/>
              </a:rPr>
              <a:t>electromagnetic interaction</a:t>
            </a:r>
            <a:r>
              <a:rPr lang="en-US" dirty="0" smtClean="0"/>
              <a:t>. The force carriers in this case are the mesons, and all hadrons are affected. The mesons, which include the </a:t>
            </a:r>
            <a:r>
              <a:rPr lang="en-US" dirty="0" err="1" smtClean="0"/>
              <a:t>pions</a:t>
            </a:r>
            <a:r>
              <a:rPr lang="en-US" dirty="0" smtClean="0"/>
              <a:t>, the </a:t>
            </a:r>
            <a:r>
              <a:rPr lang="en-US" dirty="0" err="1" smtClean="0"/>
              <a:t>kaons</a:t>
            </a:r>
            <a:r>
              <a:rPr lang="en-US" dirty="0" smtClean="0"/>
              <a:t>, the </a:t>
            </a:r>
            <a:r>
              <a:rPr lang="en-US" dirty="0" err="1" smtClean="0"/>
              <a:t>rhos</a:t>
            </a:r>
            <a:r>
              <a:rPr lang="en-US" dirty="0" smtClean="0"/>
              <a:t>, the Ds, the etas, and many others, have masses ranging from .140 </a:t>
            </a:r>
            <a:r>
              <a:rPr lang="en-US" dirty="0" err="1" smtClean="0"/>
              <a:t>Gev</a:t>
            </a:r>
            <a:r>
              <a:rPr lang="en-US" dirty="0" smtClean="0"/>
              <a:t>/(c squared) to around 3 </a:t>
            </a:r>
            <a:r>
              <a:rPr lang="en-US" dirty="0" err="1" smtClean="0"/>
              <a:t>Gev</a:t>
            </a:r>
            <a:r>
              <a:rPr lang="en-US" dirty="0" smtClean="0"/>
              <a:t>/(c squared). This gives the residual effects of the strong force a maximum distance to interact of about 10 to the negative 15 meters.</a:t>
            </a:r>
          </a:p>
          <a:p>
            <a:pPr marL="0" indent="0">
              <a:buNone/>
            </a:pPr>
            <a:endParaRPr lang="en-US" dirty="0" smtClean="0"/>
          </a:p>
          <a:p>
            <a:pPr marL="0" indent="0">
              <a:buNone/>
            </a:pPr>
            <a:r>
              <a:rPr lang="en-US" dirty="0" smtClean="0"/>
              <a:t>Strong force interactions are important in quark-antiquark reactions, and in holding hadrons together. The fundamental strong interaction holds the constituent quarks of a hadron together, and the residual force holds hadrons together with each other, such as the proton and neutrons in a nucleus.</a:t>
            </a:r>
            <a:endParaRPr lang="en-US" dirty="0"/>
          </a:p>
        </p:txBody>
      </p:sp>
    </p:spTree>
    <p:extLst>
      <p:ext uri="{BB962C8B-B14F-4D97-AF65-F5344CB8AC3E}">
        <p14:creationId xmlns:p14="http://schemas.microsoft.com/office/powerpoint/2010/main" val="1091153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Quark confinement</a:t>
            </a:r>
            <a:endParaRPr lang="en-US" dirty="0"/>
          </a:p>
        </p:txBody>
      </p:sp>
      <p:sp>
        <p:nvSpPr>
          <p:cNvPr id="3" name="Content Placeholder 2"/>
          <p:cNvSpPr>
            <a:spLocks noGrp="1"/>
          </p:cNvSpPr>
          <p:nvPr>
            <p:ph idx="1"/>
          </p:nvPr>
        </p:nvSpPr>
        <p:spPr>
          <a:xfrm>
            <a:off x="457200" y="1600200"/>
            <a:ext cx="5867400" cy="4525963"/>
          </a:xfrm>
        </p:spPr>
        <p:txBody>
          <a:bodyPr>
            <a:normAutofit fontScale="70000" lnSpcReduction="20000"/>
          </a:bodyPr>
          <a:lstStyle/>
          <a:p>
            <a:pPr marL="0" indent="0">
              <a:buNone/>
            </a:pPr>
            <a:r>
              <a:rPr lang="en-US" dirty="0"/>
              <a:t>Color-charged particles cannot be found individually. For this reason, the color-charged quarks are </a:t>
            </a:r>
            <a:r>
              <a:rPr lang="en-US" b="1" dirty="0"/>
              <a:t>confined</a:t>
            </a:r>
            <a:r>
              <a:rPr lang="en-US" dirty="0"/>
              <a:t> in groups (hadrons) with other quarks. These composites are color neutral.</a:t>
            </a:r>
          </a:p>
          <a:p>
            <a:pPr marL="0" indent="0">
              <a:buNone/>
            </a:pPr>
            <a:endParaRPr lang="en-US" dirty="0" smtClean="0"/>
          </a:p>
          <a:p>
            <a:pPr marL="0" indent="0">
              <a:buNone/>
            </a:pPr>
            <a:r>
              <a:rPr lang="en-US" dirty="0" smtClean="0"/>
              <a:t>The </a:t>
            </a:r>
            <a:r>
              <a:rPr lang="en-US" dirty="0"/>
              <a:t>development of the Standard Model's theory of the strong interactions reflected evidence that quarks combine only into baryons (three quark objects), and mesons (quark-antiquark objects), but not, for example, four-quark objects. Now we understand that only baryons (three different colors) and mesons (color and </a:t>
            </a:r>
            <a:r>
              <a:rPr lang="en-US" dirty="0" err="1"/>
              <a:t>anticolor</a:t>
            </a:r>
            <a:r>
              <a:rPr lang="en-US" dirty="0"/>
              <a:t>) are color-neutral. Particles such as </a:t>
            </a:r>
            <a:r>
              <a:rPr lang="en-US" b="1" dirty="0" err="1"/>
              <a:t>ud</a:t>
            </a:r>
            <a:r>
              <a:rPr lang="en-US" dirty="0"/>
              <a:t> </a:t>
            </a:r>
            <a:r>
              <a:rPr lang="en-US" dirty="0" err="1"/>
              <a:t>or</a:t>
            </a:r>
            <a:r>
              <a:rPr lang="en-US" b="1" dirty="0" err="1"/>
              <a:t>uddd</a:t>
            </a:r>
            <a:r>
              <a:rPr lang="en-US" dirty="0"/>
              <a:t> that cannot be combined into color-neutral states are never observed</a:t>
            </a:r>
          </a:p>
          <a:p>
            <a:pPr marL="0" indent="0">
              <a:buNone/>
            </a:pPr>
            <a:endParaRPr lang="en-US" dirty="0"/>
          </a:p>
        </p:txBody>
      </p:sp>
      <p:pic>
        <p:nvPicPr>
          <p:cNvPr id="1026" name="Picture 2" descr="http://www.particleadventure.org/images/page-elements/confineme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1828800"/>
            <a:ext cx="2057400" cy="3680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96939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Quark confinement</a:t>
            </a:r>
          </a:p>
        </p:txBody>
      </p:sp>
      <p:sp>
        <p:nvSpPr>
          <p:cNvPr id="3" name="Content Placeholder 2"/>
          <p:cNvSpPr>
            <a:spLocks noGrp="1"/>
          </p:cNvSpPr>
          <p:nvPr>
            <p:ph idx="1"/>
          </p:nvPr>
        </p:nvSpPr>
        <p:spPr>
          <a:xfrm>
            <a:off x="457200" y="1600201"/>
            <a:ext cx="8229600" cy="3505200"/>
          </a:xfrm>
        </p:spPr>
        <p:txBody>
          <a:bodyPr>
            <a:normAutofit fontScale="62500" lnSpcReduction="20000"/>
          </a:bodyPr>
          <a:lstStyle/>
          <a:p>
            <a:pPr marL="0" indent="0">
              <a:buNone/>
            </a:pPr>
            <a:r>
              <a:rPr lang="en-US" dirty="0"/>
              <a:t>The quarks in a given hadron madly </a:t>
            </a:r>
            <a:r>
              <a:rPr lang="en-US" b="1" dirty="0"/>
              <a:t>exchange gluons</a:t>
            </a:r>
            <a:r>
              <a:rPr lang="en-US" dirty="0"/>
              <a:t>. For this reason, physicists talk about the </a:t>
            </a:r>
            <a:r>
              <a:rPr lang="en-US" b="1" dirty="0"/>
              <a:t>color-force field</a:t>
            </a:r>
            <a:r>
              <a:rPr lang="en-US" dirty="0"/>
              <a:t> which consists of the gluons holding the bunch of quarks together.</a:t>
            </a:r>
          </a:p>
          <a:p>
            <a:pPr marL="0" indent="0">
              <a:buNone/>
            </a:pPr>
            <a:endParaRPr lang="en-US" dirty="0" smtClean="0"/>
          </a:p>
          <a:p>
            <a:pPr marL="0" indent="0">
              <a:buNone/>
            </a:pPr>
            <a:r>
              <a:rPr lang="en-US" dirty="0" smtClean="0"/>
              <a:t>If </a:t>
            </a:r>
            <a:r>
              <a:rPr lang="en-US" dirty="0"/>
              <a:t>one of the quarks in a given hadron is pulled away from its neighbors, the color-force field "stretches" between that quark and its neighbors. In so doing, more and more energy is added to the color-force field as the quarks are pulled apart. At some point, it is energetically cheaper for the color-force field to "snap" into a new quark-antiquark pair. In so doing, energy is conserved because the energy of the color-force field is converted into the mass of the new quarks, and the color-force field can "relax" back to an </a:t>
            </a:r>
            <a:r>
              <a:rPr lang="en-US" dirty="0" err="1"/>
              <a:t>unstretched</a:t>
            </a:r>
            <a:r>
              <a:rPr lang="en-US" dirty="0"/>
              <a:t> state.</a:t>
            </a:r>
          </a:p>
          <a:p>
            <a:pPr marL="0" indent="0">
              <a:buNone/>
            </a:pPr>
            <a:endParaRPr lang="en-US" dirty="0"/>
          </a:p>
        </p:txBody>
      </p:sp>
      <p:pic>
        <p:nvPicPr>
          <p:cNvPr id="2050" name="Picture 2" descr="http://www.particleadventure.org/images/page-elements/color_field_snap.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4519" y="4648200"/>
            <a:ext cx="3443654"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8780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crescentok.com/staff/jaskew/isr/chemistry/quark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70716"/>
            <a:ext cx="8839200" cy="648728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0" y="17537"/>
            <a:ext cx="3371436" cy="369332"/>
          </a:xfrm>
          <a:prstGeom prst="rect">
            <a:avLst/>
          </a:prstGeom>
          <a:noFill/>
        </p:spPr>
        <p:txBody>
          <a:bodyPr wrap="none" rtlCol="0">
            <a:spAutoFit/>
          </a:bodyPr>
          <a:lstStyle/>
          <a:p>
            <a:r>
              <a:rPr lang="en-US" dirty="0" smtClean="0"/>
              <a:t>FAMILY OF QUARKS AND LEPTONS</a:t>
            </a:r>
            <a:endParaRPr lang="en-US" dirty="0"/>
          </a:p>
        </p:txBody>
      </p:sp>
    </p:spTree>
    <p:extLst>
      <p:ext uri="{BB962C8B-B14F-4D97-AF65-F5344CB8AC3E}">
        <p14:creationId xmlns:p14="http://schemas.microsoft.com/office/powerpoint/2010/main" val="229851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image.slidesharecdn.com/classifyingparticles-111208155140-phpapp02/95/classifying-particles-14-728.jpg?cb=13233620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685800"/>
            <a:ext cx="8001000" cy="6000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13075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397</TotalTime>
  <Words>1017</Words>
  <Application>Microsoft Office PowerPoint</Application>
  <PresentationFormat>On-screen Show (4:3)</PresentationFormat>
  <Paragraphs>47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Unit 7.3 Review</vt:lpstr>
      <vt:lpstr>Force Carrier</vt:lpstr>
      <vt:lpstr>Force Carrier</vt:lpstr>
      <vt:lpstr>Force Carrier</vt:lpstr>
      <vt:lpstr>Force Carrier</vt:lpstr>
      <vt:lpstr>Quark confinement</vt:lpstr>
      <vt:lpstr>Quark confinement</vt:lpstr>
      <vt:lpstr>PowerPoint Presentation</vt:lpstr>
      <vt:lpstr>PowerPoint Presentation</vt:lpstr>
      <vt:lpstr>Lepton Conservation</vt:lpstr>
      <vt:lpstr>Lepton Conservation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7.3 Review</dc:title>
  <dc:creator>sonster</dc:creator>
  <cp:lastModifiedBy>sonster</cp:lastModifiedBy>
  <cp:revision>9</cp:revision>
  <dcterms:created xsi:type="dcterms:W3CDTF">2016-02-25T13:24:47Z</dcterms:created>
  <dcterms:modified xsi:type="dcterms:W3CDTF">2016-02-25T21:34:52Z</dcterms:modified>
</cp:coreProperties>
</file>